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94FFA2-4368-4565-B92C-23255657A0D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305F47-DD34-4425-BA24-4C006BAACAF0}">
      <dgm:prSet phldrT="[Текст]" phldr="1"/>
      <dgm:spPr>
        <a:solidFill>
          <a:schemeClr val="accent4">
            <a:lumMod val="50000"/>
          </a:schemeClr>
        </a:solidFill>
      </dgm:spPr>
      <dgm:t>
        <a:bodyPr/>
        <a:lstStyle/>
        <a:p>
          <a:endParaRPr lang="ru-RU" dirty="0"/>
        </a:p>
      </dgm:t>
    </dgm:pt>
    <dgm:pt modelId="{BB8C7D02-84A2-48C1-BF98-415CF8B22491}" type="parTrans" cxnId="{C6829C41-33FE-42E8-9EE8-7DE79412284E}">
      <dgm:prSet/>
      <dgm:spPr/>
      <dgm:t>
        <a:bodyPr/>
        <a:lstStyle/>
        <a:p>
          <a:endParaRPr lang="ru-RU"/>
        </a:p>
      </dgm:t>
    </dgm:pt>
    <dgm:pt modelId="{CC78AA4B-3059-42AE-BE8A-D6C49FD2983D}" type="sibTrans" cxnId="{C6829C41-33FE-42E8-9EE8-7DE79412284E}">
      <dgm:prSet/>
      <dgm:spPr/>
      <dgm:t>
        <a:bodyPr/>
        <a:lstStyle/>
        <a:p>
          <a:endParaRPr lang="ru-RU"/>
        </a:p>
      </dgm:t>
    </dgm:pt>
    <dgm:pt modelId="{F6F2D468-52EB-4950-BCE1-E2A35C738A3D}">
      <dgm:prSet phldrT="[Текст]" custT="1"/>
      <dgm:spPr/>
      <dgm:t>
        <a:bodyPr/>
        <a:lstStyle/>
        <a:p>
          <a:r>
            <a:rPr lang="ru-RU" sz="3600" dirty="0" smtClean="0">
              <a:solidFill>
                <a:schemeClr val="tx2">
                  <a:lumMod val="75000"/>
                </a:schemeClr>
              </a:solidFill>
            </a:rPr>
            <a:t>Подобрать из разных источников информацию о слове и его окружении   </a:t>
          </a:r>
          <a:r>
            <a:rPr lang="ru-RU" dirty="0" smtClean="0"/>
            <a:t/>
          </a:r>
          <a:br>
            <a:rPr lang="ru-RU" dirty="0" smtClean="0"/>
          </a:br>
          <a:endParaRPr lang="ru-RU" sz="1400" dirty="0"/>
        </a:p>
      </dgm:t>
    </dgm:pt>
    <dgm:pt modelId="{97C81941-9D9B-44D6-8540-2F2FDFA6A0E9}" type="parTrans" cxnId="{4EE3FFFB-04F4-4A74-B2FA-8844A9AFAAAA}">
      <dgm:prSet/>
      <dgm:spPr/>
      <dgm:t>
        <a:bodyPr/>
        <a:lstStyle/>
        <a:p>
          <a:endParaRPr lang="ru-RU"/>
        </a:p>
      </dgm:t>
    </dgm:pt>
    <dgm:pt modelId="{678DE70A-07D8-426A-B4F8-B7EA9DCF2B66}" type="sibTrans" cxnId="{4EE3FFFB-04F4-4A74-B2FA-8844A9AFAAAA}">
      <dgm:prSet/>
      <dgm:spPr/>
      <dgm:t>
        <a:bodyPr/>
        <a:lstStyle/>
        <a:p>
          <a:endParaRPr lang="ru-RU"/>
        </a:p>
      </dgm:t>
    </dgm:pt>
    <dgm:pt modelId="{53C3B676-B209-4369-82FB-8E6240EC05BD}">
      <dgm:prSet phldrT="[Текст]" phldr="1"/>
      <dgm:spPr>
        <a:solidFill>
          <a:schemeClr val="accent4">
            <a:lumMod val="5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A5F9C556-3F76-4FE7-B1A1-E3AED2EB9C70}" type="parTrans" cxnId="{078AC308-5671-4A2F-ABEA-FDBA2E0FFBE5}">
      <dgm:prSet/>
      <dgm:spPr/>
      <dgm:t>
        <a:bodyPr/>
        <a:lstStyle/>
        <a:p>
          <a:endParaRPr lang="ru-RU"/>
        </a:p>
      </dgm:t>
    </dgm:pt>
    <dgm:pt modelId="{534628EC-44FC-46B3-AB5D-B376DFC3B734}" type="sibTrans" cxnId="{078AC308-5671-4A2F-ABEA-FDBA2E0FFBE5}">
      <dgm:prSet/>
      <dgm:spPr/>
      <dgm:t>
        <a:bodyPr/>
        <a:lstStyle/>
        <a:p>
          <a:endParaRPr lang="ru-RU"/>
        </a:p>
      </dgm:t>
    </dgm:pt>
    <dgm:pt modelId="{904CC3C2-ECBC-46D6-8414-B9BCE55EE054}">
      <dgm:prSet phldrT="[Текст]" custT="1"/>
      <dgm:spPr/>
      <dgm:t>
        <a:bodyPr/>
        <a:lstStyle/>
        <a:p>
          <a:r>
            <a:rPr lang="ru-RU" sz="3600" b="0" i="0" dirty="0" smtClean="0">
              <a:solidFill>
                <a:schemeClr val="tx2">
                  <a:lumMod val="75000"/>
                </a:schemeClr>
              </a:solidFill>
            </a:rPr>
            <a:t>Составить словарную статью о слове</a:t>
          </a:r>
          <a:endParaRPr lang="ru-RU" sz="3600" dirty="0">
            <a:solidFill>
              <a:schemeClr val="tx2">
                <a:lumMod val="75000"/>
              </a:schemeClr>
            </a:solidFill>
          </a:endParaRPr>
        </a:p>
      </dgm:t>
    </dgm:pt>
    <dgm:pt modelId="{BB8BCED6-A6DB-433F-B466-CCCE446751D6}" type="parTrans" cxnId="{FF880B29-9FAC-4702-9617-FA7435382595}">
      <dgm:prSet/>
      <dgm:spPr/>
      <dgm:t>
        <a:bodyPr/>
        <a:lstStyle/>
        <a:p>
          <a:endParaRPr lang="ru-RU"/>
        </a:p>
      </dgm:t>
    </dgm:pt>
    <dgm:pt modelId="{61292EFD-88FD-47B1-BD0C-D56A690311F9}" type="sibTrans" cxnId="{FF880B29-9FAC-4702-9617-FA7435382595}">
      <dgm:prSet/>
      <dgm:spPr/>
      <dgm:t>
        <a:bodyPr/>
        <a:lstStyle/>
        <a:p>
          <a:endParaRPr lang="ru-RU"/>
        </a:p>
      </dgm:t>
    </dgm:pt>
    <dgm:pt modelId="{F319A6E9-7546-4DC4-B20D-70C48ADF7E24}" type="pres">
      <dgm:prSet presAssocID="{EE94FFA2-4368-4565-B92C-23255657A0D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DCED9E-A195-422C-B5EC-6AE269741A46}" type="pres">
      <dgm:prSet presAssocID="{B9305F47-DD34-4425-BA24-4C006BAACAF0}" presName="composite" presStyleCnt="0"/>
      <dgm:spPr/>
    </dgm:pt>
    <dgm:pt modelId="{4F892A83-AB0D-4AAB-83C0-AA81BC3A3A9E}" type="pres">
      <dgm:prSet presAssocID="{B9305F47-DD34-4425-BA24-4C006BAACAF0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912B13-DD56-4E8B-81FF-B0156D5FE9A8}" type="pres">
      <dgm:prSet presAssocID="{B9305F47-DD34-4425-BA24-4C006BAACAF0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29B56C-987D-4231-8A9D-7CBA5AD8F9E1}" type="pres">
      <dgm:prSet presAssocID="{CC78AA4B-3059-42AE-BE8A-D6C49FD2983D}" presName="sp" presStyleCnt="0"/>
      <dgm:spPr/>
    </dgm:pt>
    <dgm:pt modelId="{8A1C3A98-AFEE-4E85-8A4E-0A5887EFDB27}" type="pres">
      <dgm:prSet presAssocID="{53C3B676-B209-4369-82FB-8E6240EC05BD}" presName="composite" presStyleCnt="0"/>
      <dgm:spPr/>
    </dgm:pt>
    <dgm:pt modelId="{F8420A45-23E2-4708-A8B6-DF26F7F661C0}" type="pres">
      <dgm:prSet presAssocID="{53C3B676-B209-4369-82FB-8E6240EC05BD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5C2213-8823-4507-96F4-E7638161E0D8}" type="pres">
      <dgm:prSet presAssocID="{53C3B676-B209-4369-82FB-8E6240EC05BD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E3FFFB-04F4-4A74-B2FA-8844A9AFAAAA}" srcId="{B9305F47-DD34-4425-BA24-4C006BAACAF0}" destId="{F6F2D468-52EB-4950-BCE1-E2A35C738A3D}" srcOrd="0" destOrd="0" parTransId="{97C81941-9D9B-44D6-8540-2F2FDFA6A0E9}" sibTransId="{678DE70A-07D8-426A-B4F8-B7EA9DCF2B66}"/>
    <dgm:cxn modelId="{44AB9B13-CD76-4183-A58C-C5DE07317ACB}" type="presOf" srcId="{B9305F47-DD34-4425-BA24-4C006BAACAF0}" destId="{4F892A83-AB0D-4AAB-83C0-AA81BC3A3A9E}" srcOrd="0" destOrd="0" presId="urn:microsoft.com/office/officeart/2005/8/layout/chevron2"/>
    <dgm:cxn modelId="{45CEE42A-D28F-427D-8A4F-B9D4971C2D3F}" type="presOf" srcId="{904CC3C2-ECBC-46D6-8414-B9BCE55EE054}" destId="{8D5C2213-8823-4507-96F4-E7638161E0D8}" srcOrd="0" destOrd="0" presId="urn:microsoft.com/office/officeart/2005/8/layout/chevron2"/>
    <dgm:cxn modelId="{EE1257C2-A245-4901-87D7-7DF891BDC4DF}" type="presOf" srcId="{53C3B676-B209-4369-82FB-8E6240EC05BD}" destId="{F8420A45-23E2-4708-A8B6-DF26F7F661C0}" srcOrd="0" destOrd="0" presId="urn:microsoft.com/office/officeart/2005/8/layout/chevron2"/>
    <dgm:cxn modelId="{5FF0E1FF-99F4-4510-A753-67A1BD7FBA34}" type="presOf" srcId="{EE94FFA2-4368-4565-B92C-23255657A0D4}" destId="{F319A6E9-7546-4DC4-B20D-70C48ADF7E24}" srcOrd="0" destOrd="0" presId="urn:microsoft.com/office/officeart/2005/8/layout/chevron2"/>
    <dgm:cxn modelId="{078AC308-5671-4A2F-ABEA-FDBA2E0FFBE5}" srcId="{EE94FFA2-4368-4565-B92C-23255657A0D4}" destId="{53C3B676-B209-4369-82FB-8E6240EC05BD}" srcOrd="1" destOrd="0" parTransId="{A5F9C556-3F76-4FE7-B1A1-E3AED2EB9C70}" sibTransId="{534628EC-44FC-46B3-AB5D-B376DFC3B734}"/>
    <dgm:cxn modelId="{FF880B29-9FAC-4702-9617-FA7435382595}" srcId="{53C3B676-B209-4369-82FB-8E6240EC05BD}" destId="{904CC3C2-ECBC-46D6-8414-B9BCE55EE054}" srcOrd="0" destOrd="0" parTransId="{BB8BCED6-A6DB-433F-B466-CCCE446751D6}" sibTransId="{61292EFD-88FD-47B1-BD0C-D56A690311F9}"/>
    <dgm:cxn modelId="{08002A4D-1B32-41B8-8242-C378EF5C16DE}" type="presOf" srcId="{F6F2D468-52EB-4950-BCE1-E2A35C738A3D}" destId="{7E912B13-DD56-4E8B-81FF-B0156D5FE9A8}" srcOrd="0" destOrd="0" presId="urn:microsoft.com/office/officeart/2005/8/layout/chevron2"/>
    <dgm:cxn modelId="{C6829C41-33FE-42E8-9EE8-7DE79412284E}" srcId="{EE94FFA2-4368-4565-B92C-23255657A0D4}" destId="{B9305F47-DD34-4425-BA24-4C006BAACAF0}" srcOrd="0" destOrd="0" parTransId="{BB8C7D02-84A2-48C1-BF98-415CF8B22491}" sibTransId="{CC78AA4B-3059-42AE-BE8A-D6C49FD2983D}"/>
    <dgm:cxn modelId="{04DE2FFE-56D5-4DF9-8D9B-0C687A2903B8}" type="presParOf" srcId="{F319A6E9-7546-4DC4-B20D-70C48ADF7E24}" destId="{40DCED9E-A195-422C-B5EC-6AE269741A46}" srcOrd="0" destOrd="0" presId="urn:microsoft.com/office/officeart/2005/8/layout/chevron2"/>
    <dgm:cxn modelId="{A8F199A5-A325-4AA3-94D4-62A3945C3D2B}" type="presParOf" srcId="{40DCED9E-A195-422C-B5EC-6AE269741A46}" destId="{4F892A83-AB0D-4AAB-83C0-AA81BC3A3A9E}" srcOrd="0" destOrd="0" presId="urn:microsoft.com/office/officeart/2005/8/layout/chevron2"/>
    <dgm:cxn modelId="{6CC16D1B-584E-4D05-9F10-CC45B2D96167}" type="presParOf" srcId="{40DCED9E-A195-422C-B5EC-6AE269741A46}" destId="{7E912B13-DD56-4E8B-81FF-B0156D5FE9A8}" srcOrd="1" destOrd="0" presId="urn:microsoft.com/office/officeart/2005/8/layout/chevron2"/>
    <dgm:cxn modelId="{914516DC-B531-49C6-A17E-5367BF0DBF6A}" type="presParOf" srcId="{F319A6E9-7546-4DC4-B20D-70C48ADF7E24}" destId="{C629B56C-987D-4231-8A9D-7CBA5AD8F9E1}" srcOrd="1" destOrd="0" presId="urn:microsoft.com/office/officeart/2005/8/layout/chevron2"/>
    <dgm:cxn modelId="{71B04C2B-610D-4959-BA83-3B3C345C4897}" type="presParOf" srcId="{F319A6E9-7546-4DC4-B20D-70C48ADF7E24}" destId="{8A1C3A98-AFEE-4E85-8A4E-0A5887EFDB27}" srcOrd="2" destOrd="0" presId="urn:microsoft.com/office/officeart/2005/8/layout/chevron2"/>
    <dgm:cxn modelId="{10D15D59-4E93-4AC8-BCC9-EBA1FAA9293D}" type="presParOf" srcId="{8A1C3A98-AFEE-4E85-8A4E-0A5887EFDB27}" destId="{F8420A45-23E2-4708-A8B6-DF26F7F661C0}" srcOrd="0" destOrd="0" presId="urn:microsoft.com/office/officeart/2005/8/layout/chevron2"/>
    <dgm:cxn modelId="{9F126020-D422-4349-BB5E-C79C8611A521}" type="presParOf" srcId="{8A1C3A98-AFEE-4E85-8A4E-0A5887EFDB27}" destId="{8D5C2213-8823-4507-96F4-E7638161E0D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892A83-AB0D-4AAB-83C0-AA81BC3A3A9E}">
      <dsp:nvSpPr>
        <dsp:cNvPr id="0" name=""/>
        <dsp:cNvSpPr/>
      </dsp:nvSpPr>
      <dsp:spPr>
        <a:xfrm rot="5400000">
          <a:off x="-398326" y="404200"/>
          <a:ext cx="2655512" cy="1858858"/>
        </a:xfrm>
        <a:prstGeom prst="chevron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0" kern="1200" dirty="0"/>
        </a:p>
      </dsp:txBody>
      <dsp:txXfrm rot="-5400000">
        <a:off x="1" y="935302"/>
        <a:ext cx="1858858" cy="796654"/>
      </dsp:txXfrm>
    </dsp:sp>
    <dsp:sp modelId="{7E912B13-DD56-4E8B-81FF-B0156D5FE9A8}">
      <dsp:nvSpPr>
        <dsp:cNvPr id="0" name=""/>
        <dsp:cNvSpPr/>
      </dsp:nvSpPr>
      <dsp:spPr>
        <a:xfrm rot="5400000">
          <a:off x="4026827" y="-2162095"/>
          <a:ext cx="1726082" cy="60620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kern="1200" dirty="0" smtClean="0">
              <a:solidFill>
                <a:schemeClr val="tx2">
                  <a:lumMod val="75000"/>
                </a:schemeClr>
              </a:solidFill>
            </a:rPr>
            <a:t>Подобрать из разных источников информацию о слове и его окружении   </a:t>
          </a:r>
          <a:r>
            <a:rPr lang="ru-RU" kern="1200" dirty="0" smtClean="0"/>
            <a:t/>
          </a:r>
          <a:br>
            <a:rPr lang="ru-RU" kern="1200" dirty="0" smtClean="0"/>
          </a:br>
          <a:endParaRPr lang="ru-RU" sz="1400" kern="1200" dirty="0"/>
        </a:p>
      </dsp:txBody>
      <dsp:txXfrm rot="-5400000">
        <a:off x="1858858" y="90134"/>
        <a:ext cx="5977761" cy="1557562"/>
      </dsp:txXfrm>
    </dsp:sp>
    <dsp:sp modelId="{F8420A45-23E2-4708-A8B6-DF26F7F661C0}">
      <dsp:nvSpPr>
        <dsp:cNvPr id="0" name=""/>
        <dsp:cNvSpPr/>
      </dsp:nvSpPr>
      <dsp:spPr>
        <a:xfrm rot="5400000">
          <a:off x="-398326" y="2777500"/>
          <a:ext cx="2655512" cy="1858858"/>
        </a:xfrm>
        <a:prstGeom prst="chevron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0" kern="1200" dirty="0"/>
        </a:p>
      </dsp:txBody>
      <dsp:txXfrm rot="-5400000">
        <a:off x="1" y="3308602"/>
        <a:ext cx="1858858" cy="796654"/>
      </dsp:txXfrm>
    </dsp:sp>
    <dsp:sp modelId="{8D5C2213-8823-4507-96F4-E7638161E0D8}">
      <dsp:nvSpPr>
        <dsp:cNvPr id="0" name=""/>
        <dsp:cNvSpPr/>
      </dsp:nvSpPr>
      <dsp:spPr>
        <a:xfrm rot="5400000">
          <a:off x="4026827" y="211204"/>
          <a:ext cx="1726082" cy="60620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b="0" i="0" kern="1200" dirty="0" smtClean="0">
              <a:solidFill>
                <a:schemeClr val="tx2">
                  <a:lumMod val="75000"/>
                </a:schemeClr>
              </a:solidFill>
            </a:rPr>
            <a:t>Составить словарную статью о слове</a:t>
          </a:r>
          <a:endParaRPr lang="ru-RU" sz="3600" kern="1200" dirty="0">
            <a:solidFill>
              <a:schemeClr val="tx2">
                <a:lumMod val="75000"/>
              </a:schemeClr>
            </a:solidFill>
          </a:endParaRPr>
        </a:p>
      </dsp:txBody>
      <dsp:txXfrm rot="-5400000">
        <a:off x="1858858" y="2463433"/>
        <a:ext cx="5977761" cy="1557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39FC-39FB-45F5-AEA2-53AFED3E0C26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2D98-3A54-4BC8-9DFB-60E885307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39FC-39FB-45F5-AEA2-53AFED3E0C26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2D98-3A54-4BC8-9DFB-60E885307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39FC-39FB-45F5-AEA2-53AFED3E0C26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2D98-3A54-4BC8-9DFB-60E885307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39FC-39FB-45F5-AEA2-53AFED3E0C26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2D98-3A54-4BC8-9DFB-60E885307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39FC-39FB-45F5-AEA2-53AFED3E0C26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2D98-3A54-4BC8-9DFB-60E885307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39FC-39FB-45F5-AEA2-53AFED3E0C26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2D98-3A54-4BC8-9DFB-60E885307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39FC-39FB-45F5-AEA2-53AFED3E0C26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2D98-3A54-4BC8-9DFB-60E885307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39FC-39FB-45F5-AEA2-53AFED3E0C26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2D98-3A54-4BC8-9DFB-60E885307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39FC-39FB-45F5-AEA2-53AFED3E0C26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2D98-3A54-4BC8-9DFB-60E885307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39FC-39FB-45F5-AEA2-53AFED3E0C26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2D98-3A54-4BC8-9DFB-60E885307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39FC-39FB-45F5-AEA2-53AFED3E0C26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2D98-3A54-4BC8-9DFB-60E885307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639FC-39FB-45F5-AEA2-53AFED3E0C26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82D98-3A54-4BC8-9DFB-60E885307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paper-pens-pen-old-p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3999" cy="7029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846640" cy="15121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Проект по русскому</a:t>
            </a:r>
            <a:br>
              <a:rPr lang="ru-RU" b="1" dirty="0" smtClean="0"/>
            </a:br>
            <a:r>
              <a:rPr lang="ru-RU" b="1" dirty="0" smtClean="0"/>
              <a:t>языку на тему</a:t>
            </a:r>
            <a:r>
              <a:rPr lang="ru-RU" dirty="0">
                <a:solidFill>
                  <a:srgbClr val="00B050"/>
                </a:solidFill>
              </a:rPr>
              <a:t/>
            </a:r>
            <a:br>
              <a:rPr lang="ru-RU" dirty="0">
                <a:solidFill>
                  <a:srgbClr val="00B050"/>
                </a:solidFill>
              </a:rPr>
            </a:br>
            <a:endParaRPr lang="ru-RU" b="1" dirty="0">
              <a:solidFill>
                <a:srgbClr val="00B05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5105400"/>
            <a:ext cx="3779912" cy="17526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Работу выполнила</a:t>
            </a:r>
          </a:p>
          <a:p>
            <a:r>
              <a:rPr lang="ru-RU" sz="2000" dirty="0">
                <a:solidFill>
                  <a:schemeClr val="tx1"/>
                </a:solidFill>
              </a:rPr>
              <a:t>у</a:t>
            </a:r>
            <a:r>
              <a:rPr lang="ru-RU" sz="2000" dirty="0" smtClean="0">
                <a:solidFill>
                  <a:schemeClr val="tx1"/>
                </a:solidFill>
              </a:rPr>
              <a:t>ченица </a:t>
            </a:r>
            <a:r>
              <a:rPr lang="ru-RU" sz="2000" dirty="0" smtClean="0">
                <a:solidFill>
                  <a:schemeClr val="tx1"/>
                </a:solidFill>
              </a:rPr>
              <a:t>3 А класса</a:t>
            </a:r>
          </a:p>
          <a:p>
            <a:r>
              <a:rPr lang="ru-RU" sz="2000" dirty="0" err="1" smtClean="0">
                <a:solidFill>
                  <a:schemeClr val="tx1"/>
                </a:solidFill>
              </a:rPr>
              <a:t>Сауэр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Яна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Учитель</a:t>
            </a:r>
            <a:r>
              <a:rPr lang="ru-RU" sz="2000" smtClean="0">
                <a:solidFill>
                  <a:schemeClr val="tx1"/>
                </a:solidFill>
              </a:rPr>
              <a:t>: Малютина Л.И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2996952"/>
            <a:ext cx="4392488" cy="64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Рассказ о слове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hutterstock_1888957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87624" y="5805264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БЕРЕГИТЕ ВОДУ!</a:t>
            </a:r>
            <a:endParaRPr lang="ru-RU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Stock_000013156211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0323" y="0"/>
            <a:ext cx="926432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Цели</a:t>
            </a:r>
            <a:endParaRPr lang="ru-RU" sz="66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467544" y="1556792"/>
          <a:ext cx="792088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4437112"/>
            <a:ext cx="3570784" cy="858218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0070C0"/>
                </a:solidFill>
              </a:rPr>
              <a:t>Вода</a:t>
            </a:r>
            <a:endParaRPr lang="ru-RU" sz="5400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71-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3568" y="116632"/>
            <a:ext cx="7848872" cy="4114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251520" y="5733256"/>
            <a:ext cx="2376264" cy="804862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  <a:latin typeface="+mj-lt"/>
              </a:rPr>
              <a:t>в</a:t>
            </a:r>
            <a:r>
              <a:rPr lang="en-US" sz="4800" b="1" dirty="0" smtClean="0">
                <a:solidFill>
                  <a:schemeClr val="tx2"/>
                </a:solidFill>
                <a:latin typeface="+mj-lt"/>
              </a:rPr>
              <a:t>[a]</a:t>
            </a:r>
            <a:r>
              <a:rPr lang="ru-RU" sz="4800" b="1" dirty="0" smtClean="0">
                <a:solidFill>
                  <a:schemeClr val="tx2"/>
                </a:solidFill>
                <a:latin typeface="+mj-lt"/>
              </a:rPr>
              <a:t>да</a:t>
            </a:r>
            <a:endParaRPr lang="ru-RU" sz="4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72200" y="5805264"/>
            <a:ext cx="2376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</a:rPr>
              <a:t>вода</a:t>
            </a:r>
            <a:endParaRPr lang="ru-RU" sz="4800" b="1" dirty="0">
              <a:solidFill>
                <a:schemeClr val="tx2"/>
              </a:solidFill>
            </a:endParaRPr>
          </a:p>
        </p:txBody>
      </p:sp>
      <p:cxnSp>
        <p:nvCxnSpPr>
          <p:cNvPr id="11" name="Соединительная линия уступом 10"/>
          <p:cNvCxnSpPr/>
          <p:nvPr/>
        </p:nvCxnSpPr>
        <p:spPr>
          <a:xfrm>
            <a:off x="5364088" y="5085184"/>
            <a:ext cx="1224136" cy="115212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/>
          <p:nvPr/>
        </p:nvCxnSpPr>
        <p:spPr>
          <a:xfrm rot="10800000" flipV="1">
            <a:off x="2555776" y="5013176"/>
            <a:ext cx="1224136" cy="115212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6372200" y="5013176"/>
            <a:ext cx="2664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/>
                </a:solidFill>
              </a:rPr>
              <a:t>записываем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4941168"/>
            <a:ext cx="2332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/>
                </a:solidFill>
              </a:rPr>
              <a:t>произносим</a:t>
            </a:r>
            <a:endParaRPr lang="ru-RU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51114"/>
          </a:xfrm>
        </p:spPr>
        <p:txBody>
          <a:bodyPr>
            <a:normAutofit/>
          </a:bodyPr>
          <a:lstStyle/>
          <a:p>
            <a:r>
              <a:rPr lang="ru-RU" sz="4900" dirty="0" smtClean="0"/>
              <a:t>Лексическое значение слова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dirty="0" smtClean="0">
                <a:solidFill>
                  <a:srgbClr val="0070C0"/>
                </a:solidFill>
              </a:rPr>
              <a:t>Вода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>
                <a:solidFill>
                  <a:srgbClr val="00B0F0"/>
                </a:solidFill>
              </a:rPr>
              <a:t>Вода </a:t>
            </a:r>
            <a:r>
              <a:rPr lang="ru-RU" sz="3200" dirty="0" smtClean="0"/>
              <a:t>- морское , речное ,озёрное пространство.</a:t>
            </a:r>
            <a:br>
              <a:rPr lang="ru-RU" sz="3200" dirty="0" smtClean="0"/>
            </a:br>
            <a:r>
              <a:rPr lang="ru-RU" sz="3200" dirty="0" smtClean="0">
                <a:solidFill>
                  <a:srgbClr val="00B0F0"/>
                </a:solidFill>
              </a:rPr>
              <a:t>Вода - </a:t>
            </a:r>
            <a:r>
              <a:rPr lang="ru-RU" sz="3200" dirty="0" smtClean="0"/>
              <a:t>прозрачная, бесцветная жидкость.</a:t>
            </a:r>
            <a:r>
              <a:rPr lang="ru-RU" sz="3200" dirty="0" smtClean="0">
                <a:solidFill>
                  <a:srgbClr val="00B0F0"/>
                </a:solidFill>
              </a:rPr>
              <a:t/>
            </a:r>
            <a:br>
              <a:rPr lang="ru-RU" sz="3200" dirty="0" smtClean="0">
                <a:solidFill>
                  <a:srgbClr val="00B0F0"/>
                </a:solidFill>
              </a:rPr>
            </a:br>
            <a:r>
              <a:rPr lang="ru-RU" sz="3200" dirty="0" smtClean="0">
                <a:solidFill>
                  <a:srgbClr val="00B0F0"/>
                </a:solidFill>
              </a:rPr>
              <a:t>Вода - </a:t>
            </a:r>
            <a:r>
              <a:rPr lang="ru-RU" sz="3200" dirty="0" smtClean="0"/>
              <a:t>напиток</a:t>
            </a:r>
            <a:r>
              <a:rPr lang="ru-RU" sz="3200" dirty="0" smtClean="0">
                <a:solidFill>
                  <a:srgbClr val="00B0F0"/>
                </a:solidFill>
              </a:rPr>
              <a:t> </a:t>
            </a:r>
            <a:r>
              <a:rPr lang="ru-RU" sz="3200" dirty="0" smtClean="0"/>
              <a:t>(для утоления жажды или лечебный).</a:t>
            </a:r>
            <a:endParaRPr lang="ru-RU" sz="3200" dirty="0"/>
          </a:p>
        </p:txBody>
      </p:sp>
      <p:pic>
        <p:nvPicPr>
          <p:cNvPr id="3" name="Рисунок 2" descr="b8f06143-d085-4532-a5c6-f6b1a028ace3_670x0_resiz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93096"/>
            <a:ext cx="9144000" cy="256490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C5uuI6mXMAEj6H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188640"/>
            <a:ext cx="5328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+mj-lt"/>
              </a:rPr>
              <a:t>Однокоренные</a:t>
            </a:r>
            <a:r>
              <a:rPr lang="ru-RU" sz="4000" b="1" dirty="0" smtClean="0">
                <a:latin typeface="+mj-lt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latin typeface="+mj-lt"/>
              </a:rPr>
              <a:t>слова:</a:t>
            </a:r>
            <a:endParaRPr lang="ru-RU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196752"/>
            <a:ext cx="17905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водичка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9" name="Арка 8"/>
          <p:cNvSpPr/>
          <p:nvPr/>
        </p:nvSpPr>
        <p:spPr>
          <a:xfrm>
            <a:off x="323528" y="1124744"/>
            <a:ext cx="720080" cy="360040"/>
          </a:xfrm>
          <a:prstGeom prst="blockArc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844824"/>
            <a:ext cx="23118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подводная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1" name="Арка 10"/>
          <p:cNvSpPr/>
          <p:nvPr/>
        </p:nvSpPr>
        <p:spPr>
          <a:xfrm>
            <a:off x="1043608" y="1844824"/>
            <a:ext cx="720080" cy="360040"/>
          </a:xfrm>
          <a:prstGeom prst="blockArc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Арка 11"/>
          <p:cNvSpPr/>
          <p:nvPr/>
        </p:nvSpPr>
        <p:spPr>
          <a:xfrm>
            <a:off x="395536" y="2636912"/>
            <a:ext cx="720080" cy="360040"/>
          </a:xfrm>
          <a:prstGeom prst="blockArc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2708920"/>
            <a:ext cx="1777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водолаз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51239" y="2276872"/>
            <a:ext cx="27350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b="1" dirty="0" smtClean="0">
                <a:solidFill>
                  <a:schemeClr val="bg1"/>
                </a:solidFill>
                <a:latin typeface="+mj-lt"/>
              </a:rPr>
              <a:t>Синонимы</a:t>
            </a:r>
            <a:r>
              <a:rPr lang="ru-RU" sz="4000" b="1" dirty="0" smtClean="0">
                <a:solidFill>
                  <a:schemeClr val="bg1"/>
                </a:solidFill>
              </a:rPr>
              <a:t>: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60232" y="3140968"/>
            <a:ext cx="18427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жидкость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04248" y="3789040"/>
            <a:ext cx="15971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напиток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20272" y="4365104"/>
            <a:ext cx="11913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озера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4221088"/>
            <a:ext cx="26859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+mj-lt"/>
              </a:rPr>
              <a:t>Антонимы</a:t>
            </a:r>
            <a:r>
              <a:rPr lang="ru-RU" sz="4000" b="1" dirty="0" smtClean="0">
                <a:solidFill>
                  <a:schemeClr val="bg1"/>
                </a:solidFill>
              </a:rPr>
              <a:t>: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3528" y="4941168"/>
            <a:ext cx="20872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вода-суша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23528" y="5517232"/>
            <a:ext cx="22467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вода-земля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23528" y="6093296"/>
            <a:ext cx="22074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вода-</a:t>
            </a:r>
            <a:r>
              <a:rPr lang="ru-RU" dirty="0" smtClean="0"/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почва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60648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Фразеологизм :</a:t>
            </a:r>
            <a:endParaRPr lang="ru-RU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1520" y="1196752"/>
            <a:ext cx="4173860" cy="525658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Водой не разлить</a:t>
            </a:r>
            <a:r>
              <a:rPr lang="ru-RU" dirty="0"/>
              <a:t> – большие друзья, о крепкой дружбе</a:t>
            </a:r>
            <a:r>
              <a:rPr lang="ru-RU" dirty="0" smtClean="0"/>
              <a:t>.</a:t>
            </a:r>
          </a:p>
          <a:p>
            <a:r>
              <a:rPr lang="ru-RU" dirty="0"/>
              <a:t> 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Воды в рот набрал</a:t>
            </a:r>
            <a:r>
              <a:rPr lang="ru-RU" dirty="0"/>
              <a:t> – молчит и не желает отвечать</a:t>
            </a:r>
            <a:r>
              <a:rPr lang="ru-RU" dirty="0" smtClean="0"/>
              <a:t>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764704"/>
            <a:ext cx="4041775" cy="639762"/>
          </a:xfrm>
        </p:spPr>
        <p:txBody>
          <a:bodyPr>
            <a:noAutofit/>
          </a:bodyPr>
          <a:lstStyle/>
          <a:p>
            <a:r>
              <a:rPr lang="ru-RU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Сочетаемость слова:</a:t>
            </a:r>
            <a:endParaRPr lang="ru-RU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12776"/>
            <a:ext cx="4041775" cy="4896544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вежая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холодная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водопроводная</a:t>
            </a:r>
          </a:p>
        </p:txBody>
      </p:sp>
      <p:pic>
        <p:nvPicPr>
          <p:cNvPr id="10" name="Рисунок 9" descr="water_botto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3016"/>
            <a:ext cx="9144000" cy="328498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odopad-volshebni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143000"/>
          </a:xfrm>
          <a:noFill/>
        </p:spPr>
        <p:txBody>
          <a:bodyPr>
            <a:normAutofit/>
          </a:bodyPr>
          <a:lstStyle/>
          <a:p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  <a:r>
              <a:rPr lang="ru-RU" sz="6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ословица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5157192"/>
            <a:ext cx="6192688" cy="1396752"/>
          </a:xfrm>
          <a:noFill/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buNone/>
            </a:pP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Много 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снегу — много хлеба; </a:t>
            </a:r>
            <a:endParaRPr lang="ru-RU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много 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воды — много травы.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4567470_large_0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8640960" cy="64807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агадка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туча, и туман, 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ручей, и океан, 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летаю, и бегу, 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стеклянной быть могу! 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f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556792"/>
            <a:ext cx="7283152" cy="11807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Рак пятится назад, а Щука тянет в 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воду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(И.А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Крылов)</a:t>
            </a:r>
          </a:p>
        </p:txBody>
      </p:sp>
      <p:pic>
        <p:nvPicPr>
          <p:cNvPr id="8" name="Содержимое 7" descr="223227.640xp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491880" y="2636912"/>
            <a:ext cx="5406752" cy="3987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483768" y="260648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Предложение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</TotalTime>
  <Words>98</Words>
  <Application>Microsoft Office PowerPoint</Application>
  <PresentationFormat>Экран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Проект по русскому языку на тему </vt:lpstr>
      <vt:lpstr>Цели</vt:lpstr>
      <vt:lpstr>Вода</vt:lpstr>
      <vt:lpstr>Лексическое значение слова Вода  Вода - морское , речное ,озёрное пространство. Вода - прозрачная, бесцветная жидкость. Вода - напиток (для утоления жажды или лечебный).</vt:lpstr>
      <vt:lpstr>Презентация PowerPoint</vt:lpstr>
      <vt:lpstr>Презентация PowerPoint</vt:lpstr>
      <vt:lpstr>Пословица</vt:lpstr>
      <vt:lpstr>Загадка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русскому языку на тему  Рассказ  о  слове</dc:title>
  <dc:creator>Admin</dc:creator>
  <cp:lastModifiedBy>Лариса Иосифовна</cp:lastModifiedBy>
  <cp:revision>33</cp:revision>
  <dcterms:created xsi:type="dcterms:W3CDTF">2017-10-15T14:12:46Z</dcterms:created>
  <dcterms:modified xsi:type="dcterms:W3CDTF">2018-02-24T05:26:29Z</dcterms:modified>
</cp:coreProperties>
</file>