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3" r:id="rId3"/>
    <p:sldId id="258" r:id="rId4"/>
    <p:sldId id="269" r:id="rId5"/>
    <p:sldId id="259" r:id="rId6"/>
    <p:sldId id="260" r:id="rId7"/>
    <p:sldId id="274" r:id="rId8"/>
    <p:sldId id="275" r:id="rId9"/>
    <p:sldId id="270" r:id="rId10"/>
    <p:sldId id="271" r:id="rId11"/>
    <p:sldId id="272" r:id="rId12"/>
    <p:sldId id="277" r:id="rId13"/>
    <p:sldId id="278" r:id="rId14"/>
    <p:sldId id="268" r:id="rId15"/>
    <p:sldId id="282" r:id="rId16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Rg st="1" end="15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437" autoAdjust="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121275-A2BE-494B-9BD6-C66142298BD3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462D6AB8-A4AB-4EE4-AF0C-7D013E6923E5}" type="pres">
      <dgm:prSet presAssocID="{A1121275-A2BE-494B-9BD6-C66142298BD3}" presName="Name0" presStyleCnt="0">
        <dgm:presLayoutVars>
          <dgm:chMax val="7"/>
          <dgm:chPref val="7"/>
          <dgm:dir/>
        </dgm:presLayoutVars>
      </dgm:prSet>
      <dgm:spPr/>
    </dgm:pt>
    <dgm:pt modelId="{66E84C2F-C60C-49CF-964F-9440E5754C1F}" type="pres">
      <dgm:prSet presAssocID="{A1121275-A2BE-494B-9BD6-C66142298BD3}" presName="Name1" presStyleCnt="0"/>
      <dgm:spPr/>
    </dgm:pt>
  </dgm:ptLst>
  <dgm:cxnLst>
    <dgm:cxn modelId="{E689E731-8BFF-430C-9B2D-2D1E593133E4}" type="presOf" srcId="{A1121275-A2BE-494B-9BD6-C66142298BD3}" destId="{462D6AB8-A4AB-4EE4-AF0C-7D013E6923E5}" srcOrd="0" destOrd="0" presId="urn:microsoft.com/office/officeart/2008/layout/CircularPictureCallout"/>
    <dgm:cxn modelId="{73443EC1-7E67-4749-8A39-666E0991770F}" type="presParOf" srcId="{462D6AB8-A4AB-4EE4-AF0C-7D013E6923E5}" destId="{66E84C2F-C60C-49CF-964F-9440E5754C1F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EF044-47DD-429A-9CCE-F668A6FDE72B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B88482-2E2D-4C97-BFCC-2A1635C57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9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320F0-DBE3-47EC-A2F0-DEECD869A902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D196-BB00-4B00-A361-C2852E7CE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320F0-DBE3-47EC-A2F0-DEECD869A902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D196-BB00-4B00-A361-C2852E7CE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320F0-DBE3-47EC-A2F0-DEECD869A902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D196-BB00-4B00-A361-C2852E7CE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320F0-DBE3-47EC-A2F0-DEECD869A902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D196-BB00-4B00-A361-C2852E7CE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320F0-DBE3-47EC-A2F0-DEECD869A902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D196-BB00-4B00-A361-C2852E7CE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320F0-DBE3-47EC-A2F0-DEECD869A902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D196-BB00-4B00-A361-C2852E7CE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320F0-DBE3-47EC-A2F0-DEECD869A902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D196-BB00-4B00-A361-C2852E7CE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320F0-DBE3-47EC-A2F0-DEECD869A902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D196-BB00-4B00-A361-C2852E7CE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320F0-DBE3-47EC-A2F0-DEECD869A902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D196-BB00-4B00-A361-C2852E7CE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320F0-DBE3-47EC-A2F0-DEECD869A902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D196-BB00-4B00-A361-C2852E7CE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320F0-DBE3-47EC-A2F0-DEECD869A902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D196-BB00-4B00-A361-C2852E7CE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320F0-DBE3-47EC-A2F0-DEECD869A902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DD196-BB00-4B00-A361-C2852E7CE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428604"/>
            <a:ext cx="7929618" cy="2214579"/>
          </a:xfrm>
        </p:spPr>
        <p:txBody>
          <a:bodyPr>
            <a:normAutofit fontScale="90000"/>
          </a:bodyPr>
          <a:lstStyle/>
          <a:p>
            <a:r>
              <a:rPr lang="ru-RU" sz="5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технологии в </a:t>
            </a:r>
            <a:r>
              <a:rPr lang="ru-RU" sz="5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развитиии</a:t>
            </a:r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речи детей 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(из опыта работы)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952272"/>
            <a:ext cx="6400800" cy="1080119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Подготовила </a:t>
            </a:r>
            <a:r>
              <a:rPr lang="ru-RU" dirty="0" smtClean="0">
                <a:solidFill>
                  <a:schemeClr val="tx1"/>
                </a:solidFill>
              </a:rPr>
              <a:t>: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Писклова Г.А.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воспитатель </a:t>
            </a:r>
            <a:r>
              <a:rPr lang="ru-RU" dirty="0" smtClean="0">
                <a:solidFill>
                  <a:schemeClr val="tx1"/>
                </a:solidFill>
              </a:rPr>
              <a:t>МКДОУ д</a:t>
            </a:r>
            <a:r>
              <a:rPr lang="en-US" dirty="0" smtClean="0">
                <a:solidFill>
                  <a:schemeClr val="tx1"/>
                </a:solidFill>
              </a:rPr>
              <a:t>/</a:t>
            </a:r>
            <a:r>
              <a:rPr lang="ru-RU" dirty="0" smtClean="0">
                <a:solidFill>
                  <a:schemeClr val="tx1"/>
                </a:solidFill>
              </a:rPr>
              <a:t>с №6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" name="Рисунок 8" descr="5611375_kpvq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00028">
            <a:off x="1190423" y="5421384"/>
            <a:ext cx="785818" cy="615213"/>
          </a:xfrm>
          <a:prstGeom prst="rect">
            <a:avLst/>
          </a:prstGeom>
        </p:spPr>
      </p:pic>
      <p:pic>
        <p:nvPicPr>
          <p:cNvPr id="12" name="Рисунок 11" descr="Sonne-001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85720" y="214290"/>
            <a:ext cx="1428750" cy="1381125"/>
          </a:xfrm>
          <a:prstGeom prst="rect">
            <a:avLst/>
          </a:prstGeom>
        </p:spPr>
      </p:pic>
      <p:pic>
        <p:nvPicPr>
          <p:cNvPr id="8" name="Рисунок 7" descr="lad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59900">
            <a:off x="5705272" y="4493674"/>
            <a:ext cx="3063418" cy="2210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803" y="4077072"/>
            <a:ext cx="3564000" cy="2525363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84587"/>
            <a:ext cx="3672408" cy="2754306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702" y="1084586"/>
            <a:ext cx="3605938" cy="2704453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63408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Игры на развитие мелкой моторики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915816" y="278092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851920" y="162880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16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6447501" cy="9262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</a:t>
            </a:r>
            <a:r>
              <a:rPr 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Пособие: «Черепаха»</a:t>
            </a:r>
            <a:endParaRPr lang="ru-RU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0848"/>
            <a:ext cx="4536583" cy="392121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583" y="2060848"/>
            <a:ext cx="4607417" cy="393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26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altLang="ru-RU" sz="4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Точечный массаж и самомассаж</a:t>
            </a:r>
          </a:p>
        </p:txBody>
      </p:sp>
      <p:sp>
        <p:nvSpPr>
          <p:cNvPr id="20485" name="Rectangle 5"/>
          <p:cNvSpPr>
            <a:spLocks noGrp="1"/>
          </p:cNvSpPr>
          <p:nvPr>
            <p:ph idx="1"/>
          </p:nvPr>
        </p:nvSpPr>
        <p:spPr>
          <a:xfrm>
            <a:off x="457200" y="1935163"/>
            <a:ext cx="4038600" cy="4389437"/>
          </a:xfrm>
        </p:spPr>
        <p:txBody>
          <a:bodyPr/>
          <a:lstStyle/>
          <a:p>
            <a:endParaRPr lang="ru-RU" altLang="ru-RU" sz="2200" smtClean="0"/>
          </a:p>
        </p:txBody>
      </p:sp>
      <p:sp>
        <p:nvSpPr>
          <p:cNvPr id="20486" name="Rectangle 6"/>
          <p:cNvSpPr>
            <a:spLocks noGrp="1"/>
          </p:cNvSpPr>
          <p:nvPr>
            <p:ph sz="half" idx="4294967295"/>
          </p:nvPr>
        </p:nvSpPr>
        <p:spPr>
          <a:xfrm>
            <a:off x="5040313" y="1700213"/>
            <a:ext cx="4103687" cy="4897437"/>
          </a:xfrm>
        </p:spPr>
        <p:txBody>
          <a:bodyPr/>
          <a:lstStyle/>
          <a:p>
            <a:r>
              <a:rPr lang="ru-RU" altLang="ru-RU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Учит детей сознательно заботиться о своём здоровье </a:t>
            </a:r>
          </a:p>
          <a:p>
            <a:r>
              <a:rPr lang="ru-RU" altLang="ru-RU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Является профилактикой простудных заболеваний</a:t>
            </a:r>
          </a:p>
          <a:p>
            <a:r>
              <a:rPr lang="ru-RU" altLang="ru-RU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Повышает жизненный тонуса у детей</a:t>
            </a:r>
          </a:p>
          <a:p>
            <a:r>
              <a:rPr lang="ru-RU" altLang="ru-RU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Прививает им чувство ответственности за своё здоровье, уверенность в том, что они сами могут помочь себе улучшить своё самочувствие. </a:t>
            </a:r>
          </a:p>
        </p:txBody>
      </p:sp>
      <p:pic>
        <p:nvPicPr>
          <p:cNvPr id="20489" name="Picture 9" descr="http://college.vzmakh.ru/lfk/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700213"/>
            <a:ext cx="4895850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26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333375"/>
            <a:ext cx="7859712" cy="71913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4000" b="1" i="1" smtClean="0">
                <a:solidFill>
                  <a:srgbClr val="0000FF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000" b="1" i="1" smtClean="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ru-RU" altLang="ru-RU" sz="4000" b="1" i="1" smtClean="0">
                <a:solidFill>
                  <a:srgbClr val="0000FF"/>
                </a:solidFill>
                <a:latin typeface="Times New Roman" panose="02020603050405020304" pitchFamily="18" charset="0"/>
              </a:rPr>
              <a:t>Гимнастика для глаз</a:t>
            </a:r>
          </a:p>
        </p:txBody>
      </p:sp>
      <p:sp>
        <p:nvSpPr>
          <p:cNvPr id="21510" name="Rectangle 6"/>
          <p:cNvSpPr>
            <a:spLocks noGrp="1"/>
          </p:cNvSpPr>
          <p:nvPr>
            <p:ph idx="1"/>
          </p:nvPr>
        </p:nvSpPr>
        <p:spPr>
          <a:xfrm>
            <a:off x="155575" y="1916113"/>
            <a:ext cx="4340225" cy="4408487"/>
          </a:xfrm>
        </p:spPr>
        <p:txBody>
          <a:bodyPr/>
          <a:lstStyle/>
          <a:p>
            <a:endParaRPr lang="ru-RU" altLang="ru-RU" sz="2200" smtClean="0"/>
          </a:p>
        </p:txBody>
      </p:sp>
      <p:sp>
        <p:nvSpPr>
          <p:cNvPr id="21511" name="Rectangle 7"/>
          <p:cNvSpPr>
            <a:spLocks noGrp="1"/>
          </p:cNvSpPr>
          <p:nvPr>
            <p:ph sz="half" idx="4294967295"/>
          </p:nvPr>
        </p:nvSpPr>
        <p:spPr>
          <a:xfrm>
            <a:off x="5105400" y="1935163"/>
            <a:ext cx="4038600" cy="4389437"/>
          </a:xfrm>
        </p:spPr>
        <p:txBody>
          <a:bodyPr/>
          <a:lstStyle/>
          <a:p>
            <a:r>
              <a:rPr lang="ru-RU" altLang="ru-RU" sz="2200" b="1" i="1" dirty="0" smtClean="0">
                <a:solidFill>
                  <a:srgbClr val="D60093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Улучшает циркуляцию крови и внутриглазной жидкости глаз</a:t>
            </a:r>
          </a:p>
          <a:p>
            <a:r>
              <a:rPr lang="ru-RU" alt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Укрепляет мышцы глаз</a:t>
            </a:r>
          </a:p>
          <a:p>
            <a:r>
              <a:rPr lang="ru-RU" alt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Улучшает аккомодацию (это способность глаза человека к хорошему качеству зрения на разных расстояниях</a:t>
            </a:r>
            <a:r>
              <a:rPr lang="ru-RU" altLang="ru-RU" sz="2400" b="1" i="1" dirty="0" smtClean="0">
                <a:solidFill>
                  <a:srgbClr val="D60093"/>
                </a:solidFill>
                <a:latin typeface="Times New Roman" panose="02020603050405020304" pitchFamily="18" charset="0"/>
              </a:rPr>
              <a:t>) </a:t>
            </a:r>
          </a:p>
        </p:txBody>
      </p:sp>
      <p:pic>
        <p:nvPicPr>
          <p:cNvPr id="21513" name="Picture 9" descr="http://d.mujer.hvimg.com/imagenes/salud/201209021218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916113"/>
            <a:ext cx="4344988" cy="4392612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53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Итог: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51520" y="908720"/>
            <a:ext cx="8435280" cy="62008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коллеги, мы продемонстрировали вам вариативность использования в своей работе разнообразных методов и приёмов, которые способствуют воспитанию у ребенка потребности к ЗОЖ с раннего детства . Нетрадиционные формы  помогают нам научить детей думать о своем здоровье, заботиться о нем, радоваться жиз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229600" cy="6093296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sz="7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  и творческих всем успехов!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592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332656"/>
            <a:ext cx="7772400" cy="5763344"/>
          </a:xfrm>
        </p:spPr>
        <p:txBody>
          <a:bodyPr/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altLang="ru-RU" b="1" dirty="0" smtClean="0">
              <a:solidFill>
                <a:srgbClr val="9900CC"/>
              </a:solidFill>
              <a:latin typeface="Arial Black" panose="020B0A0402010202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Здоровьесберегающая</a:t>
            </a:r>
            <a:r>
              <a:rPr lang="ru-RU" alt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технология - </a:t>
            </a:r>
            <a:r>
              <a:rPr lang="ru-RU" altLang="ru-RU" sz="3600" b="1" i="1" dirty="0" smtClean="0">
                <a:latin typeface="Times New Roman" panose="02020603050405020304" pitchFamily="18" charset="0"/>
              </a:rPr>
              <a:t>это система мер, включающая взаимосвязь и взаимодействие всех факторов образовательной среды, направленных на сохранение здоровья ребенка на всех этапах его обучения и развития. </a:t>
            </a:r>
          </a:p>
        </p:txBody>
      </p:sp>
    </p:spTree>
    <p:extLst>
      <p:ext uri="{BB962C8B-B14F-4D97-AF65-F5344CB8AC3E}">
        <p14:creationId xmlns:p14="http://schemas.microsoft.com/office/powerpoint/2010/main" val="323604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en-US" dirty="0" smtClean="0"/>
              <a:t>    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b="1" i="1" dirty="0" smtClean="0"/>
              <a:t>   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привычки к здоровому образу жизни.</a:t>
            </a:r>
          </a:p>
          <a:p>
            <a:pPr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здоровьесберегающих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воспитательно-образовательном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548680"/>
            <a:ext cx="750099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своей работе мы активно используем,  как традиционные, так и нетрадиционные технологии, которые оказывают положительное отношение детей к своему здоровью: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артикуляционную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пальчиковую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на развитие мелкой моторики рук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глаз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Джок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терапию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(су-кисть,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джок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-стопа)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дыхательную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гры-шнуровки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428604"/>
            <a:ext cx="84296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Благодаря</a:t>
            </a:r>
            <a:r>
              <a:rPr lang="en-US" sz="24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использованию</a:t>
            </a:r>
            <a:r>
              <a:rPr lang="en-US" sz="24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здоровьесберегающих</a:t>
            </a:r>
            <a:r>
              <a:rPr lang="en-US" sz="24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технологий</a:t>
            </a:r>
            <a:r>
              <a:rPr lang="en-US" sz="24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у </a:t>
            </a:r>
            <a:r>
              <a:rPr lang="en-US" sz="24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детей</a:t>
            </a:r>
            <a:r>
              <a:rPr lang="en-US" sz="24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происходит</a:t>
            </a:r>
            <a:r>
              <a:rPr lang="en-US" sz="24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:</a:t>
            </a:r>
            <a:endParaRPr lang="ru-RU" sz="2400" b="1" dirty="0" smtClean="0">
              <a:solidFill>
                <a:srgbClr val="0D0D0D"/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14288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4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улучшение</a:t>
            </a:r>
            <a:r>
              <a:rPr lang="en-US" sz="24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памяти</a:t>
            </a:r>
            <a:r>
              <a:rPr lang="en-US" sz="24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внимания</a:t>
            </a:r>
            <a:r>
              <a:rPr lang="en-US" sz="24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мышления</a:t>
            </a:r>
            <a:r>
              <a:rPr lang="en-US" sz="24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;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     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    -   </a:t>
            </a:r>
            <a:r>
              <a:rPr lang="en-US" sz="24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повышение</a:t>
            </a:r>
            <a:r>
              <a:rPr lang="en-US" sz="24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способности</a:t>
            </a:r>
            <a:r>
              <a:rPr lang="en-US" sz="24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к </a:t>
            </a:r>
            <a:r>
              <a:rPr lang="en-US" sz="24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произвольному</a:t>
            </a:r>
            <a:r>
              <a:rPr lang="en-US" sz="24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              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       </a:t>
            </a:r>
            <a:r>
              <a:rPr lang="en-US" sz="24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контролю</a:t>
            </a:r>
            <a:r>
              <a:rPr lang="en-US" sz="24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;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улучшение</a:t>
            </a:r>
            <a:r>
              <a:rPr lang="en-US" sz="24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общего</a:t>
            </a:r>
            <a:r>
              <a:rPr lang="en-US" sz="24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эмоционального</a:t>
            </a:r>
            <a:r>
              <a:rPr lang="en-US" sz="24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состояния</a:t>
            </a:r>
            <a:r>
              <a:rPr lang="en-US" sz="24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;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повышается</a:t>
            </a:r>
            <a:r>
              <a:rPr lang="en-US" sz="24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работоспособность</a:t>
            </a:r>
            <a:r>
              <a:rPr lang="en-US" sz="24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уверенность</a:t>
            </a:r>
            <a:r>
              <a:rPr lang="en-US" sz="24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в </a:t>
            </a:r>
            <a:r>
              <a:rPr lang="en-US" sz="24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себе</a:t>
            </a:r>
            <a:r>
              <a:rPr lang="en-US" sz="24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;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стимулируются</a:t>
            </a:r>
            <a:r>
              <a:rPr lang="en-US" sz="24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двигательные</a:t>
            </a:r>
            <a:r>
              <a:rPr lang="en-US" sz="24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функции</a:t>
            </a:r>
            <a:r>
              <a:rPr lang="en-US" sz="24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;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</a:t>
            </a:r>
            <a:r>
              <a:rPr lang="en-US" sz="24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нижает</a:t>
            </a:r>
            <a:r>
              <a:rPr lang="ru-RU" sz="24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ся</a:t>
            </a:r>
            <a:r>
              <a:rPr lang="ru-RU" sz="24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утомляемость</a:t>
            </a:r>
            <a:r>
              <a:rPr lang="en-US" sz="24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;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улучшаются</a:t>
            </a:r>
            <a:r>
              <a:rPr lang="en-US" sz="24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пространственные</a:t>
            </a:r>
            <a:r>
              <a:rPr lang="en-US" sz="24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представления</a:t>
            </a:r>
            <a:r>
              <a:rPr lang="en-US" sz="24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; 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4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развивается</a:t>
            </a:r>
            <a:r>
              <a:rPr lang="en-US" sz="24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дыхательный</a:t>
            </a:r>
            <a:r>
              <a:rPr lang="en-US" sz="24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и </a:t>
            </a:r>
            <a:r>
              <a:rPr lang="en-US" sz="24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артикуляционный</a:t>
            </a:r>
            <a:r>
              <a:rPr lang="en-US" sz="24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   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аппарат</a:t>
            </a:r>
            <a:r>
              <a:rPr lang="en-US" sz="24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;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улучшается</a:t>
            </a:r>
            <a:r>
              <a:rPr lang="en-US" sz="24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соматическое</a:t>
            </a:r>
            <a:r>
              <a:rPr lang="en-US" sz="24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состояние</a:t>
            </a:r>
            <a:r>
              <a:rPr lang="en-US" sz="24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.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-285750"/>
            <a:ext cx="8229600" cy="1500188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Артикуляционная гимнастика</a:t>
            </a:r>
            <a:endParaRPr lang="ru-RU" sz="4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92080" y="1052736"/>
            <a:ext cx="345638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rgbClr val="FF0000"/>
                </a:solidFill>
                <a:latin typeface="Verdana" panose="020B0604030504040204" pitchFamily="34" charset="0"/>
              </a:rPr>
              <a:t>«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Заборчик»</a:t>
            </a:r>
          </a:p>
          <a:p>
            <a:pPr algn="just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Рот закрыт. Верхние и нижние зубы обнажены. Губы растянуты в улыбке.</a:t>
            </a:r>
          </a:p>
          <a:p>
            <a:pPr algn="just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Подъезжает шофёр,</a:t>
            </a:r>
            <a:b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Ну, а впереди – забор.</a:t>
            </a:r>
            <a:b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Тормозит и назад.</a:t>
            </a:r>
            <a:b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так восемь раз подряд.</a:t>
            </a:r>
            <a:endParaRPr lang="ru-RU" sz="2400" b="1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1700808"/>
            <a:ext cx="3312367" cy="24900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5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/>
            <a:r>
              <a:rPr lang="ru-RU" altLang="ru-RU" sz="4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Гимнастика пальчиковая</a:t>
            </a:r>
            <a:r>
              <a:rPr lang="ru-RU" alt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endParaRPr lang="ru-RU" altLang="ru-RU" sz="2900" b="1" dirty="0" smtClean="0">
              <a:solidFill>
                <a:srgbClr val="9900CC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09431144"/>
              </p:ext>
            </p:extLst>
          </p:nvPr>
        </p:nvGraphicFramePr>
        <p:xfrm>
          <a:off x="467544" y="1556792"/>
          <a:ext cx="3168352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7353" name="Rectangle 9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>
            <a:normAutofit lnSpcReduction="10000"/>
          </a:bodyPr>
          <a:lstStyle/>
          <a:p>
            <a:r>
              <a:rPr lang="ru-RU" alt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Способствует овладению навыкам мелкой моторики</a:t>
            </a:r>
          </a:p>
          <a:p>
            <a:r>
              <a:rPr lang="ru-RU" alt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Помогает развивать речь</a:t>
            </a:r>
          </a:p>
          <a:p>
            <a:r>
              <a:rPr lang="ru-RU" alt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Повышает работоспособность коры головного мозга</a:t>
            </a:r>
          </a:p>
          <a:p>
            <a:r>
              <a:rPr lang="ru-RU" alt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Развивает психические способности: мышление, память, воображение</a:t>
            </a:r>
          </a:p>
          <a:p>
            <a:r>
              <a:rPr lang="ru-RU" alt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Снимает тревожность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951"/>
          <a:stretch/>
        </p:blipFill>
        <p:spPr>
          <a:xfrm>
            <a:off x="467544" y="4365104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6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0919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4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Дыхательная гимнастика </a:t>
            </a:r>
            <a:br>
              <a:rPr lang="ru-RU" altLang="ru-RU" sz="4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endParaRPr lang="ru-RU" altLang="ru-RU" sz="4000" b="1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72" name="Rectangle 16"/>
          <p:cNvSpPr>
            <a:spLocks noGrp="1"/>
          </p:cNvSpPr>
          <p:nvPr>
            <p:ph idx="1"/>
          </p:nvPr>
        </p:nvSpPr>
        <p:spPr>
          <a:xfrm>
            <a:off x="0" y="1341438"/>
            <a:ext cx="5076825" cy="4964112"/>
          </a:xfrm>
        </p:spPr>
        <p:txBody>
          <a:bodyPr/>
          <a:lstStyle/>
          <a:p>
            <a:r>
              <a:rPr lang="ru-RU" altLang="ru-RU" sz="2400" b="1" i="1" smtClean="0">
                <a:solidFill>
                  <a:srgbClr val="FF0000"/>
                </a:solidFill>
                <a:latin typeface="Times New Roman" panose="02020603050405020304" pitchFamily="18" charset="0"/>
              </a:rPr>
              <a:t>Положительно влияет на обменные процессы, играющие важную роль в кровоснабжении, в том числе и легочной ткани</a:t>
            </a:r>
          </a:p>
          <a:p>
            <a:r>
              <a:rPr lang="ru-RU" altLang="ru-RU" sz="2400" b="1" i="1" smtClean="0">
                <a:solidFill>
                  <a:srgbClr val="FF0000"/>
                </a:solidFill>
                <a:latin typeface="Times New Roman" panose="02020603050405020304" pitchFamily="18" charset="0"/>
              </a:rPr>
              <a:t> Улучшает дренажную функцию бронхов; - восстанавливает нарушенное носовое дыхание </a:t>
            </a:r>
          </a:p>
          <a:p>
            <a:r>
              <a:rPr lang="ru-RU" altLang="ru-RU" sz="2400" b="1" i="1" smtClean="0">
                <a:solidFill>
                  <a:srgbClr val="FF0000"/>
                </a:solidFill>
                <a:latin typeface="Times New Roman" panose="02020603050405020304" pitchFamily="18" charset="0"/>
              </a:rPr>
              <a:t>Способствует восстановлению нормального крово - и лимфоснабжения</a:t>
            </a:r>
          </a:p>
          <a:p>
            <a:r>
              <a:rPr lang="ru-RU" altLang="ru-RU" sz="2400" b="1" i="1" smtClean="0">
                <a:solidFill>
                  <a:srgbClr val="FF0000"/>
                </a:solidFill>
                <a:latin typeface="Times New Roman" panose="02020603050405020304" pitchFamily="18" charset="0"/>
              </a:rPr>
              <a:t> Повышает общую сопротивляемость организма </a:t>
            </a:r>
          </a:p>
        </p:txBody>
      </p:sp>
      <p:pic>
        <p:nvPicPr>
          <p:cNvPr id="19482" name="Picture 26" descr="http://detsad199.ru/wp-content/uploads/5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844675"/>
            <a:ext cx="3960812" cy="367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7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1135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0628" y="692696"/>
            <a:ext cx="7192402" cy="47816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 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вашему вниманию игры и упражнения на развитие мелкой моторики, которыми можно заниматься как в детском саду, так и дома.</a:t>
            </a:r>
          </a:p>
          <a:p>
            <a:pPr algn="ctr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68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7696b592d7a6ef79df57504fcd8b5c4880de"/>
</p:tagLst>
</file>

<file path=ppt/theme/theme1.xml><?xml version="1.0" encoding="utf-8"?>
<a:theme xmlns:a="http://schemas.openxmlformats.org/drawingml/2006/main" name="summer_holidays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911</TotalTime>
  <Words>378</Words>
  <Application>Microsoft Office PowerPoint</Application>
  <PresentationFormat>Экран (4:3)</PresentationFormat>
  <Paragraphs>62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summer_holidays</vt:lpstr>
      <vt:lpstr>Здоровьесберегающие технологии в развитиии речи детей (из опыта работы)</vt:lpstr>
      <vt:lpstr>Презентация PowerPoint</vt:lpstr>
      <vt:lpstr>      </vt:lpstr>
      <vt:lpstr>Презентация PowerPoint</vt:lpstr>
      <vt:lpstr>Презентация PowerPoint</vt:lpstr>
      <vt:lpstr>Артикуляционная гимнастика</vt:lpstr>
      <vt:lpstr>Гимнастика пальчиковая </vt:lpstr>
      <vt:lpstr>Дыхательная гимнастика  </vt:lpstr>
      <vt:lpstr>Презентация PowerPoint</vt:lpstr>
      <vt:lpstr>Игры на развитие мелкой моторики</vt:lpstr>
      <vt:lpstr>            Пособие: «Черепаха»</vt:lpstr>
      <vt:lpstr>Точечный массаж и самомассаж</vt:lpstr>
      <vt:lpstr> Гимнастика для глаз</vt:lpstr>
      <vt:lpstr>Итог:</vt:lpstr>
      <vt:lpstr>Спасибо за внимание  и творческих всем успехов!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Здоровьесберегающие технологии в развитиии речи детей</dc:title>
  <dc:creator>OLEG</dc:creator>
  <cp:lastModifiedBy>Пользователь</cp:lastModifiedBy>
  <cp:revision>94</cp:revision>
  <dcterms:created xsi:type="dcterms:W3CDTF">2015-08-23T17:33:24Z</dcterms:created>
  <dcterms:modified xsi:type="dcterms:W3CDTF">2018-03-14T15:18:10Z</dcterms:modified>
</cp:coreProperties>
</file>