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287" r:id="rId3"/>
    <p:sldId id="269" r:id="rId4"/>
    <p:sldId id="272" r:id="rId5"/>
    <p:sldId id="268" r:id="rId6"/>
    <p:sldId id="275" r:id="rId7"/>
    <p:sldId id="258" r:id="rId8"/>
    <p:sldId id="288" r:id="rId9"/>
    <p:sldId id="259" r:id="rId10"/>
    <p:sldId id="277" r:id="rId11"/>
    <p:sldId id="261" r:id="rId12"/>
    <p:sldId id="264" r:id="rId13"/>
    <p:sldId id="279" r:id="rId14"/>
    <p:sldId id="280" r:id="rId15"/>
    <p:sldId id="281" r:id="rId16"/>
    <p:sldId id="282" r:id="rId17"/>
    <p:sldId id="265" r:id="rId18"/>
    <p:sldId id="283" r:id="rId19"/>
    <p:sldId id="260" r:id="rId20"/>
    <p:sldId id="284" r:id="rId21"/>
    <p:sldId id="267" r:id="rId22"/>
    <p:sldId id="262" r:id="rId23"/>
    <p:sldId id="285" r:id="rId24"/>
    <p:sldId id="271"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00"/>
    <a:srgbClr val="CC3300"/>
    <a:srgbClr val="009900"/>
    <a:srgbClr val="000099"/>
    <a:srgbClr val="9999FF"/>
    <a:srgbClr val="CC0099"/>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718" autoAdjust="0"/>
  </p:normalViewPr>
  <p:slideViewPr>
    <p:cSldViewPr>
      <p:cViewPr varScale="1">
        <p:scale>
          <a:sx n="61" d="100"/>
          <a:sy n="61"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B10FEE6-B06C-4370-91D9-4ECEBF14C7A1}" type="datetimeFigureOut">
              <a:rPr lang="ru-RU"/>
              <a:pPr>
                <a:defRPr/>
              </a:pPr>
              <a:t>08.04.2018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958E1B-DC3B-4424-AAC9-4A4407E273B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72AFA6-431B-43E2-867E-70B92483DF6E}"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noTextEdi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D7C9548-4A4A-4423-8BF7-926A98E4BC5C}" type="slidenum">
              <a:rPr lang="ru-RU" sz="1200">
                <a:latin typeface="Calibri" pitchFamily="34" charset="0"/>
              </a:rPr>
              <a:pPr algn="r"/>
              <a:t>13</a:t>
            </a:fld>
            <a:endParaRPr lang="ru-RU"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F6E9FE-0142-4E2F-A865-8568462C89E8}" type="slidenum">
              <a:rPr lang="ru-RU" sz="1200">
                <a:latin typeface="Calibri" pitchFamily="34" charset="0"/>
              </a:rPr>
              <a:pPr algn="r"/>
              <a:t>14</a:t>
            </a:fld>
            <a:endParaRPr lang="ru-RU"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71BE30-6C2A-4631-9594-03A8EB2D743B}" type="slidenum">
              <a:rPr lang="ru-RU" sz="1200">
                <a:latin typeface="Calibri" pitchFamily="34" charset="0"/>
              </a:rPr>
              <a:pPr algn="r"/>
              <a:t>15</a:t>
            </a:fld>
            <a:endParaRPr lang="ru-RU"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noTextEdi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2D2AB2-3386-45DA-B463-67617B742603}" type="slidenum">
              <a:rPr lang="ru-RU" sz="1200">
                <a:latin typeface="Calibri" pitchFamily="34" charset="0"/>
              </a:rPr>
              <a:pPr algn="r"/>
              <a:t>16</a:t>
            </a:fld>
            <a:endParaRPr lang="ru-R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B3825-6834-49B6-A9AC-D91BA5B0C49F}" type="slidenum">
              <a:rPr lang="ru-RU">
                <a:cs typeface="Arial" charset="0"/>
              </a:rPr>
              <a:pPr fontAlgn="base">
                <a:spcBef>
                  <a:spcPct val="0"/>
                </a:spcBef>
                <a:spcAft>
                  <a:spcPct val="0"/>
                </a:spcAft>
                <a:defRPr/>
              </a:pPr>
              <a:t>17</a:t>
            </a:fld>
            <a:endParaRPr lang="ru-RU">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noTextEdi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F805F4F-942F-4098-AA12-CBE8E9E36F84}" type="slidenum">
              <a:rPr lang="ru-RU" sz="1200">
                <a:latin typeface="Calibri" pitchFamily="34" charset="0"/>
              </a:rPr>
              <a:pPr algn="r"/>
              <a:t>18</a:t>
            </a:fld>
            <a:endParaRPr lang="ru-RU"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6A2223-E252-4519-A350-3C4740AA2EC6}" type="slidenum">
              <a:rPr lang="ru-RU">
                <a:cs typeface="Arial" charset="0"/>
              </a:rPr>
              <a:pPr fontAlgn="base">
                <a:spcBef>
                  <a:spcPct val="0"/>
                </a:spcBef>
                <a:spcAft>
                  <a:spcPct val="0"/>
                </a:spcAft>
                <a:defRPr/>
              </a:pPr>
              <a:t>19</a:t>
            </a:fld>
            <a:endParaRPr lang="ru-RU">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noTextEdi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FBF2D43-710B-4B4F-AE15-9EEA829C6026}" type="slidenum">
              <a:rPr lang="ru-RU" sz="1200">
                <a:latin typeface="Calibri" pitchFamily="34" charset="0"/>
              </a:rPr>
              <a:pPr algn="r"/>
              <a:t>20</a:t>
            </a:fld>
            <a:endParaRPr lang="ru-RU"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E461C-DD89-41C6-9701-492CF0154A59}" type="slidenum">
              <a:rPr lang="ru-RU">
                <a:cs typeface="Arial" charset="0"/>
              </a:rPr>
              <a:pPr fontAlgn="base">
                <a:spcBef>
                  <a:spcPct val="0"/>
                </a:spcBef>
                <a:spcAft>
                  <a:spcPct val="0"/>
                </a:spcAft>
                <a:defRPr/>
              </a:pPr>
              <a:t>21</a:t>
            </a:fld>
            <a:endParaRPr lang="ru-RU">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DEC55-68A4-416B-A25A-A9AAF7D1BD85}" type="slidenum">
              <a:rPr lang="ru-RU">
                <a:cs typeface="Arial" charset="0"/>
              </a:rPr>
              <a:pPr fontAlgn="base">
                <a:spcBef>
                  <a:spcPct val="0"/>
                </a:spcBef>
                <a:spcAft>
                  <a:spcPct val="0"/>
                </a:spcAft>
                <a:defRPr/>
              </a:pPr>
              <a:t>22</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3B9C5-EEC5-49E2-8B0A-08B26AA82310}"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208241-BEA1-49D7-8D8B-16B3D3915851}" type="slidenum">
              <a:rPr lang="ru-RU" sz="1200">
                <a:latin typeface="Calibri" pitchFamily="34" charset="0"/>
              </a:rPr>
              <a:pPr algn="r"/>
              <a:t>6</a:t>
            </a:fld>
            <a:endParaRPr lang="ru-RU"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70D1F-9A5F-43CE-8D18-A172C465E5C7}" type="slidenum">
              <a:rPr lang="ru-RU">
                <a:cs typeface="Arial" charset="0"/>
              </a:rPr>
              <a:pPr fontAlgn="base">
                <a:spcBef>
                  <a:spcPct val="0"/>
                </a:spcBef>
                <a:spcAft>
                  <a:spcPct val="0"/>
                </a:spcAft>
                <a:defRPr/>
              </a:pPr>
              <a:t>7</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0025263-6D02-4F8B-9D9C-206AA349E22D}" type="slidenum">
              <a:rPr lang="ru-RU" sz="1200">
                <a:latin typeface="+mn-lt"/>
              </a:rPr>
              <a:pPr algn="r">
                <a:defRPr/>
              </a:pPr>
              <a:t>8</a:t>
            </a:fld>
            <a:endParaRPr lang="ru-RU"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EA4CB5-0E03-4C1D-A1FA-4E7EBA671324}" type="slidenum">
              <a:rPr lang="ru-RU">
                <a:cs typeface="Arial" charset="0"/>
              </a:rPr>
              <a:pPr fontAlgn="base">
                <a:spcBef>
                  <a:spcPct val="0"/>
                </a:spcBef>
                <a:spcAft>
                  <a:spcPct val="0"/>
                </a:spcAft>
                <a:defRPr/>
              </a:pPr>
              <a:t>9</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C45A84D-282B-4FA0-9C30-B10437CC7D57}" type="slidenum">
              <a:rPr lang="ru-RU" sz="1200">
                <a:latin typeface="Calibri" pitchFamily="34" charset="0"/>
              </a:rPr>
              <a:pPr algn="r"/>
              <a:t>10</a:t>
            </a:fld>
            <a:endParaRPr lang="ru-R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42422-E7BB-423F-83EC-7877D063E90C}" type="slidenum">
              <a:rPr lang="ru-RU">
                <a:cs typeface="Arial" charset="0"/>
              </a:rPr>
              <a:pPr fontAlgn="base">
                <a:spcBef>
                  <a:spcPct val="0"/>
                </a:spcBef>
                <a:spcAft>
                  <a:spcPct val="0"/>
                </a:spcAft>
                <a:defRPr/>
              </a:pPr>
              <a:t>11</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E4D5D-B41C-4BAA-904D-674546F64B0E}" type="slidenum">
              <a:rPr lang="ru-RU">
                <a:cs typeface="Arial" charset="0"/>
              </a:rPr>
              <a:pPr fontAlgn="base">
                <a:spcBef>
                  <a:spcPct val="0"/>
                </a:spcBef>
                <a:spcAft>
                  <a:spcPct val="0"/>
                </a:spcAft>
                <a:defRPr/>
              </a:pPr>
              <a:t>12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D95589C-F126-4A07-8346-38D0580E0040}" type="datetimeFigureOut">
              <a:rPr lang="ru-RU"/>
              <a:pPr>
                <a:defRPr/>
              </a:pPr>
              <a:t>08.04.2018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01DF31-AB84-421A-8588-D0B3E4DF439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06D6860-A669-488C-AB67-7FE067DB525D}" type="datetimeFigureOut">
              <a:rPr lang="ru-RU"/>
              <a:pPr>
                <a:defRPr/>
              </a:pPr>
              <a:t>08.04.2018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8AFD64-36B4-43F3-8BD6-8B75D41FAA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F8D4A5-AD91-41C3-9A2A-D656C26CEF12}" type="datetimeFigureOut">
              <a:rPr lang="ru-RU"/>
              <a:pPr>
                <a:defRPr/>
              </a:pPr>
              <a:t>08.04.2018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16AC62-C714-46D1-9E1C-9C487EA70B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CECEB0-0D33-4327-9810-8BBD0B909642}" type="datetimeFigureOut">
              <a:rPr lang="ru-RU"/>
              <a:pPr>
                <a:defRPr/>
              </a:pPr>
              <a:t>08.04.2018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A9496B-BBF9-4D8B-8718-DC790139F55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E5F9F56-BD9A-47B3-BD54-9C8A1E8A6BB3}" type="datetimeFigureOut">
              <a:rPr lang="ru-RU"/>
              <a:pPr>
                <a:defRPr/>
              </a:pPr>
              <a:t>08.04.2018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20C245-F40C-4E32-B879-7044BB66B77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89D55C-91B1-4E2A-AFC8-EBF68190473E}" type="datetimeFigureOut">
              <a:rPr lang="ru-RU"/>
              <a:pPr>
                <a:defRPr/>
              </a:pPr>
              <a:t>08.04.2018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F2E8B0-80A3-4826-9CBC-250DBE2BC3A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D505F2D-858B-47E8-A31E-62253B02DFC2}" type="datetimeFigureOut">
              <a:rPr lang="ru-RU"/>
              <a:pPr>
                <a:defRPr/>
              </a:pPr>
              <a:t>08.04.2018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EF2C1D9-5846-4E9B-9684-6B8583F7B54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456141D-15E0-44AD-B105-ABCFE46A0C4E}" type="datetimeFigureOut">
              <a:rPr lang="ru-RU"/>
              <a:pPr>
                <a:defRPr/>
              </a:pPr>
              <a:t>08.04.2018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644B05C-BB3F-404F-8C14-2E4D3C3D33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7AF16A-AECA-40C1-912A-49EB6C526359}" type="datetimeFigureOut">
              <a:rPr lang="ru-RU"/>
              <a:pPr>
                <a:defRPr/>
              </a:pPr>
              <a:t>08.04.2018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862762B-208C-4895-98D5-B499A2DBA2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898F4E-855A-4A87-AD40-AA322DD36F0A}" type="datetimeFigureOut">
              <a:rPr lang="ru-RU"/>
              <a:pPr>
                <a:defRPr/>
              </a:pPr>
              <a:t>08.04.2018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82917E-B08D-421D-B283-50757CED048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BC97EC4-7918-4F39-B4EE-E455D1359A84}" type="datetimeFigureOut">
              <a:rPr lang="ru-RU"/>
              <a:pPr>
                <a:defRPr/>
              </a:pPr>
              <a:t>08.04.2018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387C23-FEE0-4563-9EDE-616502B204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F84A91-16F3-41F7-8349-797AFB0522B2}" type="datetimeFigureOut">
              <a:rPr lang="ru-RU"/>
              <a:pPr>
                <a:defRPr/>
              </a:pPr>
              <a:t>08.04.2018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53C938-7650-4868-B1AF-8311FA69141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51" r:id="rId1"/>
    <p:sldLayoutId id="2147483850" r:id="rId2"/>
    <p:sldLayoutId id="2147483849" r:id="rId3"/>
    <p:sldLayoutId id="2147483848" r:id="rId4"/>
    <p:sldLayoutId id="2147483847" r:id="rId5"/>
    <p:sldLayoutId id="2147483846" r:id="rId6"/>
    <p:sldLayoutId id="2147483845" r:id="rId7"/>
    <p:sldLayoutId id="2147483844" r:id="rId8"/>
    <p:sldLayoutId id="2147483843" r:id="rId9"/>
    <p:sldLayoutId id="2147483842"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m-der.ru/uploadedFiles/images/katalog/promisil/prom46.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m-der.ru/uploadedFiles/images/katalog/promisil/prom42.jpg"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thimble.ru/pict1/mat2a.jp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850" y="188913"/>
            <a:ext cx="8820150" cy="823912"/>
          </a:xfrm>
          <a:prstGeom prst="rect">
            <a:avLst/>
          </a:prstGeom>
        </p:spPr>
        <p:txBody>
          <a:bodyPr>
            <a:spAutoFit/>
          </a:bodyPr>
          <a:lstStyle/>
          <a:p>
            <a:pPr algn="ctr">
              <a:defRPr/>
            </a:pPr>
            <a:r>
              <a:rPr lang="ru-RU" sz="3200">
                <a:solidFill>
                  <a:srgbClr val="0070C0"/>
                </a:solidFill>
                <a:effectLst>
                  <a:outerShdw blurRad="38100" dist="38100" dir="2700000" algn="tl">
                    <a:srgbClr val="000000"/>
                  </a:outerShdw>
                </a:effectLst>
                <a:latin typeface="Franklin Gothic Medium" pitchFamily="34" charset="0"/>
              </a:rPr>
              <a:t>Научно - исследовательская работа</a:t>
            </a:r>
            <a:r>
              <a:rPr lang="ru-RU" sz="4800">
                <a:solidFill>
                  <a:srgbClr val="0070C0"/>
                </a:solidFill>
                <a:effectLst>
                  <a:outerShdw blurRad="38100" dist="38100" dir="2700000" algn="tl">
                    <a:srgbClr val="000000"/>
                  </a:outerShdw>
                </a:effectLst>
                <a:latin typeface="Franklin Gothic Medium" pitchFamily="34" charset="0"/>
              </a:rPr>
              <a:t>                                  </a:t>
            </a:r>
          </a:p>
        </p:txBody>
      </p:sp>
      <p:sp>
        <p:nvSpPr>
          <p:cNvPr id="14338" name="Прямоугольник 3"/>
          <p:cNvSpPr>
            <a:spLocks noChangeArrowheads="1"/>
          </p:cNvSpPr>
          <p:nvPr/>
        </p:nvSpPr>
        <p:spPr bwMode="auto">
          <a:xfrm>
            <a:off x="179388" y="5734050"/>
            <a:ext cx="6049962" cy="581025"/>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Выполнил: Керимова Хадижа, ученица 7а класса </a:t>
            </a:r>
          </a:p>
          <a:p>
            <a:endParaRPr lang="ru-RU" sz="1600" b="1">
              <a:latin typeface="Times New Roman" pitchFamily="18" charset="0"/>
              <a:cs typeface="Times New Roman" pitchFamily="18" charset="0"/>
            </a:endParaRPr>
          </a:p>
        </p:txBody>
      </p:sp>
      <p:sp>
        <p:nvSpPr>
          <p:cNvPr id="14339" name="Прямоугольник 4"/>
          <p:cNvSpPr>
            <a:spLocks noChangeArrowheads="1"/>
          </p:cNvSpPr>
          <p:nvPr/>
        </p:nvSpPr>
        <p:spPr bwMode="auto">
          <a:xfrm>
            <a:off x="5508625" y="5661025"/>
            <a:ext cx="4572000" cy="581025"/>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Руководитель:</a:t>
            </a:r>
          </a:p>
          <a:p>
            <a:r>
              <a:rPr lang="ru-RU" sz="1600" b="1">
                <a:latin typeface="Times New Roman" pitchFamily="18" charset="0"/>
                <a:cs typeface="Times New Roman" pitchFamily="18" charset="0"/>
              </a:rPr>
              <a:t>Шувалова Елена Владимировна</a:t>
            </a:r>
          </a:p>
        </p:txBody>
      </p:sp>
      <p:sp>
        <p:nvSpPr>
          <p:cNvPr id="14340" name="Text Box 6"/>
          <p:cNvSpPr txBox="1">
            <a:spLocks noChangeArrowheads="1"/>
          </p:cNvSpPr>
          <p:nvPr/>
        </p:nvSpPr>
        <p:spPr bwMode="auto">
          <a:xfrm>
            <a:off x="1476375" y="6308725"/>
            <a:ext cx="3382963" cy="336550"/>
          </a:xfrm>
          <a:prstGeom prst="rect">
            <a:avLst/>
          </a:prstGeom>
          <a:noFill/>
          <a:ln w="9525">
            <a:noFill/>
            <a:miter lim="800000"/>
            <a:headEnd/>
            <a:tailEnd/>
          </a:ln>
        </p:spPr>
        <p:txBody>
          <a:bodyPr>
            <a:spAutoFit/>
          </a:bodyPr>
          <a:lstStyle/>
          <a:p>
            <a:pPr>
              <a:spcBef>
                <a:spcPct val="50000"/>
              </a:spcBef>
            </a:pPr>
            <a:r>
              <a:rPr lang="ru-RU" sz="1600" b="1"/>
              <a:t>Город Гусь-Хрустальный</a:t>
            </a:r>
          </a:p>
        </p:txBody>
      </p:sp>
      <p:sp>
        <p:nvSpPr>
          <p:cNvPr id="14341" name="Text Box 7"/>
          <p:cNvSpPr txBox="1">
            <a:spLocks noChangeArrowheads="1"/>
          </p:cNvSpPr>
          <p:nvPr/>
        </p:nvSpPr>
        <p:spPr bwMode="auto">
          <a:xfrm>
            <a:off x="0" y="1196975"/>
            <a:ext cx="9144000" cy="762000"/>
          </a:xfrm>
          <a:prstGeom prst="rect">
            <a:avLst/>
          </a:prstGeom>
          <a:noFill/>
          <a:ln w="9525">
            <a:noFill/>
            <a:miter lim="800000"/>
            <a:headEnd/>
            <a:tailEnd/>
          </a:ln>
        </p:spPr>
        <p:txBody>
          <a:bodyPr>
            <a:spAutoFit/>
          </a:bodyPr>
          <a:lstStyle/>
          <a:p>
            <a:pPr algn="ctr">
              <a:spcBef>
                <a:spcPct val="50000"/>
              </a:spcBef>
            </a:pPr>
            <a:r>
              <a:rPr lang="ru-RU" sz="4400" b="1">
                <a:solidFill>
                  <a:srgbClr val="FF0000"/>
                </a:solidFill>
              </a:rPr>
              <a:t>«Матрешка – символ России»</a:t>
            </a:r>
          </a:p>
        </p:txBody>
      </p:sp>
      <p:pic>
        <p:nvPicPr>
          <p:cNvPr id="14342"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5513" y="1916113"/>
            <a:ext cx="4391025" cy="365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080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260350"/>
            <a:ext cx="8820150" cy="457200"/>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29699" name="Text Box 8"/>
          <p:cNvSpPr txBox="1">
            <a:spLocks noChangeArrowheads="1"/>
          </p:cNvSpPr>
          <p:nvPr/>
        </p:nvSpPr>
        <p:spPr bwMode="auto">
          <a:xfrm>
            <a:off x="395288" y="1628775"/>
            <a:ext cx="8135937" cy="2014538"/>
          </a:xfrm>
          <a:prstGeom prst="rect">
            <a:avLst/>
          </a:prstGeom>
          <a:noFill/>
          <a:ln w="9525">
            <a:noFill/>
            <a:miter lim="800000"/>
            <a:headEnd/>
            <a:tailEnd/>
          </a:ln>
        </p:spPr>
        <p:txBody>
          <a:bodyPr>
            <a:spAutoFit/>
          </a:bodyPr>
          <a:lstStyle/>
          <a:p>
            <a:pPr>
              <a:spcBef>
                <a:spcPct val="50000"/>
              </a:spcBef>
            </a:pPr>
            <a:r>
              <a:rPr lang="ru-RU" b="1">
                <a:solidFill>
                  <a:srgbClr val="CC0099"/>
                </a:solidFill>
              </a:rPr>
              <a:t>Первые русские матрёшки были созданы в Сергиев Посаде как забава для детей, которые помогали усвоению понятий формы, цвета, количества и размера. Стоили такие игрушки достаточно дорого. Но спрос на них появился сразу же. Через несколько лет после появления первой матрёшки, практически весь Сергиев Посад делал этих обаятельных куколок. Ныне, это Загорская матрешка.</a:t>
            </a:r>
          </a:p>
        </p:txBody>
      </p:sp>
      <p:pic>
        <p:nvPicPr>
          <p:cNvPr id="29700" name="Picture 1"/>
          <p:cNvPicPr>
            <a:picLocks noChangeAspect="1" noChangeArrowheads="1"/>
          </p:cNvPicPr>
          <p:nvPr/>
        </p:nvPicPr>
        <p:blipFill>
          <a:blip r:embed="rId3"/>
          <a:srcRect/>
          <a:stretch>
            <a:fillRect/>
          </a:stretch>
        </p:blipFill>
        <p:spPr bwMode="auto">
          <a:xfrm>
            <a:off x="4572000" y="3716338"/>
            <a:ext cx="4383088" cy="2649537"/>
          </a:xfrm>
          <a:prstGeom prst="rect">
            <a:avLst/>
          </a:prstGeom>
          <a:noFill/>
          <a:ln w="9525">
            <a:noFill/>
            <a:miter lim="800000"/>
            <a:headEnd/>
            <a:tailEnd/>
          </a:ln>
        </p:spPr>
      </p:pic>
      <p:sp>
        <p:nvSpPr>
          <p:cNvPr id="29701" name="Text Box 10"/>
          <p:cNvSpPr txBox="1">
            <a:spLocks noChangeArrowheads="1"/>
          </p:cNvSpPr>
          <p:nvPr/>
        </p:nvSpPr>
        <p:spPr bwMode="auto">
          <a:xfrm>
            <a:off x="250825" y="3573463"/>
            <a:ext cx="4321175" cy="3251200"/>
          </a:xfrm>
          <a:prstGeom prst="rect">
            <a:avLst/>
          </a:prstGeom>
          <a:noFill/>
          <a:ln w="9525">
            <a:noFill/>
            <a:miter lim="800000"/>
            <a:headEnd/>
            <a:tailEnd/>
          </a:ln>
        </p:spPr>
        <p:txBody>
          <a:bodyPr>
            <a:spAutoFit/>
          </a:bodyPr>
          <a:lstStyle/>
          <a:p>
            <a:pPr algn="just"/>
            <a:r>
              <a:rPr lang="ru-RU" b="1">
                <a:solidFill>
                  <a:srgbClr val="0070C0"/>
                </a:solidFill>
              </a:rPr>
              <a:t>Эта игрушка и сейчас похожа на первую матрешку с петухом в руках. Загорская матрешка добротна, крутобока, устойчива по форме. Расписывают ее по белому дереву гуашевыми красками, используя чистые цвета. Овал лица и руки закрашивают «телесным» цветом. Платок у загорской матрешки завязан узлом. </a:t>
            </a:r>
          </a:p>
          <a:p>
            <a:pPr>
              <a:spcBef>
                <a:spcPct val="50000"/>
              </a:spcBef>
            </a:pPr>
            <a:endParaRPr lang="ru-RU" b="1"/>
          </a:p>
        </p:txBody>
      </p:sp>
      <p:sp>
        <p:nvSpPr>
          <p:cNvPr id="29702" name="Text Box 11"/>
          <p:cNvSpPr txBox="1">
            <a:spLocks noChangeArrowheads="1"/>
          </p:cNvSpPr>
          <p:nvPr/>
        </p:nvSpPr>
        <p:spPr bwMode="auto">
          <a:xfrm>
            <a:off x="2411413" y="1052513"/>
            <a:ext cx="4321175" cy="519112"/>
          </a:xfrm>
          <a:prstGeom prst="rect">
            <a:avLst/>
          </a:prstGeom>
          <a:noFill/>
          <a:ln w="9525">
            <a:noFill/>
            <a:miter lim="800000"/>
            <a:headEnd/>
            <a:tailEnd/>
          </a:ln>
        </p:spPr>
        <p:txBody>
          <a:bodyPr>
            <a:spAutoFit/>
          </a:bodyPr>
          <a:lstStyle/>
          <a:p>
            <a:pPr>
              <a:spcBef>
                <a:spcPct val="50000"/>
              </a:spcBef>
              <a:defRPr/>
            </a:pPr>
            <a:r>
              <a:rPr lang="ru-RU" sz="2800" b="1">
                <a:solidFill>
                  <a:srgbClr val="FF0066"/>
                </a:solidFill>
                <a:effectLst>
                  <a:outerShdw blurRad="38100" dist="38100" dir="2700000" algn="tl">
                    <a:srgbClr val="000000"/>
                  </a:outerShdw>
                </a:effectLst>
              </a:rPr>
              <a:t>Загорская матрешка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chemeClr val="accent2"/>
            </a:gs>
          </a:gsLst>
          <a:lin ang="5400000" scaled="1"/>
        </a:gradFill>
        <a:effectLst/>
      </p:bgPr>
    </p:bg>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080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260350"/>
            <a:ext cx="8820150" cy="457200"/>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2411413" y="1052513"/>
            <a:ext cx="4349750" cy="519112"/>
          </a:xfrm>
          <a:prstGeom prst="rect">
            <a:avLst/>
          </a:prstGeom>
        </p:spPr>
        <p:txBody>
          <a:bodyPr wrap="none">
            <a:spAutoFit/>
          </a:bodyPr>
          <a:lstStyle/>
          <a:p>
            <a:pPr>
              <a:defRPr/>
            </a:pPr>
            <a:r>
              <a:rPr lang="ru-RU" sz="2800" b="1">
                <a:solidFill>
                  <a:srgbClr val="FF0066"/>
                </a:solidFill>
                <a:effectLst>
                  <a:outerShdw blurRad="38100" dist="38100" dir="2700000" algn="tl">
                    <a:srgbClr val="000000"/>
                  </a:outerShdw>
                </a:effectLst>
                <a:latin typeface="Franklin Gothic Medium" pitchFamily="34" charset="0"/>
              </a:rPr>
              <a:t>Семеновская матрешка</a:t>
            </a:r>
          </a:p>
        </p:txBody>
      </p:sp>
      <p:sp>
        <p:nvSpPr>
          <p:cNvPr id="31749" name="Прямоугольник 7"/>
          <p:cNvSpPr>
            <a:spLocks noChangeArrowheads="1"/>
          </p:cNvSpPr>
          <p:nvPr/>
        </p:nvSpPr>
        <p:spPr bwMode="auto">
          <a:xfrm>
            <a:off x="3995738" y="3213100"/>
            <a:ext cx="4967287" cy="3140075"/>
          </a:xfrm>
          <a:prstGeom prst="rect">
            <a:avLst/>
          </a:prstGeom>
          <a:noFill/>
          <a:ln w="9525">
            <a:noFill/>
            <a:miter lim="800000"/>
            <a:headEnd/>
            <a:tailEnd/>
          </a:ln>
        </p:spPr>
        <p:txBody>
          <a:bodyPr>
            <a:spAutoFit/>
          </a:bodyPr>
          <a:lstStyle/>
          <a:p>
            <a:pPr algn="just"/>
            <a:r>
              <a:rPr lang="ru-RU" sz="2000" b="1">
                <a:solidFill>
                  <a:srgbClr val="000066"/>
                </a:solidFill>
                <a:cs typeface="Times New Roman" pitchFamily="18" charset="0"/>
              </a:rPr>
              <a:t>Выточенное изделие по форме похоже на загорскую, но несколько заужено к низу. А вот расписывают ее иначе, и краски берут другие. Сначала белую матрешку грунтуют картофельным клейстером, втирая его в поры дерева. Это нужно для того, что бы краски не растекались по деревянным волокнам и чтобы заблестела матрешка сразу после первого покрытия лаком. </a:t>
            </a:r>
          </a:p>
        </p:txBody>
      </p:sp>
      <p:sp>
        <p:nvSpPr>
          <p:cNvPr id="31750" name="Text Box 8"/>
          <p:cNvSpPr txBox="1">
            <a:spLocks noChangeArrowheads="1"/>
          </p:cNvSpPr>
          <p:nvPr/>
        </p:nvSpPr>
        <p:spPr bwMode="auto">
          <a:xfrm>
            <a:off x="250825" y="1628775"/>
            <a:ext cx="8280400" cy="1465263"/>
          </a:xfrm>
          <a:prstGeom prst="rect">
            <a:avLst/>
          </a:prstGeom>
          <a:noFill/>
          <a:ln w="9525">
            <a:noFill/>
            <a:miter lim="800000"/>
            <a:headEnd/>
            <a:tailEnd/>
          </a:ln>
        </p:spPr>
        <p:txBody>
          <a:bodyPr>
            <a:spAutoFit/>
          </a:bodyPr>
          <a:lstStyle/>
          <a:p>
            <a:pPr>
              <a:spcBef>
                <a:spcPct val="50000"/>
              </a:spcBef>
            </a:pPr>
            <a:r>
              <a:rPr lang="ru-RU" b="1">
                <a:solidFill>
                  <a:srgbClr val="000066"/>
                </a:solidFill>
                <a:latin typeface="Times New Roman" pitchFamily="18" charset="0"/>
              </a:rPr>
              <a:t>Матрешка распространялась, стали изготовляться далеко за пределами Сергиева Посада - в Семеновском районе Нижегородской губернии. Для семеновской матрешки характерны яркие цвета, в основном желтый и красный. Хотя сам город, знаменит в основном хохломской росписью.</a:t>
            </a:r>
          </a:p>
        </p:txBody>
      </p:sp>
      <p:pic>
        <p:nvPicPr>
          <p:cNvPr id="31751" name="Picture 2" descr="http://www.artsalonrk.ru/images/353.jpg"/>
          <p:cNvPicPr>
            <a:picLocks noChangeAspect="1" noChangeArrowheads="1"/>
          </p:cNvPicPr>
          <p:nvPr/>
        </p:nvPicPr>
        <p:blipFill>
          <a:blip r:embed="rId3"/>
          <a:srcRect/>
          <a:stretch>
            <a:fillRect/>
          </a:stretch>
        </p:blipFill>
        <p:spPr bwMode="auto">
          <a:xfrm>
            <a:off x="0" y="3429000"/>
            <a:ext cx="385127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81075"/>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260350"/>
            <a:ext cx="8820150" cy="457200"/>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1042988" y="1125538"/>
            <a:ext cx="5400675" cy="519112"/>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Полхов-Майданская матрешка</a:t>
            </a:r>
          </a:p>
        </p:txBody>
      </p:sp>
      <p:pic>
        <p:nvPicPr>
          <p:cNvPr id="33796" name="Picture 2" descr="http://m-der.ru/uploadedFiles/images/katalog/xod/rospis/ros35.jpg"/>
          <p:cNvPicPr>
            <a:picLocks noChangeAspect="1" noChangeArrowheads="1"/>
          </p:cNvPicPr>
          <p:nvPr/>
        </p:nvPicPr>
        <p:blipFill>
          <a:blip r:embed="rId3"/>
          <a:srcRect/>
          <a:stretch>
            <a:fillRect/>
          </a:stretch>
        </p:blipFill>
        <p:spPr bwMode="auto">
          <a:xfrm>
            <a:off x="6588125" y="1628775"/>
            <a:ext cx="1993900" cy="4651375"/>
          </a:xfrm>
          <a:prstGeom prst="rect">
            <a:avLst/>
          </a:prstGeom>
          <a:noFill/>
          <a:ln w="9525">
            <a:noFill/>
            <a:miter lim="800000"/>
            <a:headEnd/>
            <a:tailEnd/>
          </a:ln>
        </p:spPr>
      </p:pic>
      <p:sp>
        <p:nvSpPr>
          <p:cNvPr id="33797" name="Прямоугольник 7"/>
          <p:cNvSpPr>
            <a:spLocks noChangeArrowheads="1"/>
          </p:cNvSpPr>
          <p:nvPr/>
        </p:nvSpPr>
        <p:spPr bwMode="auto">
          <a:xfrm>
            <a:off x="179388" y="1773238"/>
            <a:ext cx="5832475" cy="1920875"/>
          </a:xfrm>
          <a:prstGeom prst="rect">
            <a:avLst/>
          </a:prstGeom>
          <a:noFill/>
          <a:ln w="9525">
            <a:noFill/>
            <a:miter lim="800000"/>
            <a:headEnd/>
            <a:tailEnd/>
          </a:ln>
        </p:spPr>
        <p:txBody>
          <a:bodyPr>
            <a:spAutoFit/>
          </a:bodyPr>
          <a:lstStyle/>
          <a:p>
            <a:pPr algn="just"/>
            <a:r>
              <a:rPr lang="ru-RU" sz="2000" b="1">
                <a:solidFill>
                  <a:srgbClr val="0070C0"/>
                </a:solidFill>
                <a:latin typeface="Times New Roman" pitchFamily="18" charset="0"/>
                <a:cs typeface="Times New Roman" pitchFamily="18" charset="0"/>
              </a:rPr>
              <a:t>Матрешки из Полхово-Майдана легко отличить - на голове у них полушалок с неизменным крупным цветком, к тому же они отличаются от семеновских или сергиевских игрушек более плавным контуром и несколько вытянутыми пропорциями.</a:t>
            </a:r>
          </a:p>
        </p:txBody>
      </p:sp>
      <p:pic>
        <p:nvPicPr>
          <p:cNvPr id="33798" name="Рисунок 8" descr="http://m-der.ru/uploadedFiles/images/katalog/promisil/previews/prom46_preview.jpg">
            <a:hlinkClick r:id="rId4" tooltip="&quot;&quot;"/>
          </p:cNvPr>
          <p:cNvPicPr>
            <a:picLocks noChangeAspect="1" noChangeArrowheads="1"/>
          </p:cNvPicPr>
          <p:nvPr/>
        </p:nvPicPr>
        <p:blipFill>
          <a:blip r:embed="rId5"/>
          <a:srcRect/>
          <a:stretch>
            <a:fillRect/>
          </a:stretch>
        </p:blipFill>
        <p:spPr bwMode="auto">
          <a:xfrm>
            <a:off x="1692275" y="3860800"/>
            <a:ext cx="28575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9999FF"/>
            </a:gs>
          </a:gsLst>
          <a:lin ang="2700000" scaled="1"/>
        </a:gradFill>
        <a:effectLst/>
      </p:bgPr>
    </p:bg>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2916238" y="1196975"/>
            <a:ext cx="4464050" cy="519113"/>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Вятская матрешка</a:t>
            </a:r>
          </a:p>
        </p:txBody>
      </p:sp>
      <p:sp>
        <p:nvSpPr>
          <p:cNvPr id="35845" name="Прямоугольник 7"/>
          <p:cNvSpPr>
            <a:spLocks noChangeArrowheads="1"/>
          </p:cNvSpPr>
          <p:nvPr/>
        </p:nvSpPr>
        <p:spPr bwMode="auto">
          <a:xfrm>
            <a:off x="179388" y="1773238"/>
            <a:ext cx="8353425" cy="1465262"/>
          </a:xfrm>
          <a:prstGeom prst="rect">
            <a:avLst/>
          </a:prstGeom>
          <a:noFill/>
          <a:ln w="9525">
            <a:noFill/>
            <a:miter lim="800000"/>
            <a:headEnd/>
            <a:tailEnd/>
          </a:ln>
        </p:spPr>
        <p:txBody>
          <a:bodyPr>
            <a:spAutoFit/>
          </a:bodyPr>
          <a:lstStyle/>
          <a:p>
            <a:pPr algn="just"/>
            <a:r>
              <a:rPr lang="ru-RU" b="1">
                <a:solidFill>
                  <a:srgbClr val="000066"/>
                </a:solidFill>
              </a:rPr>
              <a:t>Пожалуй, наиболее сложной технологией изготовления отличается другой тип матрешки родом из Вятки. Помимо традиционной росписи, в ее оформлении используется оригинальный художественно – технологический прием, вообще характерный для изделий этого региона – инкрустация соломкой.</a:t>
            </a:r>
          </a:p>
        </p:txBody>
      </p:sp>
      <p:pic>
        <p:nvPicPr>
          <p:cNvPr id="35846" name="Picture 6" descr="img15"/>
          <p:cNvPicPr>
            <a:picLocks noChangeAspect="1" noChangeArrowheads="1"/>
          </p:cNvPicPr>
          <p:nvPr/>
        </p:nvPicPr>
        <p:blipFill>
          <a:blip r:embed="rId3"/>
          <a:srcRect/>
          <a:stretch>
            <a:fillRect/>
          </a:stretch>
        </p:blipFill>
        <p:spPr bwMode="auto">
          <a:xfrm>
            <a:off x="2411413" y="3213100"/>
            <a:ext cx="4608512"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2627313" y="1268413"/>
            <a:ext cx="4176712" cy="519112"/>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Крутецкая матрешка</a:t>
            </a:r>
          </a:p>
        </p:txBody>
      </p:sp>
      <p:sp>
        <p:nvSpPr>
          <p:cNvPr id="37892" name="Text Box 8"/>
          <p:cNvSpPr txBox="1">
            <a:spLocks noChangeArrowheads="1"/>
          </p:cNvSpPr>
          <p:nvPr/>
        </p:nvSpPr>
        <p:spPr bwMode="auto">
          <a:xfrm>
            <a:off x="611188" y="1773238"/>
            <a:ext cx="8064500" cy="2563812"/>
          </a:xfrm>
          <a:prstGeom prst="rect">
            <a:avLst/>
          </a:prstGeom>
          <a:noFill/>
          <a:ln w="9525">
            <a:noFill/>
            <a:miter lim="800000"/>
            <a:headEnd/>
            <a:tailEnd/>
          </a:ln>
        </p:spPr>
        <p:txBody>
          <a:bodyPr>
            <a:spAutoFit/>
          </a:bodyPr>
          <a:lstStyle/>
          <a:p>
            <a:r>
              <a:rPr lang="ru-RU" b="1">
                <a:solidFill>
                  <a:srgbClr val="000099"/>
                </a:solidFill>
              </a:rPr>
              <a:t>У крутецкой матрешки тоже роспись по – своему: рядом с розами расцветают огромные колокольчики, невероятные гвоздики, ромашки, тюльпаны и такие цветы, которым уже и названия не подберёшь – сказочные.</a:t>
            </a:r>
          </a:p>
          <a:p>
            <a:r>
              <a:rPr lang="ru-RU" b="1">
                <a:solidFill>
                  <a:srgbClr val="000099"/>
                </a:solidFill>
              </a:rPr>
              <a:t> Но она была дорога - и эта кукла, предназначенная детям, в основном покупалась взрослыми ценителями искусства.</a:t>
            </a:r>
          </a:p>
          <a:p>
            <a:r>
              <a:rPr lang="ru-RU" b="1">
                <a:solidFill>
                  <a:srgbClr val="000099"/>
                </a:solidFill>
              </a:rPr>
              <a:t>         В 1900 году матрешка была представлена на Всемирной выставке в Париже, где  заработала бронзовую медаль и признание мира. Вскоре матрёшек начали делать во многих местах России.</a:t>
            </a:r>
          </a:p>
        </p:txBody>
      </p:sp>
      <p:pic>
        <p:nvPicPr>
          <p:cNvPr id="37893" name="Picture 6" descr="fotosmall_enl"/>
          <p:cNvPicPr>
            <a:picLocks noChangeAspect="1" noChangeArrowheads="1"/>
          </p:cNvPicPr>
          <p:nvPr/>
        </p:nvPicPr>
        <p:blipFill>
          <a:blip r:embed="rId3"/>
          <a:srcRect/>
          <a:stretch>
            <a:fillRect/>
          </a:stretch>
        </p:blipFill>
        <p:spPr bwMode="auto">
          <a:xfrm>
            <a:off x="250825" y="4437063"/>
            <a:ext cx="2733675" cy="2138362"/>
          </a:xfrm>
          <a:prstGeom prst="rect">
            <a:avLst/>
          </a:prstGeom>
          <a:noFill/>
          <a:ln w="9525">
            <a:noFill/>
            <a:miter lim="800000"/>
            <a:headEnd/>
            <a:tailEnd/>
          </a:ln>
        </p:spPr>
      </p:pic>
      <p:pic>
        <p:nvPicPr>
          <p:cNvPr id="37894" name="Picture 8" descr="_________________50046a7210142"/>
          <p:cNvPicPr>
            <a:picLocks noChangeAspect="1" noChangeArrowheads="1"/>
          </p:cNvPicPr>
          <p:nvPr/>
        </p:nvPicPr>
        <p:blipFill>
          <a:blip r:embed="rId4"/>
          <a:srcRect/>
          <a:stretch>
            <a:fillRect/>
          </a:stretch>
        </p:blipFill>
        <p:spPr bwMode="auto">
          <a:xfrm>
            <a:off x="6516688" y="4437063"/>
            <a:ext cx="2439987" cy="2241550"/>
          </a:xfrm>
          <a:prstGeom prst="rect">
            <a:avLst/>
          </a:prstGeom>
          <a:noFill/>
          <a:ln w="9525">
            <a:noFill/>
            <a:miter lim="800000"/>
            <a:headEnd/>
            <a:tailEnd/>
          </a:ln>
        </p:spPr>
      </p:pic>
      <p:pic>
        <p:nvPicPr>
          <p:cNvPr id="37895" name="Picture 10" descr="krutetskaya-matryoshka"/>
          <p:cNvPicPr>
            <a:picLocks noChangeAspect="1" noChangeArrowheads="1"/>
          </p:cNvPicPr>
          <p:nvPr/>
        </p:nvPicPr>
        <p:blipFill>
          <a:blip r:embed="rId5"/>
          <a:srcRect/>
          <a:stretch>
            <a:fillRect/>
          </a:stretch>
        </p:blipFill>
        <p:spPr bwMode="auto">
          <a:xfrm>
            <a:off x="3203575" y="4508500"/>
            <a:ext cx="3070225" cy="207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2627313" y="1268413"/>
            <a:ext cx="4968875" cy="519112"/>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Мериновская матрешка</a:t>
            </a:r>
          </a:p>
        </p:txBody>
      </p:sp>
      <p:sp>
        <p:nvSpPr>
          <p:cNvPr id="39940" name="Text Box 6"/>
          <p:cNvSpPr txBox="1">
            <a:spLocks noChangeArrowheads="1"/>
          </p:cNvSpPr>
          <p:nvPr/>
        </p:nvSpPr>
        <p:spPr bwMode="auto">
          <a:xfrm>
            <a:off x="250825" y="1989138"/>
            <a:ext cx="8137525" cy="1739900"/>
          </a:xfrm>
          <a:prstGeom prst="rect">
            <a:avLst/>
          </a:prstGeom>
          <a:noFill/>
          <a:ln w="9525">
            <a:noFill/>
            <a:miter lim="800000"/>
            <a:headEnd/>
            <a:tailEnd/>
          </a:ln>
        </p:spPr>
        <p:txBody>
          <a:bodyPr>
            <a:spAutoFit/>
          </a:bodyPr>
          <a:lstStyle/>
          <a:p>
            <a:pPr>
              <a:spcBef>
                <a:spcPct val="50000"/>
              </a:spcBef>
            </a:pPr>
            <a:r>
              <a:rPr lang="ru-RU" b="1">
                <a:solidFill>
                  <a:srgbClr val="000099"/>
                </a:solidFill>
              </a:rPr>
              <a:t>В 1922 году мериновский мастер А.Ф. Майоров купил на ярмарке матрешку. Матрешка понравилась всему семейству. Он выточил сам похожую форму и вместе с дочерьми расписал ее по-своему. Вскоре не только семья Майоровых, но и многие из односельчан перешли на изготовление матрешки. Изготовление матрешки и по сей день остается основным ремеслом для мериновских мастеров.</a:t>
            </a:r>
          </a:p>
        </p:txBody>
      </p:sp>
      <p:pic>
        <p:nvPicPr>
          <p:cNvPr id="39941" name="Picture 6" descr="13"/>
          <p:cNvPicPr>
            <a:picLocks noChangeAspect="1" noChangeArrowheads="1"/>
          </p:cNvPicPr>
          <p:nvPr/>
        </p:nvPicPr>
        <p:blipFill>
          <a:blip r:embed="rId3"/>
          <a:srcRect/>
          <a:stretch>
            <a:fillRect/>
          </a:stretch>
        </p:blipFill>
        <p:spPr bwMode="auto">
          <a:xfrm>
            <a:off x="1187450" y="3860800"/>
            <a:ext cx="2498725" cy="2806700"/>
          </a:xfrm>
          <a:prstGeom prst="rect">
            <a:avLst/>
          </a:prstGeom>
          <a:noFill/>
          <a:ln w="9525">
            <a:noFill/>
            <a:miter lim="800000"/>
            <a:headEnd/>
            <a:tailEnd/>
          </a:ln>
        </p:spPr>
      </p:pic>
      <p:pic>
        <p:nvPicPr>
          <p:cNvPr id="39942" name="Picture 8" descr="49103337_1253858130_adv_1248089138_913"/>
          <p:cNvPicPr>
            <a:picLocks noChangeAspect="1" noChangeArrowheads="1"/>
          </p:cNvPicPr>
          <p:nvPr/>
        </p:nvPicPr>
        <p:blipFill>
          <a:blip r:embed="rId4"/>
          <a:srcRect/>
          <a:stretch>
            <a:fillRect/>
          </a:stretch>
        </p:blipFill>
        <p:spPr bwMode="auto">
          <a:xfrm>
            <a:off x="4284663" y="3933825"/>
            <a:ext cx="3986212"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0805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188913"/>
            <a:ext cx="8820150" cy="457200"/>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1547813" y="1125538"/>
            <a:ext cx="6551612" cy="519112"/>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Современная авторская матрешка</a:t>
            </a:r>
          </a:p>
        </p:txBody>
      </p:sp>
      <p:sp>
        <p:nvSpPr>
          <p:cNvPr id="41988" name="Text Box 6"/>
          <p:cNvSpPr txBox="1">
            <a:spLocks noChangeArrowheads="1"/>
          </p:cNvSpPr>
          <p:nvPr/>
        </p:nvSpPr>
        <p:spPr bwMode="auto">
          <a:xfrm>
            <a:off x="179388" y="1700213"/>
            <a:ext cx="8964612" cy="2976562"/>
          </a:xfrm>
          <a:prstGeom prst="rect">
            <a:avLst/>
          </a:prstGeom>
          <a:noFill/>
          <a:ln w="9525">
            <a:noFill/>
            <a:miter lim="800000"/>
            <a:headEnd/>
            <a:tailEnd/>
          </a:ln>
        </p:spPr>
        <p:txBody>
          <a:bodyPr>
            <a:spAutoFit/>
          </a:bodyPr>
          <a:lstStyle/>
          <a:p>
            <a:pPr>
              <a:spcBef>
                <a:spcPct val="50000"/>
              </a:spcBef>
            </a:pPr>
            <a:r>
              <a:rPr lang="ru-RU" b="1">
                <a:solidFill>
                  <a:srgbClr val="000099"/>
                </a:solidFill>
              </a:rPr>
              <a:t>Как и сто лет назад, теперь в Сергиевом Посаде и Семенове вновь рисуют целыми семьями. Особенно много подобных мастерских появилось в Москве и её окрестностях. Наибольший интерес стала представлять авторская матрёшка, выполненная художником, профессионалом или любителем. </a:t>
            </a:r>
          </a:p>
          <a:p>
            <a:pPr>
              <a:spcBef>
                <a:spcPct val="50000"/>
              </a:spcBef>
            </a:pPr>
            <a:r>
              <a:rPr lang="ru-RU" b="1">
                <a:solidFill>
                  <a:srgbClr val="000099"/>
                </a:solidFill>
              </a:rPr>
              <a:t>Фантазии современных художников нет границ. Традиционный тип матрёшки, держащей в руке какой-нибудь предмет, в настоящее время пополнился многочисленными вариантами. Все большее распространение получают матрешки, на фартуках которых изображены сюжеты из русских народных сказок.</a:t>
            </a:r>
          </a:p>
        </p:txBody>
      </p:sp>
      <p:pic>
        <p:nvPicPr>
          <p:cNvPr id="41989" name="Picture 6" descr="img8"/>
          <p:cNvPicPr>
            <a:picLocks noChangeAspect="1" noChangeArrowheads="1"/>
          </p:cNvPicPr>
          <p:nvPr/>
        </p:nvPicPr>
        <p:blipFill>
          <a:blip r:embed="rId3"/>
          <a:srcRect/>
          <a:stretch>
            <a:fillRect/>
          </a:stretch>
        </p:blipFill>
        <p:spPr bwMode="auto">
          <a:xfrm>
            <a:off x="468313" y="4797425"/>
            <a:ext cx="2506662" cy="1881188"/>
          </a:xfrm>
          <a:prstGeom prst="rect">
            <a:avLst/>
          </a:prstGeom>
          <a:noFill/>
          <a:ln w="9525">
            <a:noFill/>
            <a:miter lim="800000"/>
            <a:headEnd/>
            <a:tailEnd/>
          </a:ln>
        </p:spPr>
      </p:pic>
      <p:pic>
        <p:nvPicPr>
          <p:cNvPr id="41990" name="Picture 7" descr="3905329_image_page_big_3045953671"/>
          <p:cNvPicPr>
            <a:picLocks noChangeAspect="1" noChangeArrowheads="1"/>
          </p:cNvPicPr>
          <p:nvPr/>
        </p:nvPicPr>
        <p:blipFill>
          <a:blip r:embed="rId4"/>
          <a:srcRect/>
          <a:stretch>
            <a:fillRect/>
          </a:stretch>
        </p:blipFill>
        <p:spPr bwMode="auto">
          <a:xfrm>
            <a:off x="3419475" y="4437063"/>
            <a:ext cx="2441575" cy="2217737"/>
          </a:xfrm>
          <a:prstGeom prst="rect">
            <a:avLst/>
          </a:prstGeom>
          <a:noFill/>
          <a:ln w="9525">
            <a:noFill/>
            <a:miter lim="800000"/>
            <a:headEnd/>
            <a:tailEnd/>
          </a:ln>
        </p:spPr>
      </p:pic>
      <p:pic>
        <p:nvPicPr>
          <p:cNvPr id="41991" name="Picture 8" descr="7c78b9450a77541cfac5644d819ef86a"/>
          <p:cNvPicPr>
            <a:picLocks noChangeAspect="1" noChangeArrowheads="1"/>
          </p:cNvPicPr>
          <p:nvPr/>
        </p:nvPicPr>
        <p:blipFill>
          <a:blip r:embed="rId5"/>
          <a:srcRect/>
          <a:stretch>
            <a:fillRect/>
          </a:stretch>
        </p:blipFill>
        <p:spPr bwMode="auto">
          <a:xfrm>
            <a:off x="6588125" y="4437063"/>
            <a:ext cx="1514475" cy="218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a:spLocks noChangeArrowheads="1"/>
          </p:cNvSpPr>
          <p:nvPr/>
        </p:nvSpPr>
        <p:spPr bwMode="auto">
          <a:xfrm>
            <a:off x="1403350" y="1196975"/>
            <a:ext cx="6697663" cy="519113"/>
          </a:xfrm>
          <a:prstGeom prst="rect">
            <a:avLst/>
          </a:prstGeom>
          <a:noFill/>
          <a:ln w="9525">
            <a:noFill/>
            <a:miter lim="800000"/>
            <a:headEnd/>
            <a:tailEnd/>
          </a:ln>
        </p:spPr>
        <p:txBody>
          <a:bodyPr>
            <a:spAutoFit/>
          </a:bodyPr>
          <a:lstStyle/>
          <a:p>
            <a:pPr algn="ctr">
              <a:defRPr/>
            </a:pPr>
            <a:r>
              <a:rPr lang="ru-RU" sz="2800" b="1">
                <a:solidFill>
                  <a:srgbClr val="FF0066"/>
                </a:solidFill>
                <a:effectLst>
                  <a:outerShdw blurRad="38100" dist="38100" dir="2700000" algn="tl">
                    <a:srgbClr val="000000"/>
                  </a:outerShdw>
                </a:effectLst>
                <a:latin typeface="Franklin Gothic Medium" pitchFamily="34" charset="0"/>
              </a:rPr>
              <a:t>Современная авторская матрешка</a:t>
            </a:r>
          </a:p>
        </p:txBody>
      </p:sp>
      <p:pic>
        <p:nvPicPr>
          <p:cNvPr id="44036" name="Picture 6" descr="http://kraeved1147.photofile.users.photofile.ru/photo/kraeved1147.photofile/4171102/xlarge/101666999.gif"/>
          <p:cNvPicPr>
            <a:picLocks noChangeAspect="1" noChangeArrowheads="1"/>
          </p:cNvPicPr>
          <p:nvPr/>
        </p:nvPicPr>
        <p:blipFill>
          <a:blip r:embed="rId3"/>
          <a:srcRect/>
          <a:stretch>
            <a:fillRect/>
          </a:stretch>
        </p:blipFill>
        <p:spPr bwMode="auto">
          <a:xfrm>
            <a:off x="179388" y="3213100"/>
            <a:ext cx="5113337" cy="3160713"/>
          </a:xfrm>
          <a:prstGeom prst="rect">
            <a:avLst/>
          </a:prstGeom>
          <a:noFill/>
          <a:ln w="9525">
            <a:noFill/>
            <a:miter lim="800000"/>
            <a:headEnd/>
            <a:tailEnd/>
          </a:ln>
        </p:spPr>
      </p:pic>
      <p:sp>
        <p:nvSpPr>
          <p:cNvPr id="44037" name="Прямоугольник 7"/>
          <p:cNvSpPr>
            <a:spLocks noChangeArrowheads="1"/>
          </p:cNvSpPr>
          <p:nvPr/>
        </p:nvSpPr>
        <p:spPr bwMode="auto">
          <a:xfrm>
            <a:off x="5508625" y="3284538"/>
            <a:ext cx="3421063" cy="2835275"/>
          </a:xfrm>
          <a:prstGeom prst="rect">
            <a:avLst/>
          </a:prstGeom>
          <a:noFill/>
          <a:ln w="9525">
            <a:noFill/>
            <a:miter lim="800000"/>
            <a:headEnd/>
            <a:tailEnd/>
          </a:ln>
        </p:spPr>
        <p:txBody>
          <a:bodyPr>
            <a:spAutoFit/>
          </a:bodyPr>
          <a:lstStyle/>
          <a:p>
            <a:r>
              <a:rPr lang="ru-RU" sz="2000" b="1">
                <a:solidFill>
                  <a:srgbClr val="0070C0"/>
                </a:solidFill>
                <a:latin typeface="Times New Roman" pitchFamily="18" charset="0"/>
                <a:cs typeface="Times New Roman" pitchFamily="18" charset="0"/>
              </a:rPr>
              <a:t>Часто в орнаменте матрёшки встречается ансамбль </a:t>
            </a:r>
          </a:p>
          <a:p>
            <a:r>
              <a:rPr lang="ru-RU" sz="2000" b="1">
                <a:solidFill>
                  <a:srgbClr val="0070C0"/>
                </a:solidFill>
                <a:latin typeface="Times New Roman" pitchFamily="18" charset="0"/>
                <a:cs typeface="Times New Roman" pitchFamily="18" charset="0"/>
              </a:rPr>
              <a:t>Троице-Сергиевой Лавры, памятники архитектуры Москвы, Владимира, Суздаля, Новгорода и многих других городов России.</a:t>
            </a:r>
          </a:p>
        </p:txBody>
      </p:sp>
      <p:sp>
        <p:nvSpPr>
          <p:cNvPr id="44038" name="Прямоугольник 9"/>
          <p:cNvSpPr>
            <a:spLocks noChangeArrowheads="1"/>
          </p:cNvSpPr>
          <p:nvPr/>
        </p:nvSpPr>
        <p:spPr bwMode="auto">
          <a:xfrm>
            <a:off x="323850" y="1773238"/>
            <a:ext cx="8064500" cy="1006475"/>
          </a:xfrm>
          <a:prstGeom prst="rect">
            <a:avLst/>
          </a:prstGeom>
          <a:noFill/>
          <a:ln w="9525">
            <a:noFill/>
            <a:miter lim="800000"/>
            <a:headEnd/>
            <a:tailEnd/>
          </a:ln>
        </p:spPr>
        <p:txBody>
          <a:bodyPr>
            <a:spAutoFit/>
          </a:bodyPr>
          <a:lstStyle/>
          <a:p>
            <a:r>
              <a:rPr lang="ru-RU" sz="2000" b="1">
                <a:solidFill>
                  <a:schemeClr val="accent1"/>
                </a:solidFill>
                <a:latin typeface="Times New Roman" pitchFamily="18" charset="0"/>
                <a:cs typeface="Times New Roman" pitchFamily="18" charset="0"/>
              </a:rPr>
              <a:t>Очень часто художники рисуют на передниках матрёшки памятники архитектуры. Такая матрёшка – лучший сувенир, он напомнит о  посещении того или иного места. </a:t>
            </a:r>
            <a:endParaRPr lang="ru-RU" sz="2000" b="1">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0805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188913"/>
            <a:ext cx="8820150" cy="457200"/>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4" name="Прямоугольник 3"/>
          <p:cNvSpPr/>
          <p:nvPr/>
        </p:nvSpPr>
        <p:spPr>
          <a:xfrm>
            <a:off x="1835150" y="1125538"/>
            <a:ext cx="5903913" cy="519112"/>
          </a:xfrm>
          <a:prstGeom prst="rect">
            <a:avLst/>
          </a:prstGeom>
        </p:spPr>
        <p:txBody>
          <a:bodyPr>
            <a:spAutoFit/>
          </a:bodyPr>
          <a:lstStyle/>
          <a:p>
            <a:pPr>
              <a:defRPr/>
            </a:pPr>
            <a:r>
              <a:rPr lang="ru-RU" sz="2800" b="1">
                <a:solidFill>
                  <a:srgbClr val="FF0066"/>
                </a:solidFill>
                <a:effectLst>
                  <a:outerShdw blurRad="38100" dist="38100" dir="2700000" algn="tl">
                    <a:srgbClr val="000000"/>
                  </a:outerShdw>
                </a:effectLst>
                <a:latin typeface="Times New Roman" pitchFamily="18" charset="0"/>
                <a:cs typeface="Times New Roman" pitchFamily="18" charset="0"/>
              </a:rPr>
              <a:t>Современная авторская матрешка</a:t>
            </a:r>
          </a:p>
        </p:txBody>
      </p:sp>
      <p:sp>
        <p:nvSpPr>
          <p:cNvPr id="46084" name="Text Box 5"/>
          <p:cNvSpPr txBox="1">
            <a:spLocks noChangeArrowheads="1"/>
          </p:cNvSpPr>
          <p:nvPr/>
        </p:nvSpPr>
        <p:spPr bwMode="auto">
          <a:xfrm>
            <a:off x="611188" y="1989138"/>
            <a:ext cx="8207375" cy="366712"/>
          </a:xfrm>
          <a:prstGeom prst="rect">
            <a:avLst/>
          </a:prstGeom>
          <a:noFill/>
          <a:ln w="9525">
            <a:noFill/>
            <a:miter lim="800000"/>
            <a:headEnd/>
            <a:tailEnd/>
          </a:ln>
        </p:spPr>
        <p:txBody>
          <a:bodyPr>
            <a:spAutoFit/>
          </a:bodyPr>
          <a:lstStyle/>
          <a:p>
            <a:pPr>
              <a:spcBef>
                <a:spcPct val="50000"/>
              </a:spcBef>
            </a:pPr>
            <a:endParaRPr lang="ru-RU"/>
          </a:p>
        </p:txBody>
      </p:sp>
      <p:sp>
        <p:nvSpPr>
          <p:cNvPr id="46085" name="Text Box 6"/>
          <p:cNvSpPr txBox="1">
            <a:spLocks noChangeArrowheads="1"/>
          </p:cNvSpPr>
          <p:nvPr/>
        </p:nvSpPr>
        <p:spPr bwMode="auto">
          <a:xfrm>
            <a:off x="250825" y="1700213"/>
            <a:ext cx="7632700" cy="1739900"/>
          </a:xfrm>
          <a:prstGeom prst="rect">
            <a:avLst/>
          </a:prstGeom>
          <a:noFill/>
          <a:ln w="9525">
            <a:noFill/>
            <a:miter lim="800000"/>
            <a:headEnd/>
            <a:tailEnd/>
          </a:ln>
        </p:spPr>
        <p:txBody>
          <a:bodyPr>
            <a:spAutoFit/>
          </a:bodyPr>
          <a:lstStyle/>
          <a:p>
            <a:pPr>
              <a:spcBef>
                <a:spcPct val="50000"/>
              </a:spcBef>
            </a:pPr>
            <a:r>
              <a:rPr lang="ru-RU" b="1">
                <a:solidFill>
                  <a:srgbClr val="000099"/>
                </a:solidFill>
              </a:rPr>
              <a:t>В 1970 году Евгений Безруков, семеновский мастер изготовил рукотворное чудо – 72-местную матрешку! В тот год семеновские мастера-игрушечники показали ее на Всесоюзной выставке декоративно-прикладного искусства самодеятельных художников и мастеров. А в фондах Исторического музея есть экземпляр 100-местной матрешки.</a:t>
            </a:r>
          </a:p>
        </p:txBody>
      </p:sp>
      <p:sp>
        <p:nvSpPr>
          <p:cNvPr id="46086" name="Text Box 7"/>
          <p:cNvSpPr txBox="1">
            <a:spLocks noChangeArrowheads="1"/>
          </p:cNvSpPr>
          <p:nvPr/>
        </p:nvSpPr>
        <p:spPr bwMode="auto">
          <a:xfrm>
            <a:off x="611188" y="3644900"/>
            <a:ext cx="3529012" cy="2838450"/>
          </a:xfrm>
          <a:prstGeom prst="rect">
            <a:avLst/>
          </a:prstGeom>
          <a:noFill/>
          <a:ln w="9525">
            <a:noFill/>
            <a:miter lim="800000"/>
            <a:headEnd/>
            <a:tailEnd/>
          </a:ln>
        </p:spPr>
        <p:txBody>
          <a:bodyPr>
            <a:spAutoFit/>
          </a:bodyPr>
          <a:lstStyle/>
          <a:p>
            <a:pPr>
              <a:spcBef>
                <a:spcPct val="50000"/>
              </a:spcBef>
            </a:pPr>
            <a:r>
              <a:rPr lang="ru-RU" b="1">
                <a:solidFill>
                  <a:srgbClr val="CC0099"/>
                </a:solidFill>
              </a:rPr>
              <a:t>Художник Борис Краснов расписал самые большие авторские матрешки, которые стоят в ТЦ «Афимолл» в Москве. Их высота 30 метров, они расписаны под Гжель и Хохлому, городецкую роспись, на некоторых изображены русские сказки.</a:t>
            </a:r>
          </a:p>
        </p:txBody>
      </p:sp>
      <p:pic>
        <p:nvPicPr>
          <p:cNvPr id="46087" name="Picture 8" descr="26"/>
          <p:cNvPicPr>
            <a:picLocks noChangeAspect="1" noChangeArrowheads="1"/>
          </p:cNvPicPr>
          <p:nvPr/>
        </p:nvPicPr>
        <p:blipFill>
          <a:blip r:embed="rId3"/>
          <a:srcRect/>
          <a:stretch>
            <a:fillRect/>
          </a:stretch>
        </p:blipFill>
        <p:spPr bwMode="auto">
          <a:xfrm>
            <a:off x="4500563" y="3500438"/>
            <a:ext cx="4449762" cy="294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Технология изготовления  матрешки</a:t>
            </a:r>
          </a:p>
        </p:txBody>
      </p:sp>
      <p:sp>
        <p:nvSpPr>
          <p:cNvPr id="48131" name="Прямоугольник 8"/>
          <p:cNvSpPr>
            <a:spLocks noChangeArrowheads="1"/>
          </p:cNvSpPr>
          <p:nvPr/>
        </p:nvSpPr>
        <p:spPr bwMode="auto">
          <a:xfrm>
            <a:off x="179388" y="2205038"/>
            <a:ext cx="8208962" cy="641350"/>
          </a:xfrm>
          <a:prstGeom prst="rect">
            <a:avLst/>
          </a:prstGeom>
          <a:noFill/>
          <a:ln w="9525">
            <a:noFill/>
            <a:miter lim="800000"/>
            <a:headEnd/>
            <a:tailEnd/>
          </a:ln>
        </p:spPr>
        <p:txBody>
          <a:bodyPr>
            <a:spAutoFit/>
          </a:bodyPr>
          <a:lstStyle/>
          <a:p>
            <a:r>
              <a:rPr lang="ru-RU" b="1">
                <a:solidFill>
                  <a:srgbClr val="CC0099"/>
                </a:solidFill>
                <a:latin typeface="Times New Roman" pitchFamily="18" charset="0"/>
                <a:cs typeface="Times New Roman" pitchFamily="18" charset="0"/>
              </a:rPr>
              <a:t>Матрёшку сделать непросто. Сначала надо выточить из дерева заготовку, и чтобы ни сучка, ни трещинки не было.</a:t>
            </a:r>
            <a:r>
              <a:rPr lang="ru-RU">
                <a:solidFill>
                  <a:srgbClr val="CC0099"/>
                </a:solidFill>
                <a:latin typeface="Times New Roman" pitchFamily="18" charset="0"/>
                <a:cs typeface="Times New Roman" pitchFamily="18" charset="0"/>
              </a:rPr>
              <a:t> </a:t>
            </a:r>
            <a:endParaRPr lang="ru-RU">
              <a:solidFill>
                <a:srgbClr val="CC0099"/>
              </a:solidFill>
              <a:latin typeface="Calibri" pitchFamily="34" charset="0"/>
            </a:endParaRPr>
          </a:p>
        </p:txBody>
      </p:sp>
      <p:sp>
        <p:nvSpPr>
          <p:cNvPr id="48132" name="Прямоугольник 10"/>
          <p:cNvSpPr>
            <a:spLocks noChangeArrowheads="1"/>
          </p:cNvSpPr>
          <p:nvPr/>
        </p:nvSpPr>
        <p:spPr bwMode="auto">
          <a:xfrm>
            <a:off x="4248150" y="2924175"/>
            <a:ext cx="4895850" cy="915988"/>
          </a:xfrm>
          <a:prstGeom prst="rect">
            <a:avLst/>
          </a:prstGeom>
          <a:noFill/>
          <a:ln w="9525">
            <a:noFill/>
            <a:miter lim="800000"/>
            <a:headEnd/>
            <a:tailEnd/>
          </a:ln>
        </p:spPr>
        <p:txBody>
          <a:bodyPr>
            <a:spAutoFit/>
          </a:bodyPr>
          <a:lstStyle/>
          <a:p>
            <a:r>
              <a:rPr lang="ru-RU" b="1">
                <a:solidFill>
                  <a:srgbClr val="0070C0"/>
                </a:solidFill>
                <a:latin typeface="Times New Roman" pitchFamily="18" charset="0"/>
                <a:cs typeface="Times New Roman" pitchFamily="18" charset="0"/>
              </a:rPr>
              <a:t>А начинает мастер работу с самой маленькой матрёшки, лишь потом их размер становится всё больше и больше. </a:t>
            </a:r>
            <a:endParaRPr lang="ru-RU" b="1">
              <a:solidFill>
                <a:srgbClr val="0070C0"/>
              </a:solidFill>
              <a:latin typeface="Calibri" pitchFamily="34" charset="0"/>
            </a:endParaRPr>
          </a:p>
        </p:txBody>
      </p:sp>
      <p:sp>
        <p:nvSpPr>
          <p:cNvPr id="48133" name="Прямоугольник 12"/>
          <p:cNvSpPr>
            <a:spLocks noChangeArrowheads="1"/>
          </p:cNvSpPr>
          <p:nvPr/>
        </p:nvSpPr>
        <p:spPr bwMode="auto">
          <a:xfrm>
            <a:off x="179388" y="1268413"/>
            <a:ext cx="8316912" cy="641350"/>
          </a:xfrm>
          <a:prstGeom prst="rect">
            <a:avLst/>
          </a:prstGeom>
          <a:noFill/>
          <a:ln w="9525">
            <a:noFill/>
            <a:miter lim="800000"/>
            <a:headEnd/>
            <a:tailEnd/>
          </a:ln>
        </p:spPr>
        <p:txBody>
          <a:bodyPr>
            <a:spAutoFit/>
          </a:bodyPr>
          <a:lstStyle/>
          <a:p>
            <a:pPr algn="just"/>
            <a:r>
              <a:rPr lang="ru-RU" b="1">
                <a:solidFill>
                  <a:srgbClr val="000099"/>
                </a:solidFill>
                <a:latin typeface="Times New Roman" pitchFamily="18" charset="0"/>
                <a:cs typeface="Times New Roman" pitchFamily="18" charset="0"/>
              </a:rPr>
              <a:t>Для работы используют хорошо просушенную древесину липы, осины, березы. Обычно сушат на улице под навесом два-три года. </a:t>
            </a:r>
          </a:p>
        </p:txBody>
      </p:sp>
      <p:pic>
        <p:nvPicPr>
          <p:cNvPr id="48134" name="Picture 10" descr="TB2Yxy2bFXXXXb_XXXXXXXXXXXX_!!133887181"/>
          <p:cNvPicPr>
            <a:picLocks noChangeAspect="1" noChangeArrowheads="1"/>
          </p:cNvPicPr>
          <p:nvPr/>
        </p:nvPicPr>
        <p:blipFill>
          <a:blip r:embed="rId3"/>
          <a:srcRect/>
          <a:stretch>
            <a:fillRect/>
          </a:stretch>
        </p:blipFill>
        <p:spPr bwMode="auto">
          <a:xfrm>
            <a:off x="4716463" y="4221163"/>
            <a:ext cx="3003550" cy="2051050"/>
          </a:xfrm>
          <a:prstGeom prst="rect">
            <a:avLst/>
          </a:prstGeom>
          <a:noFill/>
          <a:ln w="9525">
            <a:noFill/>
            <a:miter lim="800000"/>
            <a:headEnd/>
            <a:tailEnd/>
          </a:ln>
        </p:spPr>
      </p:pic>
      <p:pic>
        <p:nvPicPr>
          <p:cNvPr id="48135" name="Picture 12" descr="3017741"/>
          <p:cNvPicPr>
            <a:picLocks noChangeAspect="1" noChangeArrowheads="1"/>
          </p:cNvPicPr>
          <p:nvPr/>
        </p:nvPicPr>
        <p:blipFill>
          <a:blip r:embed="rId4"/>
          <a:srcRect/>
          <a:stretch>
            <a:fillRect/>
          </a:stretch>
        </p:blipFill>
        <p:spPr bwMode="auto">
          <a:xfrm>
            <a:off x="179388" y="3789363"/>
            <a:ext cx="3557587" cy="266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1042988" y="1484313"/>
            <a:ext cx="7273925" cy="4076700"/>
          </a:xfrm>
          <a:prstGeom prst="rect">
            <a:avLst/>
          </a:prstGeom>
          <a:noFill/>
          <a:ln w="9525">
            <a:noFill/>
            <a:miter lim="800000"/>
            <a:headEnd/>
            <a:tailEnd/>
          </a:ln>
        </p:spPr>
        <p:txBody>
          <a:bodyPr>
            <a:spAutoFit/>
          </a:bodyPr>
          <a:lstStyle/>
          <a:p>
            <a:pPr>
              <a:spcBef>
                <a:spcPct val="50000"/>
              </a:spcBef>
            </a:pPr>
            <a:r>
              <a:rPr lang="ru-RU" b="1">
                <a:solidFill>
                  <a:srgbClr val="000099"/>
                </a:solidFill>
              </a:rPr>
              <a:t>Матрёшка… Эта русская красавица покорила сердца любителей народной игрушки и красивых сувениров по всему миру. В наших магазинах продают большое количество разнообразных дорогих матрёшек. Появились матрёшки, украшенные сюжетами из сказок и былин, и даже политическими деятелями. </a:t>
            </a:r>
          </a:p>
          <a:p>
            <a:pPr>
              <a:spcBef>
                <a:spcPct val="50000"/>
              </a:spcBef>
            </a:pPr>
            <a:r>
              <a:rPr lang="ru-RU" b="1">
                <a:solidFill>
                  <a:srgbClr val="000099"/>
                </a:solidFill>
              </a:rPr>
              <a:t>Меня очень заинтересовала  матрёшка  как сувенир, символ - России.</a:t>
            </a:r>
          </a:p>
          <a:p>
            <a:pPr>
              <a:spcBef>
                <a:spcPct val="50000"/>
              </a:spcBef>
            </a:pPr>
            <a:r>
              <a:rPr lang="ru-RU" b="1">
                <a:solidFill>
                  <a:srgbClr val="000099"/>
                </a:solidFill>
              </a:rPr>
              <a:t> Много раз я задумывался о ее происхождении, где, когда она появилась на свет, о том, кто ее создал, кто придумал роспись этой игрушки.  Вот  и решил больше узнать об этом чуде – Русской Матрешке.</a:t>
            </a:r>
          </a:p>
          <a:p>
            <a:pPr>
              <a:spcBef>
                <a:spcPct val="50000"/>
              </a:spcBef>
            </a:pPr>
            <a:endParaRPr lang="ru-RU" b="1">
              <a:solidFill>
                <a:srgbClr val="000099"/>
              </a:solidFill>
            </a:endParaRPr>
          </a:p>
        </p:txBody>
      </p:sp>
      <p:sp>
        <p:nvSpPr>
          <p:cNvPr id="7" name="Прямоугольник 6"/>
          <p:cNvSpPr/>
          <p:nvPr/>
        </p:nvSpPr>
        <p:spPr>
          <a:xfrm>
            <a:off x="250825" y="188913"/>
            <a:ext cx="1800225" cy="457200"/>
          </a:xfrm>
          <a:prstGeom prst="rect">
            <a:avLst/>
          </a:prstGeom>
        </p:spPr>
        <p:txBody>
          <a:bodyPr>
            <a:spAutoFit/>
          </a:bodyPr>
          <a:lstStyle/>
          <a:p>
            <a:pPr>
              <a:defRPr/>
            </a:pPr>
            <a:r>
              <a:rPr lang="ru-RU" sz="2400">
                <a:solidFill>
                  <a:srgbClr val="0070C0"/>
                </a:solidFill>
                <a:effectLst>
                  <a:outerShdw blurRad="38100" dist="38100" dir="2700000" algn="tl">
                    <a:srgbClr val="000000"/>
                  </a:outerShdw>
                </a:effectLst>
                <a:latin typeface="Franklin Gothic Medium" pitchFamily="34" charset="0"/>
              </a:rPr>
              <a:t>Введение</a:t>
            </a:r>
          </a:p>
        </p:txBody>
      </p:sp>
      <p:cxnSp>
        <p:nvCxnSpPr>
          <p:cNvPr id="2" name="Прямая соединительная линия 1"/>
          <p:cNvCxnSpPr/>
          <p:nvPr/>
        </p:nvCxnSpPr>
        <p:spPr>
          <a:xfrm>
            <a:off x="0" y="9080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388"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79613" y="5445125"/>
            <a:ext cx="1300162" cy="1204913"/>
          </a:xfrm>
          <a:prstGeom prst="rect">
            <a:avLst/>
          </a:prstGeom>
          <a:noFill/>
          <a:ln w="9525">
            <a:noFill/>
            <a:miter lim="800000"/>
            <a:headEnd/>
            <a:tailEnd/>
          </a:ln>
        </p:spPr>
      </p:pic>
      <p:pic>
        <p:nvPicPr>
          <p:cNvPr id="16389"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3850" y="5384800"/>
            <a:ext cx="1474788" cy="1230313"/>
          </a:xfrm>
          <a:prstGeom prst="rect">
            <a:avLst/>
          </a:prstGeom>
          <a:noFill/>
          <a:ln w="9525">
            <a:noFill/>
            <a:miter lim="800000"/>
            <a:headEnd/>
            <a:tailEnd/>
          </a:ln>
        </p:spPr>
      </p:pic>
      <p:pic>
        <p:nvPicPr>
          <p:cNvPr id="16390"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08175" y="5373688"/>
            <a:ext cx="1300163" cy="1204912"/>
          </a:xfrm>
          <a:prstGeom prst="rect">
            <a:avLst/>
          </a:prstGeom>
          <a:noFill/>
          <a:ln w="9525">
            <a:noFill/>
            <a:miter lim="800000"/>
            <a:headEnd/>
            <a:tailEnd/>
          </a:ln>
        </p:spPr>
      </p:pic>
      <p:pic>
        <p:nvPicPr>
          <p:cNvPr id="1639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63938" y="5445125"/>
            <a:ext cx="1403350" cy="1169988"/>
          </a:xfrm>
          <a:prstGeom prst="rect">
            <a:avLst/>
          </a:prstGeom>
          <a:noFill/>
          <a:ln w="9525">
            <a:noFill/>
            <a:miter lim="800000"/>
            <a:headEnd/>
            <a:tailEnd/>
          </a:ln>
        </p:spPr>
      </p:pic>
      <p:pic>
        <p:nvPicPr>
          <p:cNvPr id="16392"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4388" y="5445125"/>
            <a:ext cx="1403350" cy="1169988"/>
          </a:xfrm>
          <a:prstGeom prst="rect">
            <a:avLst/>
          </a:prstGeom>
          <a:noFill/>
          <a:ln w="9525">
            <a:noFill/>
            <a:miter lim="800000"/>
            <a:headEnd/>
            <a:tailEnd/>
          </a:ln>
        </p:spPr>
      </p:pic>
      <p:pic>
        <p:nvPicPr>
          <p:cNvPr id="16393"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64163" y="5445125"/>
            <a:ext cx="1300162" cy="120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Технология изготовления  матрешки</a:t>
            </a:r>
          </a:p>
        </p:txBody>
      </p:sp>
      <p:sp>
        <p:nvSpPr>
          <p:cNvPr id="50179" name="Text Box 10"/>
          <p:cNvSpPr txBox="1">
            <a:spLocks noChangeArrowheads="1"/>
          </p:cNvSpPr>
          <p:nvPr/>
        </p:nvSpPr>
        <p:spPr bwMode="auto">
          <a:xfrm>
            <a:off x="900113" y="1700213"/>
            <a:ext cx="6911975" cy="1190625"/>
          </a:xfrm>
          <a:prstGeom prst="rect">
            <a:avLst/>
          </a:prstGeom>
          <a:noFill/>
          <a:ln w="9525">
            <a:noFill/>
            <a:miter lim="800000"/>
            <a:headEnd/>
            <a:tailEnd/>
          </a:ln>
        </p:spPr>
        <p:txBody>
          <a:bodyPr>
            <a:spAutoFit/>
          </a:bodyPr>
          <a:lstStyle/>
          <a:p>
            <a:pPr>
              <a:spcBef>
                <a:spcPct val="50000"/>
              </a:spcBef>
            </a:pPr>
            <a:r>
              <a:rPr lang="ru-RU" b="1">
                <a:solidFill>
                  <a:schemeClr val="tx2"/>
                </a:solidFill>
              </a:rPr>
              <a:t>После того как токарь выточил фигурки матрешки, к работе приступает шлифовальщик. Он сглаживает все неровности и шероховатости на теле матрешки, делает ее поверхность гладкой и удобной для художника.</a:t>
            </a:r>
          </a:p>
        </p:txBody>
      </p:sp>
      <p:pic>
        <p:nvPicPr>
          <p:cNvPr id="50180" name="Picture 5" descr="15mat"/>
          <p:cNvPicPr>
            <a:picLocks noChangeAspect="1" noChangeArrowheads="1"/>
          </p:cNvPicPr>
          <p:nvPr/>
        </p:nvPicPr>
        <p:blipFill>
          <a:blip r:embed="rId3"/>
          <a:srcRect/>
          <a:stretch>
            <a:fillRect/>
          </a:stretch>
        </p:blipFill>
        <p:spPr bwMode="auto">
          <a:xfrm>
            <a:off x="539750" y="3429000"/>
            <a:ext cx="3454400" cy="2589213"/>
          </a:xfrm>
          <a:prstGeom prst="rect">
            <a:avLst/>
          </a:prstGeom>
          <a:noFill/>
          <a:ln w="9525">
            <a:noFill/>
            <a:miter lim="800000"/>
            <a:headEnd/>
            <a:tailEnd/>
          </a:ln>
        </p:spPr>
      </p:pic>
      <p:pic>
        <p:nvPicPr>
          <p:cNvPr id="50181" name="Picture 6" descr="Продаем  деревянные заготовки-матрешки."/>
          <p:cNvPicPr>
            <a:picLocks noChangeAspect="1" noChangeArrowheads="1"/>
          </p:cNvPicPr>
          <p:nvPr/>
        </p:nvPicPr>
        <p:blipFill>
          <a:blip r:embed="rId4"/>
          <a:srcRect/>
          <a:stretch>
            <a:fillRect/>
          </a:stretch>
        </p:blipFill>
        <p:spPr bwMode="auto">
          <a:xfrm>
            <a:off x="4211638" y="3429000"/>
            <a:ext cx="4608512"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Технология изготовления  матрешки</a:t>
            </a:r>
          </a:p>
        </p:txBody>
      </p:sp>
      <p:sp>
        <p:nvSpPr>
          <p:cNvPr id="52227" name="Прямоугольник 7"/>
          <p:cNvSpPr>
            <a:spLocks noChangeArrowheads="1"/>
          </p:cNvSpPr>
          <p:nvPr/>
        </p:nvSpPr>
        <p:spPr bwMode="auto">
          <a:xfrm>
            <a:off x="323850" y="1268413"/>
            <a:ext cx="7993063" cy="915987"/>
          </a:xfrm>
          <a:prstGeom prst="rect">
            <a:avLst/>
          </a:prstGeom>
          <a:noFill/>
          <a:ln w="9525">
            <a:noFill/>
            <a:miter lim="800000"/>
            <a:headEnd/>
            <a:tailEnd/>
          </a:ln>
        </p:spPr>
        <p:txBody>
          <a:bodyPr>
            <a:spAutoFit/>
          </a:bodyPr>
          <a:lstStyle/>
          <a:p>
            <a:r>
              <a:rPr lang="ru-RU" b="1">
                <a:solidFill>
                  <a:srgbClr val="000099"/>
                </a:solidFill>
              </a:rPr>
              <a:t>Затем начинается процесс, который придаёт каждой матрёшке свою индивидуальность – роспись.</a:t>
            </a:r>
            <a:r>
              <a:rPr lang="ru-RU"/>
              <a:t> </a:t>
            </a:r>
            <a:r>
              <a:rPr lang="ru-RU" b="1">
                <a:solidFill>
                  <a:srgbClr val="000099"/>
                </a:solidFill>
                <a:latin typeface="Times New Roman" pitchFamily="18" charset="0"/>
                <a:cs typeface="Times New Roman" pitchFamily="18" charset="0"/>
              </a:rPr>
              <a:t>Яркими весёлыми красками художник распишет матрёшек, словно оденет их в нарядные одежды.</a:t>
            </a:r>
          </a:p>
        </p:txBody>
      </p:sp>
      <p:pic>
        <p:nvPicPr>
          <p:cNvPr id="52228" name="Picture 4" descr="http://img0.liveinternet.ru/images/attach/c/8/100/596/100596388_5.jpg"/>
          <p:cNvPicPr>
            <a:picLocks noChangeAspect="1" noChangeArrowheads="1"/>
          </p:cNvPicPr>
          <p:nvPr/>
        </p:nvPicPr>
        <p:blipFill>
          <a:blip r:embed="rId3"/>
          <a:srcRect/>
          <a:stretch>
            <a:fillRect/>
          </a:stretch>
        </p:blipFill>
        <p:spPr bwMode="auto">
          <a:xfrm>
            <a:off x="395288" y="2205038"/>
            <a:ext cx="2736850" cy="2049462"/>
          </a:xfrm>
          <a:prstGeom prst="rect">
            <a:avLst/>
          </a:prstGeom>
          <a:noFill/>
          <a:ln w="9525">
            <a:noFill/>
            <a:miter lim="800000"/>
            <a:headEnd/>
            <a:tailEnd/>
          </a:ln>
        </p:spPr>
      </p:pic>
      <p:pic>
        <p:nvPicPr>
          <p:cNvPr id="52229" name="Picture 6" descr="http://img1.liveinternet.ru/images/attach/c/5/88/287/88287963_1.jpg"/>
          <p:cNvPicPr>
            <a:picLocks noChangeAspect="1" noChangeArrowheads="1"/>
          </p:cNvPicPr>
          <p:nvPr/>
        </p:nvPicPr>
        <p:blipFill>
          <a:blip r:embed="rId4"/>
          <a:srcRect/>
          <a:stretch>
            <a:fillRect/>
          </a:stretch>
        </p:blipFill>
        <p:spPr bwMode="auto">
          <a:xfrm>
            <a:off x="3348038" y="2420938"/>
            <a:ext cx="2735262" cy="2052637"/>
          </a:xfrm>
          <a:prstGeom prst="rect">
            <a:avLst/>
          </a:prstGeom>
          <a:noFill/>
          <a:ln w="9525">
            <a:noFill/>
            <a:miter lim="800000"/>
            <a:headEnd/>
            <a:tailEnd/>
          </a:ln>
        </p:spPr>
      </p:pic>
      <p:pic>
        <p:nvPicPr>
          <p:cNvPr id="52230" name="Picture 8" descr="http://i011.radikal.ru/1104/91/d5194a23f562.jpg"/>
          <p:cNvPicPr>
            <a:picLocks noChangeAspect="1" noChangeArrowheads="1"/>
          </p:cNvPicPr>
          <p:nvPr/>
        </p:nvPicPr>
        <p:blipFill>
          <a:blip r:embed="rId5"/>
          <a:srcRect/>
          <a:stretch>
            <a:fillRect/>
          </a:stretch>
        </p:blipFill>
        <p:spPr bwMode="auto">
          <a:xfrm>
            <a:off x="6407150" y="2276475"/>
            <a:ext cx="2736850" cy="1898650"/>
          </a:xfrm>
          <a:prstGeom prst="rect">
            <a:avLst/>
          </a:prstGeom>
          <a:noFill/>
          <a:ln w="9525">
            <a:noFill/>
            <a:miter lim="800000"/>
            <a:headEnd/>
            <a:tailEnd/>
          </a:ln>
        </p:spPr>
      </p:pic>
      <p:sp>
        <p:nvSpPr>
          <p:cNvPr id="52231" name="Text Box 8"/>
          <p:cNvSpPr txBox="1">
            <a:spLocks noChangeArrowheads="1"/>
          </p:cNvSpPr>
          <p:nvPr/>
        </p:nvSpPr>
        <p:spPr bwMode="auto">
          <a:xfrm>
            <a:off x="539750" y="4868863"/>
            <a:ext cx="8280400" cy="1603375"/>
          </a:xfrm>
          <a:prstGeom prst="rect">
            <a:avLst/>
          </a:prstGeom>
          <a:noFill/>
          <a:ln w="9525">
            <a:noFill/>
            <a:miter lim="800000"/>
            <a:headEnd/>
            <a:tailEnd/>
          </a:ln>
        </p:spPr>
        <p:txBody>
          <a:bodyPr>
            <a:spAutoFit/>
          </a:bodyPr>
          <a:lstStyle/>
          <a:p>
            <a:r>
              <a:rPr lang="ru-RU" b="1">
                <a:solidFill>
                  <a:srgbClr val="CC0099"/>
                </a:solidFill>
              </a:rPr>
              <a:t>Перед росписью деревянную поверхность  матрёшек покрывают картофельным клейстером. Сначала карандашом наносится основа рисунка, потом намечаются контуры рта, глаз, щёк, затем матрёшке рисуют одежду.</a:t>
            </a:r>
          </a:p>
          <a:p>
            <a:pPr>
              <a:spcBef>
                <a:spcPct val="50000"/>
              </a:spcBef>
            </a:pPr>
            <a:endParaRPr lang="ru-RU" b="1">
              <a:solidFill>
                <a:srgbClr val="CC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080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188913"/>
            <a:ext cx="8820150" cy="457200"/>
          </a:xfrm>
          <a:prstGeom prst="rect">
            <a:avLst/>
          </a:prstGeom>
        </p:spPr>
        <p:txBody>
          <a:bodyPr>
            <a:spAutoFit/>
          </a:bodyPr>
          <a:lstStyle/>
          <a:p>
            <a:pPr>
              <a:defRPr/>
            </a:pPr>
            <a:r>
              <a:rPr lang="ru-RU" sz="2400">
                <a:solidFill>
                  <a:srgbClr val="0070C0"/>
                </a:solidFill>
                <a:effectLst>
                  <a:outerShdw blurRad="38100" dist="38100" dir="2700000" algn="tl">
                    <a:srgbClr val="000000"/>
                  </a:outerShdw>
                </a:effectLst>
                <a:latin typeface="Franklin Gothic Medium" pitchFamily="34" charset="0"/>
              </a:rPr>
              <a:t>Анкетирование</a:t>
            </a:r>
          </a:p>
        </p:txBody>
      </p:sp>
      <p:sp>
        <p:nvSpPr>
          <p:cNvPr id="54275" name="Rectangle 4"/>
          <p:cNvSpPr>
            <a:spLocks noChangeArrowheads="1"/>
          </p:cNvSpPr>
          <p:nvPr/>
        </p:nvSpPr>
        <p:spPr bwMode="auto">
          <a:xfrm>
            <a:off x="323850" y="1268413"/>
            <a:ext cx="8820150" cy="396875"/>
          </a:xfrm>
          <a:prstGeom prst="rect">
            <a:avLst/>
          </a:prstGeom>
          <a:noFill/>
          <a:ln w="9525">
            <a:noFill/>
            <a:miter lim="800000"/>
            <a:headEnd/>
            <a:tailEnd/>
          </a:ln>
        </p:spPr>
        <p:txBody>
          <a:bodyPr anchor="ctr">
            <a:spAutoFit/>
          </a:bodyPr>
          <a:lstStyle/>
          <a:p>
            <a:pPr algn="just"/>
            <a:r>
              <a:rPr lang="ru-RU" sz="1400">
                <a:solidFill>
                  <a:srgbClr val="0070C0"/>
                </a:solidFill>
                <a:latin typeface="Calibri" pitchFamily="34" charset="0"/>
                <a:ea typeface="Calibri" pitchFamily="34" charset="0"/>
                <a:cs typeface="Times New Roman" pitchFamily="18" charset="0"/>
              </a:rPr>
              <a:t>     </a:t>
            </a:r>
            <a:r>
              <a:rPr lang="ru-RU" sz="2000" b="1">
                <a:solidFill>
                  <a:srgbClr val="000099"/>
                </a:solidFill>
                <a:latin typeface="Calibri" pitchFamily="34" charset="0"/>
                <a:ea typeface="Calibri" pitchFamily="34" charset="0"/>
                <a:cs typeface="Times New Roman" pitchFamily="18" charset="0"/>
              </a:rPr>
              <a:t>Я  </a:t>
            </a:r>
            <a:r>
              <a:rPr lang="ru-RU" sz="2000" b="1">
                <a:solidFill>
                  <a:srgbClr val="000099"/>
                </a:solidFill>
                <a:ea typeface="Calibri" pitchFamily="34" charset="0"/>
                <a:cs typeface="Times New Roman" pitchFamily="18" charset="0"/>
              </a:rPr>
              <a:t>провел анкетирование среди обучающихся начальной школы:</a:t>
            </a:r>
          </a:p>
        </p:txBody>
      </p:sp>
      <p:graphicFrame>
        <p:nvGraphicFramePr>
          <p:cNvPr id="54284" name="Group 12"/>
          <p:cNvGraphicFramePr>
            <a:graphicFrameLocks noGrp="1"/>
          </p:cNvGraphicFramePr>
          <p:nvPr/>
        </p:nvGraphicFramePr>
        <p:xfrm>
          <a:off x="539750" y="2205038"/>
          <a:ext cx="8208963" cy="4116387"/>
        </p:xfrm>
        <a:graphic>
          <a:graphicData uri="http://schemas.openxmlformats.org/drawingml/2006/table">
            <a:tbl>
              <a:tblPr/>
              <a:tblGrid>
                <a:gridCol w="2736850"/>
                <a:gridCol w="2735263"/>
                <a:gridCol w="273685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ВОПРОС</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ДА</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НЕТ</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1.Считаете ли вы, что матрёшка является символом</a:t>
                      </a:r>
                      <a:r>
                        <a:rPr kumimoji="0" lang="ru-RU" sz="2000" b="1" i="0" u="none" strike="noStrike" cap="none" normalizeH="0" baseline="0" smtClean="0">
                          <a:ln>
                            <a:noFill/>
                          </a:ln>
                          <a:solidFill>
                            <a:srgbClr val="000099"/>
                          </a:solidFill>
                          <a:effectLst/>
                          <a:latin typeface="Arial" charset="0"/>
                          <a:cs typeface="Times New Roman" pitchFamily="18" charset="0"/>
                        </a:rPr>
                        <a:t> </a:t>
                      </a: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 России .</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48</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5</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2.Есть ли у вас дома матрёшка?</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20</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33</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3. Есть ли у ваших родственников дома</a:t>
                      </a:r>
                      <a:r>
                        <a:rPr kumimoji="0" lang="ru-RU" sz="2000" b="1" i="0" u="none" strike="noStrike" cap="none" normalizeH="0" baseline="0" smtClean="0">
                          <a:ln>
                            <a:noFill/>
                          </a:ln>
                          <a:solidFill>
                            <a:srgbClr val="000099"/>
                          </a:solidFill>
                          <a:effectLst/>
                          <a:latin typeface="Arial" charset="0"/>
                          <a:cs typeface="Times New Roman" pitchFamily="18" charset="0"/>
                        </a:rPr>
                        <a:t>  </a:t>
                      </a: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 матрёшка?</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31</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22</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4. Хотели бы вы приобрести матрёшку?</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31</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Times New Roman" pitchFamily="18" charset="0"/>
                        </a:rPr>
                        <a:t>2</a:t>
                      </a:r>
                      <a:endParaRPr kumimoji="0" lang="ru-RU" sz="2000" b="1" i="0" u="none" strike="noStrike" cap="none" normalizeH="0" baseline="0" smtClean="0">
                        <a:ln>
                          <a:noFill/>
                        </a:ln>
                        <a:solidFill>
                          <a:srgbClr val="000099"/>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Выводы </a:t>
            </a:r>
          </a:p>
        </p:txBody>
      </p:sp>
      <p:sp>
        <p:nvSpPr>
          <p:cNvPr id="56323" name="Rectangle 4"/>
          <p:cNvSpPr>
            <a:spLocks noChangeArrowheads="1"/>
          </p:cNvSpPr>
          <p:nvPr/>
        </p:nvSpPr>
        <p:spPr bwMode="auto">
          <a:xfrm>
            <a:off x="0" y="1651000"/>
            <a:ext cx="8820150" cy="584200"/>
          </a:xfrm>
          <a:prstGeom prst="rect">
            <a:avLst/>
          </a:prstGeom>
          <a:noFill/>
          <a:ln w="9525">
            <a:noFill/>
            <a:miter lim="800000"/>
            <a:headEnd/>
            <a:tailEnd/>
          </a:ln>
        </p:spPr>
        <p:txBody>
          <a:bodyPr anchor="ctr">
            <a:spAutoFit/>
          </a:bodyPr>
          <a:lstStyle/>
          <a:p>
            <a:pPr algn="just"/>
            <a:r>
              <a:rPr lang="ru-RU" sz="1400">
                <a:solidFill>
                  <a:srgbClr val="0070C0"/>
                </a:solidFill>
                <a:latin typeface="Calibri" pitchFamily="34" charset="0"/>
                <a:ea typeface="Calibri" pitchFamily="34" charset="0"/>
                <a:cs typeface="Times New Roman" pitchFamily="18" charset="0"/>
              </a:rPr>
              <a:t>     </a:t>
            </a:r>
            <a:endParaRPr lang="ru-RU">
              <a:solidFill>
                <a:srgbClr val="0070C0"/>
              </a:solidFill>
              <a:latin typeface="Times New Roman" pitchFamily="18" charset="0"/>
              <a:ea typeface="Calibri" pitchFamily="34" charset="0"/>
              <a:cs typeface="Times New Roman" pitchFamily="18" charset="0"/>
            </a:endParaRPr>
          </a:p>
          <a:p>
            <a:pPr eaLnBrk="0" hangingPunct="0"/>
            <a:r>
              <a:rPr lang="ru-RU">
                <a:solidFill>
                  <a:srgbClr val="0070C0"/>
                </a:solidFill>
                <a:latin typeface="Times New Roman" pitchFamily="18" charset="0"/>
                <a:ea typeface="Calibri" pitchFamily="34" charset="0"/>
                <a:cs typeface="Times New Roman" pitchFamily="18" charset="0"/>
              </a:rPr>
              <a:t>     </a:t>
            </a:r>
          </a:p>
        </p:txBody>
      </p:sp>
      <p:sp>
        <p:nvSpPr>
          <p:cNvPr id="56324" name="Text Box 18"/>
          <p:cNvSpPr txBox="1">
            <a:spLocks noChangeArrowheads="1"/>
          </p:cNvSpPr>
          <p:nvPr/>
        </p:nvSpPr>
        <p:spPr bwMode="auto">
          <a:xfrm>
            <a:off x="755650" y="1412875"/>
            <a:ext cx="7704138" cy="1920875"/>
          </a:xfrm>
          <a:prstGeom prst="rect">
            <a:avLst/>
          </a:prstGeom>
          <a:noFill/>
          <a:ln w="9525">
            <a:noFill/>
            <a:miter lim="800000"/>
            <a:headEnd/>
            <a:tailEnd/>
          </a:ln>
        </p:spPr>
        <p:txBody>
          <a:bodyPr>
            <a:spAutoFit/>
          </a:bodyPr>
          <a:lstStyle/>
          <a:p>
            <a:r>
              <a:rPr lang="ru-RU" sz="2000" b="1">
                <a:solidFill>
                  <a:srgbClr val="000099"/>
                </a:solidFill>
              </a:rPr>
              <a:t>Как и раньше,  матрёшка   очень популярна среди детей, 48 человек из 53 считают её символом России.</a:t>
            </a:r>
          </a:p>
          <a:p>
            <a:r>
              <a:rPr lang="ru-RU" sz="2000" b="1">
                <a:solidFill>
                  <a:srgbClr val="000099"/>
                </a:solidFill>
              </a:rPr>
              <a:t>Дома матрёшку имеют не многие,  всего 20 человек из 53 опрошенных, зато 31человек из 33 хотели бы приобрести матрёшку. Это говорит о том, что матрёшка остаётся дорогой и очень желанной игрушкой.</a:t>
            </a:r>
          </a:p>
        </p:txBody>
      </p:sp>
      <p:pic>
        <p:nvPicPr>
          <p:cNvPr id="56325" name="Picture 6" descr="323_w800_h600"/>
          <p:cNvPicPr>
            <a:picLocks noChangeAspect="1" noChangeArrowheads="1"/>
          </p:cNvPicPr>
          <p:nvPr/>
        </p:nvPicPr>
        <p:blipFill>
          <a:blip r:embed="rId2"/>
          <a:srcRect/>
          <a:stretch>
            <a:fillRect/>
          </a:stretch>
        </p:blipFill>
        <p:spPr bwMode="auto">
          <a:xfrm>
            <a:off x="2555875" y="3429000"/>
            <a:ext cx="4308475"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23850" y="404813"/>
            <a:ext cx="8820150" cy="457200"/>
          </a:xfrm>
          <a:prstGeom prst="rect">
            <a:avLst/>
          </a:prstGeom>
        </p:spPr>
        <p:txBody>
          <a:bodyPr>
            <a:spAutoFit/>
          </a:bodyPr>
          <a:lstStyle/>
          <a:p>
            <a:pPr>
              <a:defRPr/>
            </a:pPr>
            <a:r>
              <a:rPr lang="ru-RU" sz="2400">
                <a:solidFill>
                  <a:srgbClr val="0070C0"/>
                </a:solidFill>
                <a:effectLst>
                  <a:outerShdw blurRad="38100" dist="38100" dir="2700000" algn="tl">
                    <a:srgbClr val="C0C0C0"/>
                  </a:outerShdw>
                </a:effectLst>
                <a:latin typeface="Franklin Gothic Medium" pitchFamily="34" charset="0"/>
              </a:rPr>
              <a:t>Заключение</a:t>
            </a:r>
          </a:p>
        </p:txBody>
      </p:sp>
      <p:sp>
        <p:nvSpPr>
          <p:cNvPr id="57347" name="Text Box 9"/>
          <p:cNvSpPr txBox="1">
            <a:spLocks noChangeArrowheads="1"/>
          </p:cNvSpPr>
          <p:nvPr/>
        </p:nvSpPr>
        <p:spPr bwMode="auto">
          <a:xfrm>
            <a:off x="250825" y="1557338"/>
            <a:ext cx="8893175" cy="5035550"/>
          </a:xfrm>
          <a:prstGeom prst="rect">
            <a:avLst/>
          </a:prstGeom>
          <a:noFill/>
          <a:ln w="9525">
            <a:noFill/>
            <a:miter lim="800000"/>
            <a:headEnd/>
            <a:tailEnd/>
          </a:ln>
        </p:spPr>
        <p:txBody>
          <a:bodyPr>
            <a:spAutoFit/>
          </a:bodyPr>
          <a:lstStyle/>
          <a:p>
            <a:r>
              <a:rPr lang="ru-RU" b="1">
                <a:solidFill>
                  <a:srgbClr val="000099"/>
                </a:solidFill>
              </a:rPr>
              <a:t>Проведя исследование по истории возникновения матрешки,  можно сделать следующие выводы:</a:t>
            </a:r>
          </a:p>
          <a:p>
            <a:pPr>
              <a:buFontTx/>
              <a:buChar char="•"/>
            </a:pPr>
            <a:r>
              <a:rPr lang="ru-RU" b="1">
                <a:solidFill>
                  <a:srgbClr val="000099"/>
                </a:solidFill>
              </a:rPr>
              <a:t> русская матрёшка во все времена символизировала плодородие, материнство, пожелание счастья и благополучия;</a:t>
            </a:r>
          </a:p>
          <a:p>
            <a:pPr>
              <a:buFontTx/>
              <a:buChar char="•"/>
            </a:pPr>
            <a:r>
              <a:rPr lang="ru-RU" b="1">
                <a:solidFill>
                  <a:srgbClr val="000099"/>
                </a:solidFill>
              </a:rPr>
              <a:t> эту игрушку мастерят во многих уголках нашей страны, название ее зависит от  места ее изготовления и вида росписи;</a:t>
            </a:r>
          </a:p>
          <a:p>
            <a:pPr>
              <a:buFontTx/>
              <a:buChar char="•"/>
            </a:pPr>
            <a:r>
              <a:rPr lang="ru-RU" b="1">
                <a:solidFill>
                  <a:srgbClr val="000099"/>
                </a:solidFill>
              </a:rPr>
              <a:t> в своем облике она отражает историю русского народа, его традиции;</a:t>
            </a:r>
          </a:p>
          <a:p>
            <a:pPr>
              <a:buFontTx/>
              <a:buChar char="•"/>
            </a:pPr>
            <a:r>
              <a:rPr lang="ru-RU" b="1">
                <a:solidFill>
                  <a:srgbClr val="000099"/>
                </a:solidFill>
              </a:rPr>
              <a:t> наиболее ценится авторская матрёшка, сделанная художником-профессионалом или любителем;</a:t>
            </a:r>
          </a:p>
          <a:p>
            <a:pPr>
              <a:buFontTx/>
              <a:buChar char="•"/>
            </a:pPr>
            <a:r>
              <a:rPr lang="ru-RU" b="1">
                <a:solidFill>
                  <a:srgbClr val="000099"/>
                </a:solidFill>
              </a:rPr>
              <a:t> как и раньше, матрёшка остаётся достаточно дорогим сувениром, не каждый в состоянии её приобрести;</a:t>
            </a:r>
          </a:p>
          <a:p>
            <a:pPr>
              <a:buFontTx/>
              <a:buChar char="•"/>
            </a:pPr>
            <a:r>
              <a:rPr lang="ru-RU" b="1">
                <a:solidFill>
                  <a:srgbClr val="000099"/>
                </a:solidFill>
              </a:rPr>
              <a:t> В настоящее время русская матрёшка переживает второе рождение, связанное, наверное, с огромным интересом в мире к России, к переменам, происходящим в нашей стране.  Мы подтвердили нашу гипотезу, о том, что матрешка, несмотря на свое иностранное  происхождение, является русской национальной игрушкой, символом России известном во всем мире.</a:t>
            </a:r>
          </a:p>
          <a:p>
            <a:endParaRPr lang="ru-RU" b="1">
              <a:solidFill>
                <a:srgbClr val="0000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900113" y="1484313"/>
            <a:ext cx="7273925" cy="946150"/>
          </a:xfrm>
          <a:prstGeom prst="rect">
            <a:avLst/>
          </a:prstGeom>
        </p:spPr>
        <p:txBody>
          <a:bodyPr>
            <a:spAutoFit/>
          </a:bodyPr>
          <a:lstStyle/>
          <a:p>
            <a:pPr>
              <a:defRPr/>
            </a:pPr>
            <a:r>
              <a:rPr lang="ru-RU" sz="2000" b="1" u="sng">
                <a:solidFill>
                  <a:srgbClr val="0070C0"/>
                </a:solidFill>
                <a:effectLst>
                  <a:outerShdw blurRad="38100" dist="38100" dir="2700000" algn="tl">
                    <a:srgbClr val="000000"/>
                  </a:outerShdw>
                </a:effectLst>
                <a:latin typeface="Franklin Gothic Medium" pitchFamily="34" charset="0"/>
              </a:rPr>
              <a:t>Цель работы</a:t>
            </a:r>
            <a:r>
              <a:rPr lang="ru-RU" sz="2000" u="sng">
                <a:solidFill>
                  <a:srgbClr val="0070C0"/>
                </a:solidFill>
                <a:effectLst>
                  <a:outerShdw blurRad="38100" dist="38100" dir="2700000" algn="tl">
                    <a:srgbClr val="000000"/>
                  </a:outerShdw>
                </a:effectLst>
                <a:latin typeface="Franklin Gothic Medium" pitchFamily="34" charset="0"/>
              </a:rPr>
              <a:t>:</a:t>
            </a:r>
            <a:r>
              <a:rPr lang="ru-RU">
                <a:solidFill>
                  <a:srgbClr val="0070C0"/>
                </a:solidFill>
                <a:effectLst>
                  <a:outerShdw blurRad="38100" dist="38100" dir="2700000" algn="tl">
                    <a:srgbClr val="000000"/>
                  </a:outerShdw>
                </a:effectLst>
              </a:rPr>
              <a:t> </a:t>
            </a:r>
            <a:r>
              <a:rPr lang="ru-RU">
                <a:effectLst>
                  <a:outerShdw blurRad="38100" dist="38100" dir="2700000" algn="tl">
                    <a:srgbClr val="FFFFFF"/>
                  </a:outerShdw>
                </a:effectLst>
              </a:rPr>
              <a:t> </a:t>
            </a:r>
            <a:r>
              <a:rPr lang="ru-RU" b="1">
                <a:effectLst>
                  <a:outerShdw blurRad="38100" dist="38100" dir="2700000" algn="tl">
                    <a:srgbClr val="FFFFFF"/>
                  </a:outerShdw>
                </a:effectLst>
              </a:rPr>
              <a:t>исследовать   историю появления  матрешки и определить, в чем же секрет её успеха и долголетия.</a:t>
            </a:r>
            <a:endParaRPr lang="ru-RU" b="1">
              <a:solidFill>
                <a:srgbClr val="0070C0"/>
              </a:solidFill>
              <a:effectLst>
                <a:outerShdw blurRad="38100" dist="38100" dir="2700000" algn="tl">
                  <a:srgbClr val="000000"/>
                </a:outerShdw>
              </a:effectLst>
            </a:endParaRPr>
          </a:p>
          <a:p>
            <a:pPr>
              <a:defRPr/>
            </a:pPr>
            <a:endParaRPr lang="ru-RU" b="1">
              <a:solidFill>
                <a:srgbClr val="0070C0"/>
              </a:solidFill>
              <a:effectLst>
                <a:outerShdw blurRad="38100" dist="38100" dir="2700000" algn="tl">
                  <a:srgbClr val="000000"/>
                </a:outerShdw>
              </a:effectLst>
              <a:latin typeface="Franklin Gothic Medium" pitchFamily="34" charset="0"/>
            </a:endParaRPr>
          </a:p>
        </p:txBody>
      </p:sp>
      <p:sp>
        <p:nvSpPr>
          <p:cNvPr id="5" name="Прямоугольник 4"/>
          <p:cNvSpPr/>
          <p:nvPr/>
        </p:nvSpPr>
        <p:spPr>
          <a:xfrm>
            <a:off x="900113" y="2781300"/>
            <a:ext cx="7272337" cy="3143250"/>
          </a:xfrm>
          <a:prstGeom prst="rect">
            <a:avLst/>
          </a:prstGeom>
        </p:spPr>
        <p:txBody>
          <a:bodyPr>
            <a:spAutoFit/>
          </a:bodyPr>
          <a:lstStyle/>
          <a:p>
            <a:pPr>
              <a:defRPr/>
            </a:pPr>
            <a:r>
              <a:rPr lang="ru-RU" sz="2000" b="1" u="sng">
                <a:solidFill>
                  <a:srgbClr val="0070C0"/>
                </a:solidFill>
                <a:effectLst>
                  <a:outerShdw blurRad="38100" dist="38100" dir="2700000" algn="tl">
                    <a:srgbClr val="000000"/>
                  </a:outerShdw>
                </a:effectLst>
                <a:latin typeface="Franklin Gothic Medium" pitchFamily="34" charset="0"/>
              </a:rPr>
              <a:t>Задачи:</a:t>
            </a:r>
            <a:r>
              <a:rPr lang="ru-RU">
                <a:solidFill>
                  <a:srgbClr val="0070C0"/>
                </a:solidFill>
                <a:effectLst>
                  <a:outerShdw blurRad="38100" dist="38100" dir="2700000" algn="tl">
                    <a:srgbClr val="000000"/>
                  </a:outerShdw>
                </a:effectLst>
                <a:latin typeface="Franklin Gothic Medium" pitchFamily="34" charset="0"/>
              </a:rPr>
              <a:t> </a:t>
            </a:r>
          </a:p>
          <a:p>
            <a:pPr>
              <a:defRPr/>
            </a:pPr>
            <a:endParaRPr lang="ru-RU">
              <a:solidFill>
                <a:srgbClr val="0070C0"/>
              </a:solidFill>
              <a:effectLst>
                <a:outerShdw blurRad="38100" dist="38100" dir="2700000" algn="tl">
                  <a:srgbClr val="000000"/>
                </a:outerShdw>
              </a:effectLst>
              <a:latin typeface="Franklin Gothic Medium" pitchFamily="34" charset="0"/>
            </a:endParaRPr>
          </a:p>
          <a:p>
            <a:pPr>
              <a:buFont typeface="Wingdings" pitchFamily="2" charset="2"/>
              <a:buChar char="ü"/>
              <a:defRPr/>
            </a:pPr>
            <a:r>
              <a:rPr lang="ru-RU" b="1">
                <a:solidFill>
                  <a:schemeClr val="tx2"/>
                </a:solidFill>
                <a:effectLst>
                  <a:outerShdw blurRad="38100" dist="38100" dir="2700000" algn="tl">
                    <a:srgbClr val="000000"/>
                  </a:outerShdw>
                </a:effectLst>
                <a:latin typeface="Franklin Gothic Medium" pitchFamily="34" charset="0"/>
              </a:rPr>
              <a:t> </a:t>
            </a:r>
            <a:r>
              <a:rPr lang="ru-RU" b="1">
                <a:solidFill>
                  <a:schemeClr val="tx2"/>
                </a:solidFill>
                <a:latin typeface="Franklin Gothic Medium" pitchFamily="34" charset="0"/>
              </a:rPr>
              <a:t>изучить историю появления матрешки;</a:t>
            </a:r>
          </a:p>
          <a:p>
            <a:pPr>
              <a:buFont typeface="Wingdings" pitchFamily="2" charset="2"/>
              <a:buChar char="ü"/>
              <a:defRPr/>
            </a:pPr>
            <a:r>
              <a:rPr lang="ru-RU" b="1">
                <a:solidFill>
                  <a:schemeClr val="tx2"/>
                </a:solidFill>
                <a:latin typeface="Franklin Gothic Medium" pitchFamily="34" charset="0"/>
              </a:rPr>
              <a:t> выяснить почему куклу назвали «матрешка»;</a:t>
            </a:r>
          </a:p>
          <a:p>
            <a:pPr>
              <a:buFont typeface="Wingdings" pitchFamily="2" charset="2"/>
              <a:buChar char="ü"/>
              <a:defRPr/>
            </a:pPr>
            <a:r>
              <a:rPr lang="ru-RU" b="1">
                <a:solidFill>
                  <a:schemeClr val="tx2"/>
                </a:solidFill>
                <a:latin typeface="Franklin Gothic Medium" pitchFamily="34" charset="0"/>
              </a:rPr>
              <a:t> </a:t>
            </a:r>
            <a:r>
              <a:rPr lang="ru-RU" b="1">
                <a:solidFill>
                  <a:schemeClr val="tx2"/>
                </a:solidFill>
              </a:rPr>
              <a:t>узнать, за что эту деревянную куклу назвали символом России; </a:t>
            </a:r>
            <a:endParaRPr lang="ru-RU" b="1">
              <a:solidFill>
                <a:schemeClr val="tx2"/>
              </a:solidFill>
              <a:latin typeface="Franklin Gothic Medium" pitchFamily="34" charset="0"/>
            </a:endParaRPr>
          </a:p>
          <a:p>
            <a:pPr>
              <a:buFont typeface="Wingdings" pitchFamily="2" charset="2"/>
              <a:buChar char="ü"/>
              <a:defRPr/>
            </a:pPr>
            <a:r>
              <a:rPr lang="ru-RU" b="1">
                <a:solidFill>
                  <a:schemeClr val="tx2"/>
                </a:solidFill>
                <a:latin typeface="Franklin Gothic Medium" pitchFamily="34" charset="0"/>
              </a:rPr>
              <a:t> ознакомиться с технологией ее изготовления и разнообразием видов;</a:t>
            </a:r>
          </a:p>
          <a:p>
            <a:pPr>
              <a:buFont typeface="Wingdings" pitchFamily="2" charset="2"/>
              <a:buChar char="ü"/>
              <a:defRPr/>
            </a:pPr>
            <a:r>
              <a:rPr lang="ru-RU" b="1">
                <a:solidFill>
                  <a:schemeClr val="tx2"/>
                </a:solidFill>
                <a:latin typeface="Franklin Gothic Medium" pitchFamily="34" charset="0"/>
              </a:rPr>
              <a:t> составить анкету для одноклассников;</a:t>
            </a:r>
          </a:p>
          <a:p>
            <a:pPr>
              <a:buFont typeface="Wingdings" pitchFamily="2" charset="2"/>
              <a:buChar char="ü"/>
              <a:defRPr/>
            </a:pPr>
            <a:r>
              <a:rPr lang="ru-RU" b="1">
                <a:solidFill>
                  <a:schemeClr val="tx2"/>
                </a:solidFill>
                <a:latin typeface="Franklin Gothic Medium" pitchFamily="34" charset="0"/>
              </a:rPr>
              <a:t> провести анкетирование, обработку результатов и сделать выводы.</a:t>
            </a:r>
          </a:p>
        </p:txBody>
      </p: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Цель работы и задачи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827088" y="908050"/>
            <a:ext cx="7273925" cy="5487988"/>
          </a:xfrm>
          <a:prstGeom prst="rect">
            <a:avLst/>
          </a:prstGeom>
          <a:noFill/>
          <a:ln w="9525">
            <a:noFill/>
            <a:miter lim="800000"/>
            <a:headEnd/>
            <a:tailEnd/>
          </a:ln>
        </p:spPr>
        <p:txBody>
          <a:bodyPr>
            <a:spAutoFit/>
          </a:bodyPr>
          <a:lstStyle/>
          <a:p>
            <a:pPr>
              <a:defRPr/>
            </a:pPr>
            <a:r>
              <a:rPr lang="ru-RU" sz="2400" b="1" u="sng">
                <a:solidFill>
                  <a:schemeClr val="accent1"/>
                </a:solidFill>
                <a:effectLst>
                  <a:outerShdw blurRad="38100" dist="38100" dir="2700000" algn="tl">
                    <a:srgbClr val="000000"/>
                  </a:outerShdw>
                </a:effectLst>
              </a:rPr>
              <a:t>Объект исследования:</a:t>
            </a:r>
            <a:r>
              <a:rPr lang="ru-RU"/>
              <a:t> </a:t>
            </a:r>
            <a:r>
              <a:rPr lang="ru-RU" b="1">
                <a:solidFill>
                  <a:srgbClr val="000099"/>
                </a:solidFill>
              </a:rPr>
              <a:t>декоративно- прикладное искусство России.</a:t>
            </a:r>
          </a:p>
          <a:p>
            <a:pPr>
              <a:defRPr/>
            </a:pPr>
            <a:r>
              <a:rPr lang="ru-RU" sz="2400" b="1" u="sng">
                <a:solidFill>
                  <a:schemeClr val="accent1"/>
                </a:solidFill>
                <a:effectLst>
                  <a:outerShdw blurRad="38100" dist="38100" dir="2700000" algn="tl">
                    <a:srgbClr val="000000"/>
                  </a:outerShdw>
                </a:effectLst>
              </a:rPr>
              <a:t>Предмет исследования:</a:t>
            </a:r>
            <a:r>
              <a:rPr lang="ru-RU" b="1">
                <a:effectLst>
                  <a:outerShdw blurRad="38100" dist="38100" dir="2700000" algn="tl">
                    <a:srgbClr val="FFFFFF"/>
                  </a:outerShdw>
                </a:effectLst>
              </a:rPr>
              <a:t> </a:t>
            </a:r>
            <a:r>
              <a:rPr lang="ru-RU"/>
              <a:t> </a:t>
            </a:r>
            <a:r>
              <a:rPr lang="ru-RU" b="1">
                <a:solidFill>
                  <a:srgbClr val="000099"/>
                </a:solidFill>
              </a:rPr>
              <a:t>матрёшка.</a:t>
            </a:r>
          </a:p>
          <a:p>
            <a:pPr>
              <a:defRPr/>
            </a:pPr>
            <a:r>
              <a:rPr lang="ru-RU" sz="2400" b="1" u="sng">
                <a:solidFill>
                  <a:schemeClr val="accent1"/>
                </a:solidFill>
                <a:effectLst>
                  <a:outerShdw blurRad="38100" dist="38100" dir="2700000" algn="tl">
                    <a:srgbClr val="000000"/>
                  </a:outerShdw>
                </a:effectLst>
              </a:rPr>
              <a:t>Методы исследования:</a:t>
            </a:r>
          </a:p>
          <a:p>
            <a:pPr>
              <a:defRPr/>
            </a:pPr>
            <a:r>
              <a:rPr lang="ru-RU" b="1">
                <a:solidFill>
                  <a:srgbClr val="000099"/>
                </a:solidFill>
              </a:rPr>
              <a:t>изучение публикаций, материалов интернета по данной теме;</a:t>
            </a:r>
          </a:p>
          <a:p>
            <a:pPr>
              <a:defRPr/>
            </a:pPr>
            <a:r>
              <a:rPr lang="ru-RU" b="1">
                <a:solidFill>
                  <a:srgbClr val="000099"/>
                </a:solidFill>
              </a:rPr>
              <a:t>систематизация и классификация изученного материала;</a:t>
            </a:r>
          </a:p>
          <a:p>
            <a:pPr>
              <a:defRPr/>
            </a:pPr>
            <a:r>
              <a:rPr lang="ru-RU" b="1">
                <a:solidFill>
                  <a:srgbClr val="000099"/>
                </a:solidFill>
              </a:rPr>
              <a:t>проведение анкетирования учащихся начальной школы;</a:t>
            </a:r>
          </a:p>
          <a:p>
            <a:pPr>
              <a:defRPr/>
            </a:pPr>
            <a:r>
              <a:rPr lang="ru-RU" b="1">
                <a:solidFill>
                  <a:srgbClr val="000099"/>
                </a:solidFill>
              </a:rPr>
              <a:t>анализ анкет;</a:t>
            </a:r>
          </a:p>
          <a:p>
            <a:pPr>
              <a:defRPr/>
            </a:pPr>
            <a:r>
              <a:rPr lang="ru-RU" b="1">
                <a:solidFill>
                  <a:srgbClr val="000099"/>
                </a:solidFill>
              </a:rPr>
              <a:t>практическая работа.</a:t>
            </a:r>
          </a:p>
          <a:p>
            <a:pPr>
              <a:defRPr/>
            </a:pPr>
            <a:r>
              <a:rPr lang="ru-RU" sz="2400" b="1" u="sng">
                <a:solidFill>
                  <a:schemeClr val="accent1"/>
                </a:solidFill>
                <a:effectLst>
                  <a:outerShdw blurRad="38100" dist="38100" dir="2700000" algn="tl">
                    <a:srgbClr val="000000"/>
                  </a:outerShdw>
                </a:effectLst>
              </a:rPr>
              <a:t>Гипотеза:</a:t>
            </a:r>
            <a:endParaRPr lang="ru-RU" sz="2400" u="sng">
              <a:solidFill>
                <a:schemeClr val="accent1"/>
              </a:solidFill>
              <a:effectLst>
                <a:outerShdw blurRad="38100" dist="38100" dir="2700000" algn="tl">
                  <a:srgbClr val="000000"/>
                </a:outerShdw>
              </a:effectLst>
            </a:endParaRPr>
          </a:p>
          <a:p>
            <a:pPr>
              <a:defRPr/>
            </a:pPr>
            <a:r>
              <a:rPr lang="ru-RU" b="1">
                <a:solidFill>
                  <a:srgbClr val="000099"/>
                </a:solidFill>
              </a:rPr>
              <a:t>Если происхождение  матрешки иностранное, то может ли она  являться русской национальной игрушкой, символом России известным во всем мире.</a:t>
            </a:r>
          </a:p>
          <a:p>
            <a:pPr>
              <a:defRPr/>
            </a:pPr>
            <a:r>
              <a:rPr lang="ru-RU" sz="2400" b="1" u="sng">
                <a:solidFill>
                  <a:schemeClr val="accent1"/>
                </a:solidFill>
                <a:effectLst>
                  <a:outerShdw blurRad="38100" dist="38100" dir="2700000" algn="tl">
                    <a:srgbClr val="000000"/>
                  </a:outerShdw>
                </a:effectLst>
              </a:rPr>
              <a:t>Актуальность темы</a:t>
            </a:r>
          </a:p>
          <a:p>
            <a:pPr>
              <a:defRPr/>
            </a:pPr>
            <a:r>
              <a:rPr lang="ru-RU" b="1">
                <a:solidFill>
                  <a:srgbClr val="000099"/>
                </a:solidFill>
              </a:rPr>
              <a:t>Матрёшка символизирует материнство, семейное единство, доброту, уважение к старшему поколению, чего в наше современное время  стало так не хватать.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План</a:t>
            </a:r>
          </a:p>
        </p:txBody>
      </p:sp>
      <p:sp>
        <p:nvSpPr>
          <p:cNvPr id="4" name="Прямоугольник 3"/>
          <p:cNvSpPr/>
          <p:nvPr/>
        </p:nvSpPr>
        <p:spPr>
          <a:xfrm>
            <a:off x="250825" y="1341438"/>
            <a:ext cx="2551113" cy="366712"/>
          </a:xfrm>
          <a:prstGeom prst="rect">
            <a:avLst/>
          </a:prstGeom>
        </p:spPr>
        <p:txBody>
          <a:bodyPr wrap="none">
            <a:spAutoFit/>
          </a:bodyPr>
          <a:lstStyle/>
          <a:p>
            <a:pPr>
              <a:defRPr/>
            </a:pPr>
            <a:r>
              <a:rPr lang="ru-RU">
                <a:solidFill>
                  <a:srgbClr val="0070C0"/>
                </a:solidFill>
                <a:effectLst>
                  <a:outerShdw blurRad="38100" dist="38100" dir="2700000" algn="tl">
                    <a:srgbClr val="000000"/>
                  </a:outerShdw>
                </a:effectLst>
                <a:latin typeface="Franklin Gothic Medium" pitchFamily="34" charset="0"/>
              </a:rPr>
              <a:t>Что такое  матрешка ?</a:t>
            </a:r>
          </a:p>
        </p:txBody>
      </p:sp>
      <p:sp>
        <p:nvSpPr>
          <p:cNvPr id="8" name="Прямоугольник 7"/>
          <p:cNvSpPr/>
          <p:nvPr/>
        </p:nvSpPr>
        <p:spPr>
          <a:xfrm>
            <a:off x="250825" y="1700213"/>
            <a:ext cx="6246813" cy="366712"/>
          </a:xfrm>
          <a:prstGeom prst="rect">
            <a:avLst/>
          </a:prstGeom>
        </p:spPr>
        <p:txBody>
          <a:bodyPr>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История возникновения русской матрешки</a:t>
            </a:r>
          </a:p>
        </p:txBody>
      </p:sp>
      <p:sp>
        <p:nvSpPr>
          <p:cNvPr id="9" name="Прямоугольник 8"/>
          <p:cNvSpPr/>
          <p:nvPr/>
        </p:nvSpPr>
        <p:spPr>
          <a:xfrm>
            <a:off x="250825" y="2060575"/>
            <a:ext cx="3833813" cy="366713"/>
          </a:xfrm>
          <a:prstGeom prst="rect">
            <a:avLst/>
          </a:prstGeom>
        </p:spPr>
        <p:txBody>
          <a:bodyPr wrap="none">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Почему  куклу назвали матрешкой</a:t>
            </a:r>
          </a:p>
        </p:txBody>
      </p:sp>
      <p:sp>
        <p:nvSpPr>
          <p:cNvPr id="10" name="Прямоугольник 9"/>
          <p:cNvSpPr/>
          <p:nvPr/>
        </p:nvSpPr>
        <p:spPr>
          <a:xfrm>
            <a:off x="250825" y="2781300"/>
            <a:ext cx="4075113" cy="366713"/>
          </a:xfrm>
          <a:prstGeom prst="rect">
            <a:avLst/>
          </a:prstGeom>
        </p:spPr>
        <p:txBody>
          <a:bodyPr wrap="none">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Технология изготовления  матрешки</a:t>
            </a:r>
          </a:p>
        </p:txBody>
      </p:sp>
      <p:sp>
        <p:nvSpPr>
          <p:cNvPr id="11" name="Прямоугольник 10"/>
          <p:cNvSpPr/>
          <p:nvPr/>
        </p:nvSpPr>
        <p:spPr>
          <a:xfrm>
            <a:off x="250825" y="2349500"/>
            <a:ext cx="2787650" cy="366713"/>
          </a:xfrm>
          <a:prstGeom prst="rect">
            <a:avLst/>
          </a:prstGeom>
        </p:spPr>
        <p:txBody>
          <a:bodyPr wrap="none">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Какие бывают матрешки</a:t>
            </a:r>
          </a:p>
        </p:txBody>
      </p:sp>
      <p:sp>
        <p:nvSpPr>
          <p:cNvPr id="12" name="Прямоугольник 11"/>
          <p:cNvSpPr/>
          <p:nvPr/>
        </p:nvSpPr>
        <p:spPr>
          <a:xfrm>
            <a:off x="323850" y="3132138"/>
            <a:ext cx="2089150" cy="368300"/>
          </a:xfrm>
          <a:prstGeom prst="rect">
            <a:avLst/>
          </a:prstGeom>
        </p:spPr>
        <p:txBody>
          <a:bodyPr wrap="none">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Мое исследование</a:t>
            </a:r>
          </a:p>
        </p:txBody>
      </p:sp>
      <p:sp>
        <p:nvSpPr>
          <p:cNvPr id="13" name="Прямоугольник 12"/>
          <p:cNvSpPr/>
          <p:nvPr/>
        </p:nvSpPr>
        <p:spPr>
          <a:xfrm>
            <a:off x="323850" y="3500438"/>
            <a:ext cx="1012825" cy="369887"/>
          </a:xfrm>
          <a:prstGeom prst="rect">
            <a:avLst/>
          </a:prstGeom>
        </p:spPr>
        <p:txBody>
          <a:bodyPr wrap="none">
            <a:spAutoFit/>
          </a:bodyPr>
          <a:lstStyle/>
          <a:p>
            <a:pPr fontAlgn="auto">
              <a:spcBef>
                <a:spcPts val="0"/>
              </a:spcBef>
              <a:spcAft>
                <a:spcPts val="0"/>
              </a:spcAft>
              <a:defRPr/>
            </a:pPr>
            <a:r>
              <a:rPr lang="ru-RU" dirty="0">
                <a:solidFill>
                  <a:srgbClr val="0070C0"/>
                </a:solidFill>
                <a:effectLst>
                  <a:outerShdw blurRad="38100" dist="38100" dir="2700000" algn="tl">
                    <a:srgbClr val="000000">
                      <a:alpha val="43137"/>
                    </a:srgbClr>
                  </a:outerShdw>
                </a:effectLst>
                <a:latin typeface="Franklin Gothic Medium" pitchFamily="34" charset="0"/>
                <a:cs typeface="+mn-cs"/>
              </a:rPr>
              <a:t>Выводы</a:t>
            </a:r>
          </a:p>
        </p:txBody>
      </p:sp>
      <p:pic>
        <p:nvPicPr>
          <p:cNvPr id="19466" name="Picture 12" descr="decorative-background-with-russian-doll-Download-Royalty-free-Vector-File-EPS-55107"/>
          <p:cNvPicPr>
            <a:picLocks noChangeAspect="1" noChangeArrowheads="1"/>
          </p:cNvPicPr>
          <p:nvPr/>
        </p:nvPicPr>
        <p:blipFill>
          <a:blip r:embed="rId3"/>
          <a:srcRect/>
          <a:stretch>
            <a:fillRect/>
          </a:stretch>
        </p:blipFill>
        <p:spPr bwMode="auto">
          <a:xfrm>
            <a:off x="3995738" y="3224213"/>
            <a:ext cx="5148262" cy="363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57200"/>
          </a:xfrm>
          <a:prstGeom prst="rect">
            <a:avLst/>
          </a:prstGeom>
        </p:spPr>
        <p:txBody>
          <a:bodyPr>
            <a:spAutoFit/>
          </a:bodyPr>
          <a:lstStyle/>
          <a:p>
            <a:pPr>
              <a:defRPr/>
            </a:pPr>
            <a:r>
              <a:rPr lang="ru-RU" sz="2400">
                <a:solidFill>
                  <a:srgbClr val="0070C0"/>
                </a:solidFill>
                <a:effectLst>
                  <a:outerShdw blurRad="38100" dist="38100" dir="2700000" algn="tl">
                    <a:srgbClr val="C0C0C0"/>
                  </a:outerShdw>
                </a:effectLst>
                <a:latin typeface="Franklin Gothic Medium" pitchFamily="34" charset="0"/>
              </a:rPr>
              <a:t>Что такое  матрешка ?</a:t>
            </a:r>
          </a:p>
        </p:txBody>
      </p:sp>
      <p:sp>
        <p:nvSpPr>
          <p:cNvPr id="21507" name="Rectangle 1"/>
          <p:cNvSpPr>
            <a:spLocks noChangeArrowheads="1"/>
          </p:cNvSpPr>
          <p:nvPr/>
        </p:nvSpPr>
        <p:spPr bwMode="auto">
          <a:xfrm>
            <a:off x="3132138" y="3195638"/>
            <a:ext cx="2808287" cy="3662362"/>
          </a:xfrm>
          <a:prstGeom prst="rect">
            <a:avLst/>
          </a:prstGeom>
          <a:noFill/>
          <a:ln w="9525">
            <a:noFill/>
            <a:miter lim="800000"/>
            <a:headEnd/>
            <a:tailEnd/>
          </a:ln>
        </p:spPr>
        <p:txBody>
          <a:bodyPr anchor="ctr">
            <a:spAutoFit/>
          </a:bodyPr>
          <a:lstStyle/>
          <a:p>
            <a:pPr algn="just"/>
            <a:r>
              <a:rPr lang="ru-RU" b="1">
                <a:solidFill>
                  <a:srgbClr val="000099"/>
                </a:solidFill>
                <a:latin typeface="Times New Roman" pitchFamily="18" charset="0"/>
                <a:cs typeface="Times New Roman" pitchFamily="18" charset="0"/>
              </a:rPr>
              <a:t>Почти всегда они имеют яйцеподобную форму с плоским донцем и состоят из двух частей — верхней и нижней. По традиции рисуется женщина в сарафане и платке. Темы для росписи могут быть очень разными: от сказочных персонажей и до политических деятелей.</a:t>
            </a:r>
          </a:p>
        </p:txBody>
      </p:sp>
      <p:sp>
        <p:nvSpPr>
          <p:cNvPr id="21508" name="Text Box 8"/>
          <p:cNvSpPr txBox="1">
            <a:spLocks noChangeArrowheads="1"/>
          </p:cNvSpPr>
          <p:nvPr/>
        </p:nvSpPr>
        <p:spPr bwMode="auto">
          <a:xfrm>
            <a:off x="468313" y="1268413"/>
            <a:ext cx="7920037" cy="1465262"/>
          </a:xfrm>
          <a:prstGeom prst="rect">
            <a:avLst/>
          </a:prstGeom>
          <a:noFill/>
          <a:ln w="9525">
            <a:noFill/>
            <a:miter lim="800000"/>
            <a:headEnd/>
            <a:tailEnd/>
          </a:ln>
        </p:spPr>
        <p:txBody>
          <a:bodyPr>
            <a:spAutoFit/>
          </a:bodyPr>
          <a:lstStyle/>
          <a:p>
            <a:pPr>
              <a:spcBef>
                <a:spcPct val="50000"/>
              </a:spcBef>
            </a:pPr>
            <a:r>
              <a:rPr lang="ru-RU" b="1">
                <a:solidFill>
                  <a:srgbClr val="000099"/>
                </a:solidFill>
              </a:rPr>
              <a:t>Начиная работу, в первую очередь надо было узнать: что же такое  «матрешка»? В словаре Ожегова дано значение этого слова, как </a:t>
            </a:r>
            <a:r>
              <a:rPr lang="ru-RU" b="1" i="1">
                <a:solidFill>
                  <a:srgbClr val="000099"/>
                </a:solidFill>
              </a:rPr>
              <a:t>«полуовальная полая разнимающая посередине деревянная расписная кукла, в которую вставляются другие такие же куклы меньшего размера»</a:t>
            </a:r>
            <a:r>
              <a:rPr lang="ru-RU" b="1">
                <a:solidFill>
                  <a:srgbClr val="000099"/>
                </a:solidFill>
              </a:rPr>
              <a:t> </a:t>
            </a:r>
          </a:p>
        </p:txBody>
      </p:sp>
      <p:pic>
        <p:nvPicPr>
          <p:cNvPr id="21509" name="Picture 8" descr="img16"/>
          <p:cNvPicPr>
            <a:picLocks noChangeAspect="1" noChangeArrowheads="1"/>
          </p:cNvPicPr>
          <p:nvPr/>
        </p:nvPicPr>
        <p:blipFill>
          <a:blip r:embed="rId3"/>
          <a:srcRect/>
          <a:stretch>
            <a:fillRect/>
          </a:stretch>
        </p:blipFill>
        <p:spPr bwMode="auto">
          <a:xfrm>
            <a:off x="179388" y="3357563"/>
            <a:ext cx="2938462" cy="2419350"/>
          </a:xfrm>
          <a:prstGeom prst="rect">
            <a:avLst/>
          </a:prstGeom>
          <a:noFill/>
          <a:ln w="9525">
            <a:noFill/>
            <a:miter lim="800000"/>
            <a:headEnd/>
            <a:tailEnd/>
          </a:ln>
        </p:spPr>
      </p:pic>
      <p:pic>
        <p:nvPicPr>
          <p:cNvPr id="21510" name="Picture 9" descr="russische-poppen-1_233445"/>
          <p:cNvPicPr>
            <a:picLocks noChangeAspect="1" noChangeArrowheads="1"/>
          </p:cNvPicPr>
          <p:nvPr/>
        </p:nvPicPr>
        <p:blipFill>
          <a:blip r:embed="rId4"/>
          <a:srcRect/>
          <a:stretch>
            <a:fillRect/>
          </a:stretch>
        </p:blipFill>
        <p:spPr bwMode="auto">
          <a:xfrm>
            <a:off x="6227763" y="3213100"/>
            <a:ext cx="2505075"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981075"/>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188913"/>
            <a:ext cx="8820150" cy="519112"/>
          </a:xfrm>
          <a:prstGeom prst="rect">
            <a:avLst/>
          </a:prstGeom>
        </p:spPr>
        <p:txBody>
          <a:bodyPr>
            <a:spAutoFit/>
          </a:bodyPr>
          <a:lstStyle/>
          <a:p>
            <a:pPr>
              <a:defRPr/>
            </a:pPr>
            <a:r>
              <a:rPr lang="ru-RU" sz="2800" b="1">
                <a:solidFill>
                  <a:srgbClr val="000066"/>
                </a:solidFill>
                <a:effectLst>
                  <a:outerShdw blurRad="38100" dist="38100" dir="2700000" algn="tl">
                    <a:srgbClr val="C0C0C0"/>
                  </a:outerShdw>
                </a:effectLst>
                <a:latin typeface="Franklin Gothic Medium" pitchFamily="34" charset="0"/>
              </a:rPr>
              <a:t>История возникновения русской матрешки</a:t>
            </a:r>
          </a:p>
        </p:txBody>
      </p:sp>
      <p:sp>
        <p:nvSpPr>
          <p:cNvPr id="23556" name="Text Box 8"/>
          <p:cNvSpPr txBox="1">
            <a:spLocks noChangeArrowheads="1"/>
          </p:cNvSpPr>
          <p:nvPr/>
        </p:nvSpPr>
        <p:spPr bwMode="auto">
          <a:xfrm>
            <a:off x="2411413" y="1196975"/>
            <a:ext cx="6551612" cy="2838450"/>
          </a:xfrm>
          <a:prstGeom prst="rect">
            <a:avLst/>
          </a:prstGeom>
          <a:noFill/>
          <a:ln w="9525">
            <a:noFill/>
            <a:miter lim="800000"/>
            <a:headEnd/>
            <a:tailEnd/>
          </a:ln>
        </p:spPr>
        <p:txBody>
          <a:bodyPr>
            <a:spAutoFit/>
          </a:bodyPr>
          <a:lstStyle/>
          <a:p>
            <a:pPr>
              <a:spcBef>
                <a:spcPct val="50000"/>
              </a:spcBef>
            </a:pPr>
            <a:r>
              <a:rPr lang="ru-RU"/>
              <a:t>           </a:t>
            </a:r>
            <a:r>
              <a:rPr lang="ru-RU" b="1"/>
              <a:t>Хотя матрёшка и завоевала репутацию символа нашей страны, её корни не русские. История матрёшки берёт своё начало в Японии. Япония – страна множества богов. Каждый из них за что-то отвечал: либо за урожай, либо помогал праведникам, либо был покровителем счастья, искусства. В конце XIX столетия кто-то решил поместить несколько фигурок одна в другую.  Кстати, японцы утверждают, что первым на острове Хонсю,такую игрушку выточил безызвестный русский монах. </a:t>
            </a:r>
          </a:p>
        </p:txBody>
      </p:sp>
      <p:pic>
        <p:nvPicPr>
          <p:cNvPr id="23557" name="Picture 5"/>
          <p:cNvPicPr>
            <a:picLocks noChangeAspect="1" noChangeArrowheads="1"/>
          </p:cNvPicPr>
          <p:nvPr/>
        </p:nvPicPr>
        <p:blipFill>
          <a:blip r:embed="rId4"/>
          <a:srcRect/>
          <a:stretch>
            <a:fillRect/>
          </a:stretch>
        </p:blipFill>
        <p:spPr bwMode="auto">
          <a:xfrm>
            <a:off x="6732588" y="3860800"/>
            <a:ext cx="225742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История возникновения русской матрешки</a:t>
            </a:r>
          </a:p>
        </p:txBody>
      </p:sp>
      <p:pic>
        <p:nvPicPr>
          <p:cNvPr id="25603" name="Рисунок 4" descr="http://m-der.ru/uploadedFiles/images/katalog/promisil/previews/prom42_preview.jpg">
            <a:hlinkClick r:id="rId3" tooltip="&quot;&quot;"/>
          </p:cNvPr>
          <p:cNvPicPr>
            <a:picLocks noChangeAspect="1" noChangeArrowheads="1"/>
          </p:cNvPicPr>
          <p:nvPr/>
        </p:nvPicPr>
        <p:blipFill>
          <a:blip r:embed="rId4"/>
          <a:srcRect/>
          <a:stretch>
            <a:fillRect/>
          </a:stretch>
        </p:blipFill>
        <p:spPr bwMode="auto">
          <a:xfrm>
            <a:off x="3995738" y="3644900"/>
            <a:ext cx="1854200" cy="3213100"/>
          </a:xfrm>
          <a:prstGeom prst="rect">
            <a:avLst/>
          </a:prstGeom>
          <a:noFill/>
          <a:ln w="9525">
            <a:noFill/>
            <a:miter lim="800000"/>
            <a:headEnd/>
            <a:tailEnd/>
          </a:ln>
        </p:spPr>
      </p:pic>
      <p:sp>
        <p:nvSpPr>
          <p:cNvPr id="25604" name="Text Box 9"/>
          <p:cNvSpPr txBox="1">
            <a:spLocks noChangeArrowheads="1"/>
          </p:cNvSpPr>
          <p:nvPr/>
        </p:nvSpPr>
        <p:spPr bwMode="auto">
          <a:xfrm>
            <a:off x="395288" y="1484313"/>
            <a:ext cx="8424862" cy="2701925"/>
          </a:xfrm>
          <a:prstGeom prst="rect">
            <a:avLst/>
          </a:prstGeom>
          <a:noFill/>
          <a:ln w="9525">
            <a:noFill/>
            <a:miter lim="800000"/>
            <a:headEnd/>
            <a:tailEnd/>
          </a:ln>
        </p:spPr>
        <p:txBody>
          <a:bodyPr>
            <a:spAutoFit/>
          </a:bodyPr>
          <a:lstStyle/>
          <a:p>
            <a:pPr>
              <a:spcBef>
                <a:spcPct val="50000"/>
              </a:spcBef>
            </a:pPr>
            <a:r>
              <a:rPr lang="ru-RU" b="1">
                <a:solidFill>
                  <a:srgbClr val="000099"/>
                </a:solidFill>
              </a:rPr>
              <a:t>Японская фигурка совершила своё путешествие в Россию и была встречена с интересом токарем Василием Звёздочкиным. Именно он выточил из дерева похожие фигурки, которые тоже вкладывались одна в другую. Известный художник Сергей Малютин, расписал фигурку на русский лад – это была круглолицая румяная девушка в цветастом платке, сарафане, с чёрным петухом в руке. Игрушка состояла из восьми фигурок. Девочки чередовались с мальчиками, а в центре спеленатый младенец.</a:t>
            </a:r>
          </a:p>
          <a:p>
            <a:pPr>
              <a:spcBef>
                <a:spcPct val="50000"/>
              </a:spcBef>
            </a:pPr>
            <a:endParaRPr lang="ru-RU" b="1">
              <a:solidFill>
                <a:srgbClr val="000099"/>
              </a:solidFill>
            </a:endParaRPr>
          </a:p>
        </p:txBody>
      </p:sp>
      <p:pic>
        <p:nvPicPr>
          <p:cNvPr id="2" name="Picture 23" descr="Русские наперстки">
            <a:hlinkClick r:id="rId5"/>
          </p:cNvPr>
          <p:cNvPicPr>
            <a:picLocks noChangeAspect="1" noChangeArrowheads="1"/>
          </p:cNvPicPr>
          <p:nvPr/>
        </p:nvPicPr>
        <p:blipFill>
          <a:blip r:embed="rId6"/>
          <a:srcRect/>
          <a:stretch>
            <a:fillRect/>
          </a:stretch>
        </p:blipFill>
        <p:spPr bwMode="auto">
          <a:xfrm>
            <a:off x="971550" y="4005263"/>
            <a:ext cx="2001838" cy="2505075"/>
          </a:xfrm>
          <a:prstGeom prst="rect">
            <a:avLst/>
          </a:prstGeom>
          <a:ln>
            <a:noFill/>
          </a:ln>
          <a:effectLst>
            <a:outerShdw blurRad="292100" dist="139700" dir="2700000" algn="tl" rotWithShape="0">
              <a:srgbClr val="333333">
                <a:alpha val="65000"/>
              </a:srgbClr>
            </a:outerShdw>
          </a:effectLst>
        </p:spPr>
      </p:pic>
      <p:pic>
        <p:nvPicPr>
          <p:cNvPr id="8" name="Picture 11" descr="Русские наперстки"/>
          <p:cNvPicPr>
            <a:picLocks noChangeAspect="1" noChangeArrowheads="1"/>
          </p:cNvPicPr>
          <p:nvPr/>
        </p:nvPicPr>
        <p:blipFill>
          <a:blip r:embed="rId7"/>
          <a:srcRect/>
          <a:stretch>
            <a:fillRect/>
          </a:stretch>
        </p:blipFill>
        <p:spPr bwMode="auto">
          <a:xfrm>
            <a:off x="6443663" y="4005263"/>
            <a:ext cx="1976437" cy="256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0" y="1125538"/>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3850" y="404813"/>
            <a:ext cx="8820150" cy="461962"/>
          </a:xfrm>
          <a:prstGeom prst="rect">
            <a:avLst/>
          </a:prstGeom>
        </p:spPr>
        <p:txBody>
          <a:bodyPr>
            <a:spAutoFit/>
          </a:bodyPr>
          <a:lstStyle/>
          <a:p>
            <a:pPr fontAlgn="auto">
              <a:spcBef>
                <a:spcPts val="0"/>
              </a:spcBef>
              <a:spcAft>
                <a:spcPts val="0"/>
              </a:spcAft>
              <a:defRPr/>
            </a:pPr>
            <a:r>
              <a:rPr lang="ru-RU" sz="2400" dirty="0">
                <a:solidFill>
                  <a:srgbClr val="0070C0"/>
                </a:solidFill>
                <a:effectLst>
                  <a:outerShdw blurRad="38100" dist="38100" dir="2700000" algn="tl">
                    <a:srgbClr val="000000">
                      <a:alpha val="43137"/>
                    </a:srgbClr>
                  </a:outerShdw>
                </a:effectLst>
                <a:latin typeface="Franklin Gothic Medium" pitchFamily="34" charset="0"/>
                <a:cs typeface="+mn-cs"/>
              </a:rPr>
              <a:t>Почему  куклу назвали матрешкой</a:t>
            </a:r>
          </a:p>
        </p:txBody>
      </p:sp>
      <p:sp>
        <p:nvSpPr>
          <p:cNvPr id="27651" name="Прямоугольник 3"/>
          <p:cNvSpPr>
            <a:spLocks noChangeArrowheads="1"/>
          </p:cNvSpPr>
          <p:nvPr/>
        </p:nvSpPr>
        <p:spPr bwMode="auto">
          <a:xfrm>
            <a:off x="323850" y="1268413"/>
            <a:ext cx="8820150" cy="366712"/>
          </a:xfrm>
          <a:prstGeom prst="rect">
            <a:avLst/>
          </a:prstGeom>
          <a:noFill/>
          <a:ln w="9525">
            <a:noFill/>
            <a:miter lim="800000"/>
            <a:headEnd/>
            <a:tailEnd/>
          </a:ln>
        </p:spPr>
        <p:txBody>
          <a:bodyPr>
            <a:spAutoFit/>
          </a:bodyPr>
          <a:lstStyle/>
          <a:p>
            <a:r>
              <a:rPr lang="ru-RU" b="1">
                <a:solidFill>
                  <a:srgbClr val="000099"/>
                </a:solidFill>
                <a:latin typeface="Times New Roman" pitchFamily="18" charset="0"/>
                <a:cs typeface="Times New Roman" pitchFamily="18" charset="0"/>
              </a:rPr>
              <a:t>Почему оригинальную деревянную куклу-игрушку назвали «матрёшкой»? </a:t>
            </a:r>
          </a:p>
        </p:txBody>
      </p:sp>
      <p:sp>
        <p:nvSpPr>
          <p:cNvPr id="27652" name="Прямоугольник 4"/>
          <p:cNvSpPr>
            <a:spLocks noChangeArrowheads="1"/>
          </p:cNvSpPr>
          <p:nvPr/>
        </p:nvSpPr>
        <p:spPr bwMode="auto">
          <a:xfrm>
            <a:off x="250825" y="1700213"/>
            <a:ext cx="8353425" cy="1739900"/>
          </a:xfrm>
          <a:prstGeom prst="rect">
            <a:avLst/>
          </a:prstGeom>
          <a:noFill/>
          <a:ln w="9525">
            <a:noFill/>
            <a:miter lim="800000"/>
            <a:headEnd/>
            <a:tailEnd/>
          </a:ln>
        </p:spPr>
        <p:txBody>
          <a:bodyPr>
            <a:spAutoFit/>
          </a:bodyPr>
          <a:lstStyle/>
          <a:p>
            <a:pPr algn="just"/>
            <a:r>
              <a:rPr lang="ru-RU" b="1">
                <a:solidFill>
                  <a:srgbClr val="000099"/>
                </a:solidFill>
                <a:cs typeface="Times New Roman" pitchFamily="18" charset="0"/>
              </a:rPr>
              <a:t>Практически единодушно все исследователи ссылаются на то, что это название происходит от женского имени Матрёна, распространённого в России: «Имя Матрёна произошло от латинского Matrona, что означает «знатная женщина». Удивительным образом встретилось совпадение имени Матрона с древнеиндийским МАТРИ («мать»).</a:t>
            </a:r>
            <a:endParaRPr lang="ru-RU" b="1">
              <a:solidFill>
                <a:srgbClr val="000099"/>
              </a:solidFill>
            </a:endParaRPr>
          </a:p>
          <a:p>
            <a:r>
              <a:rPr lang="ru-RU">
                <a:solidFill>
                  <a:srgbClr val="0070C0"/>
                </a:solidFill>
                <a:cs typeface="Times New Roman" pitchFamily="18" charset="0"/>
              </a:rPr>
              <a:t> </a:t>
            </a:r>
            <a:endParaRPr lang="ru-RU">
              <a:solidFill>
                <a:srgbClr val="0070C0"/>
              </a:solidFill>
            </a:endParaRPr>
          </a:p>
        </p:txBody>
      </p:sp>
      <p:sp>
        <p:nvSpPr>
          <p:cNvPr id="27653" name="Text Box 8"/>
          <p:cNvSpPr txBox="1">
            <a:spLocks noChangeArrowheads="1"/>
          </p:cNvSpPr>
          <p:nvPr/>
        </p:nvSpPr>
        <p:spPr bwMode="auto">
          <a:xfrm>
            <a:off x="179388" y="3357563"/>
            <a:ext cx="6119812" cy="2781300"/>
          </a:xfrm>
          <a:prstGeom prst="rect">
            <a:avLst/>
          </a:prstGeom>
          <a:noFill/>
          <a:ln w="9525">
            <a:noFill/>
            <a:miter lim="800000"/>
            <a:headEnd/>
            <a:tailEnd/>
          </a:ln>
        </p:spPr>
        <p:txBody>
          <a:bodyPr>
            <a:spAutoFit/>
          </a:bodyPr>
          <a:lstStyle/>
          <a:p>
            <a:r>
              <a:rPr lang="ru-RU" sz="1600" b="1">
                <a:solidFill>
                  <a:srgbClr val="000099"/>
                </a:solidFill>
              </a:rPr>
              <a:t> Но все же популярных крестьянских имен довольно много, почему же было выбрано именно это? Возможно, игрушка своим обликом напоминала какую-то определенную девушку Матрешу, поэтому и получила такое название. Возможно увидев куклу, кто-то ахнул: «Да это же настоящая Матрёна!»  Так имя и закрепилось за игрушкой.</a:t>
            </a:r>
          </a:p>
          <a:p>
            <a:endParaRPr lang="ru-RU" sz="1600" b="1">
              <a:solidFill>
                <a:srgbClr val="000099"/>
              </a:solidFill>
            </a:endParaRPr>
          </a:p>
          <a:p>
            <a:r>
              <a:rPr lang="ru-RU" sz="1600" b="1">
                <a:solidFill>
                  <a:srgbClr val="000099"/>
                </a:solidFill>
              </a:rPr>
              <a:t>Сегодня мы не воспринимаем название матрёшки, как имя собственное. Оно срослось с игрушкой и стало именем нарицательным – названием.</a:t>
            </a:r>
          </a:p>
        </p:txBody>
      </p:sp>
      <p:pic>
        <p:nvPicPr>
          <p:cNvPr id="27654" name="Picture 8" descr="information_items_25128"/>
          <p:cNvPicPr>
            <a:picLocks noChangeAspect="1" noChangeArrowheads="1"/>
          </p:cNvPicPr>
          <p:nvPr/>
        </p:nvPicPr>
        <p:blipFill>
          <a:blip r:embed="rId3"/>
          <a:srcRect/>
          <a:stretch>
            <a:fillRect/>
          </a:stretch>
        </p:blipFill>
        <p:spPr bwMode="auto">
          <a:xfrm>
            <a:off x="6156325" y="3573463"/>
            <a:ext cx="2843213" cy="18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TotalTime>
  <Words>1528</Words>
  <Application>Microsoft Office PowerPoint</Application>
  <PresentationFormat>Экран (4:3)</PresentationFormat>
  <Paragraphs>147</Paragraphs>
  <Slides>24</Slides>
  <Notes>19</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24</vt:i4>
      </vt:variant>
    </vt:vector>
  </HeadingPairs>
  <TitlesOfParts>
    <vt:vector size="30" baseType="lpstr">
      <vt:lpstr>Arial</vt:lpstr>
      <vt:lpstr>Calibri</vt:lpstr>
      <vt:lpstr>Franklin Gothic Medium</vt:lpstr>
      <vt:lpstr>Times New Roman</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Боря</dc:creator>
  <cp:lastModifiedBy>Admin</cp:lastModifiedBy>
  <cp:revision>65</cp:revision>
  <dcterms:created xsi:type="dcterms:W3CDTF">2013-10-19T06:25:48Z</dcterms:created>
  <dcterms:modified xsi:type="dcterms:W3CDTF">2018-04-08T12:10:05Z</dcterms:modified>
</cp:coreProperties>
</file>