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3" r:id="rId6"/>
    <p:sldId id="264" r:id="rId7"/>
    <p:sldId id="260" r:id="rId8"/>
    <p:sldId id="262" r:id="rId9"/>
    <p:sldId id="261"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81" d="100"/>
          <a:sy n="81" d="100"/>
        </p:scale>
        <p:origin x="-1242" y="-3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1E8C597-D221-4411-9505-7BFDBB30442D}" type="datetimeFigureOut">
              <a:rPr lang="ru-RU" smtClean="0"/>
              <a:t>19.03.2018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81A6A9B-8662-4E22-9E26-B7E9D93725E0}" type="slidenum">
              <a:rPr lang="ru-RU" smtClean="0"/>
              <a:t>‹#›</a:t>
            </a:fld>
            <a:endParaRPr lang="ru-RU"/>
          </a:p>
        </p:txBody>
      </p:sp>
    </p:spTree>
    <p:extLst>
      <p:ext uri="{BB962C8B-B14F-4D97-AF65-F5344CB8AC3E}">
        <p14:creationId xmlns:p14="http://schemas.microsoft.com/office/powerpoint/2010/main" val="2278847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1E8C597-D221-4411-9505-7BFDBB30442D}" type="datetimeFigureOut">
              <a:rPr lang="ru-RU" smtClean="0"/>
              <a:t>19.03.2018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81A6A9B-8662-4E22-9E26-B7E9D93725E0}" type="slidenum">
              <a:rPr lang="ru-RU" smtClean="0"/>
              <a:t>‹#›</a:t>
            </a:fld>
            <a:endParaRPr lang="ru-RU"/>
          </a:p>
        </p:txBody>
      </p:sp>
    </p:spTree>
    <p:extLst>
      <p:ext uri="{BB962C8B-B14F-4D97-AF65-F5344CB8AC3E}">
        <p14:creationId xmlns:p14="http://schemas.microsoft.com/office/powerpoint/2010/main" val="1792137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1E8C597-D221-4411-9505-7BFDBB30442D}" type="datetimeFigureOut">
              <a:rPr lang="ru-RU" smtClean="0"/>
              <a:t>19.03.2018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81A6A9B-8662-4E22-9E26-B7E9D93725E0}" type="slidenum">
              <a:rPr lang="ru-RU" smtClean="0"/>
              <a:t>‹#›</a:t>
            </a:fld>
            <a:endParaRPr lang="ru-RU"/>
          </a:p>
        </p:txBody>
      </p:sp>
    </p:spTree>
    <p:extLst>
      <p:ext uri="{BB962C8B-B14F-4D97-AF65-F5344CB8AC3E}">
        <p14:creationId xmlns:p14="http://schemas.microsoft.com/office/powerpoint/2010/main" val="3327572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1E8C597-D221-4411-9505-7BFDBB30442D}" type="datetimeFigureOut">
              <a:rPr lang="ru-RU" smtClean="0"/>
              <a:t>19.03.2018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81A6A9B-8662-4E22-9E26-B7E9D93725E0}" type="slidenum">
              <a:rPr lang="ru-RU" smtClean="0"/>
              <a:t>‹#›</a:t>
            </a:fld>
            <a:endParaRPr lang="ru-RU"/>
          </a:p>
        </p:txBody>
      </p:sp>
    </p:spTree>
    <p:extLst>
      <p:ext uri="{BB962C8B-B14F-4D97-AF65-F5344CB8AC3E}">
        <p14:creationId xmlns:p14="http://schemas.microsoft.com/office/powerpoint/2010/main" val="4193434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1E8C597-D221-4411-9505-7BFDBB30442D}" type="datetimeFigureOut">
              <a:rPr lang="ru-RU" smtClean="0"/>
              <a:t>19.03.2018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81A6A9B-8662-4E22-9E26-B7E9D93725E0}" type="slidenum">
              <a:rPr lang="ru-RU" smtClean="0"/>
              <a:t>‹#›</a:t>
            </a:fld>
            <a:endParaRPr lang="ru-RU"/>
          </a:p>
        </p:txBody>
      </p:sp>
    </p:spTree>
    <p:extLst>
      <p:ext uri="{BB962C8B-B14F-4D97-AF65-F5344CB8AC3E}">
        <p14:creationId xmlns:p14="http://schemas.microsoft.com/office/powerpoint/2010/main" val="3055610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1E8C597-D221-4411-9505-7BFDBB30442D}" type="datetimeFigureOut">
              <a:rPr lang="ru-RU" smtClean="0"/>
              <a:t>19.03.2018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81A6A9B-8662-4E22-9E26-B7E9D93725E0}" type="slidenum">
              <a:rPr lang="ru-RU" smtClean="0"/>
              <a:t>‹#›</a:t>
            </a:fld>
            <a:endParaRPr lang="ru-RU"/>
          </a:p>
        </p:txBody>
      </p:sp>
    </p:spTree>
    <p:extLst>
      <p:ext uri="{BB962C8B-B14F-4D97-AF65-F5344CB8AC3E}">
        <p14:creationId xmlns:p14="http://schemas.microsoft.com/office/powerpoint/2010/main" val="3700468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1E8C597-D221-4411-9505-7BFDBB30442D}" type="datetimeFigureOut">
              <a:rPr lang="ru-RU" smtClean="0"/>
              <a:t>19.03.2018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81A6A9B-8662-4E22-9E26-B7E9D93725E0}" type="slidenum">
              <a:rPr lang="ru-RU" smtClean="0"/>
              <a:t>‹#›</a:t>
            </a:fld>
            <a:endParaRPr lang="ru-RU"/>
          </a:p>
        </p:txBody>
      </p:sp>
    </p:spTree>
    <p:extLst>
      <p:ext uri="{BB962C8B-B14F-4D97-AF65-F5344CB8AC3E}">
        <p14:creationId xmlns:p14="http://schemas.microsoft.com/office/powerpoint/2010/main" val="3968622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1E8C597-D221-4411-9505-7BFDBB30442D}" type="datetimeFigureOut">
              <a:rPr lang="ru-RU" smtClean="0"/>
              <a:t>19.03.2018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81A6A9B-8662-4E22-9E26-B7E9D93725E0}" type="slidenum">
              <a:rPr lang="ru-RU" smtClean="0"/>
              <a:t>‹#›</a:t>
            </a:fld>
            <a:endParaRPr lang="ru-RU"/>
          </a:p>
        </p:txBody>
      </p:sp>
    </p:spTree>
    <p:extLst>
      <p:ext uri="{BB962C8B-B14F-4D97-AF65-F5344CB8AC3E}">
        <p14:creationId xmlns:p14="http://schemas.microsoft.com/office/powerpoint/2010/main" val="4274479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1E8C597-D221-4411-9505-7BFDBB30442D}" type="datetimeFigureOut">
              <a:rPr lang="ru-RU" smtClean="0"/>
              <a:t>19.03.2018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81A6A9B-8662-4E22-9E26-B7E9D93725E0}" type="slidenum">
              <a:rPr lang="ru-RU" smtClean="0"/>
              <a:t>‹#›</a:t>
            </a:fld>
            <a:endParaRPr lang="ru-RU"/>
          </a:p>
        </p:txBody>
      </p:sp>
    </p:spTree>
    <p:extLst>
      <p:ext uri="{BB962C8B-B14F-4D97-AF65-F5344CB8AC3E}">
        <p14:creationId xmlns:p14="http://schemas.microsoft.com/office/powerpoint/2010/main" val="2491366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1E8C597-D221-4411-9505-7BFDBB30442D}" type="datetimeFigureOut">
              <a:rPr lang="ru-RU" smtClean="0"/>
              <a:t>19.03.2018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81A6A9B-8662-4E22-9E26-B7E9D93725E0}" type="slidenum">
              <a:rPr lang="ru-RU" smtClean="0"/>
              <a:t>‹#›</a:t>
            </a:fld>
            <a:endParaRPr lang="ru-RU"/>
          </a:p>
        </p:txBody>
      </p:sp>
    </p:spTree>
    <p:extLst>
      <p:ext uri="{BB962C8B-B14F-4D97-AF65-F5344CB8AC3E}">
        <p14:creationId xmlns:p14="http://schemas.microsoft.com/office/powerpoint/2010/main" val="2506703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1E8C597-D221-4411-9505-7BFDBB30442D}" type="datetimeFigureOut">
              <a:rPr lang="ru-RU" smtClean="0"/>
              <a:t>19.03.2018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81A6A9B-8662-4E22-9E26-B7E9D93725E0}" type="slidenum">
              <a:rPr lang="ru-RU" smtClean="0"/>
              <a:t>‹#›</a:t>
            </a:fld>
            <a:endParaRPr lang="ru-RU"/>
          </a:p>
        </p:txBody>
      </p:sp>
    </p:spTree>
    <p:extLst>
      <p:ext uri="{BB962C8B-B14F-4D97-AF65-F5344CB8AC3E}">
        <p14:creationId xmlns:p14="http://schemas.microsoft.com/office/powerpoint/2010/main" val="911322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0000"/>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E8C597-D221-4411-9505-7BFDBB30442D}" type="datetimeFigureOut">
              <a:rPr lang="ru-RU" smtClean="0"/>
              <a:t>19.03.2018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1A6A9B-8662-4E22-9E26-B7E9D93725E0}" type="slidenum">
              <a:rPr lang="ru-RU" smtClean="0"/>
              <a:t>‹#›</a:t>
            </a:fld>
            <a:endParaRPr lang="ru-RU"/>
          </a:p>
        </p:txBody>
      </p:sp>
    </p:spTree>
    <p:extLst>
      <p:ext uri="{BB962C8B-B14F-4D97-AF65-F5344CB8AC3E}">
        <p14:creationId xmlns:p14="http://schemas.microsoft.com/office/powerpoint/2010/main" val="3256721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artisticCement trans="9000" crackSpacing="1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404664"/>
            <a:ext cx="7772400" cy="1470025"/>
          </a:xfrm>
        </p:spPr>
        <p:txBody>
          <a:bodyPr/>
          <a:lstStyle/>
          <a:p>
            <a:r>
              <a:rPr lang="en-US" b="1" dirty="0" smtClean="0"/>
              <a:t>My future profession</a:t>
            </a:r>
            <a:endParaRPr lang="ru-RU" b="1" dirty="0"/>
          </a:p>
        </p:txBody>
      </p:sp>
      <p:sp>
        <p:nvSpPr>
          <p:cNvPr id="3" name="Подзаголовок 2"/>
          <p:cNvSpPr>
            <a:spLocks noGrp="1"/>
          </p:cNvSpPr>
          <p:nvPr>
            <p:ph type="subTitle" idx="1"/>
          </p:nvPr>
        </p:nvSpPr>
        <p:spPr>
          <a:xfrm>
            <a:off x="1259632" y="1700808"/>
            <a:ext cx="6400800" cy="1752600"/>
          </a:xfrm>
        </p:spPr>
        <p:txBody>
          <a:bodyPr/>
          <a:lstStyle/>
          <a:p>
            <a:r>
              <a:rPr lang="en-US" dirty="0" smtClean="0">
                <a:solidFill>
                  <a:schemeClr val="tx1">
                    <a:lumMod val="95000"/>
                    <a:lumOff val="5000"/>
                  </a:schemeClr>
                </a:solidFill>
              </a:rPr>
              <a:t>Automatic control systems</a:t>
            </a:r>
            <a:endParaRPr lang="ru-RU" dirty="0">
              <a:solidFill>
                <a:schemeClr val="tx1">
                  <a:lumMod val="95000"/>
                  <a:lumOff val="5000"/>
                </a:schemeClr>
              </a:solidFill>
            </a:endParaRPr>
          </a:p>
        </p:txBody>
      </p:sp>
      <p:pic>
        <p:nvPicPr>
          <p:cNvPr id="2050" name="Picture 2" descr="C:\Users\user\Desktop\189-21-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975883"/>
            <a:ext cx="4762500"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92950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4688" y="188640"/>
            <a:ext cx="8064896" cy="5904656"/>
          </a:xfrm>
          <a:prstGeom prst="rect">
            <a:avLst/>
          </a:prstGeom>
          <a:solidFill>
            <a:schemeClr val="bg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p:txBody>
          <a:bodyPr/>
          <a:lstStyle/>
          <a:p>
            <a:r>
              <a:rPr lang="en-US" b="1" dirty="0" smtClean="0"/>
              <a:t>The role of ACS</a:t>
            </a:r>
            <a:endParaRPr lang="ru-RU" b="1" dirty="0"/>
          </a:p>
        </p:txBody>
      </p:sp>
      <p:sp>
        <p:nvSpPr>
          <p:cNvPr id="3" name="Объект 2"/>
          <p:cNvSpPr>
            <a:spLocks noGrp="1"/>
          </p:cNvSpPr>
          <p:nvPr>
            <p:ph idx="1"/>
          </p:nvPr>
        </p:nvSpPr>
        <p:spPr>
          <a:xfrm>
            <a:off x="496071" y="1210399"/>
            <a:ext cx="8229600" cy="5645224"/>
          </a:xfrm>
        </p:spPr>
        <p:txBody>
          <a:bodyPr>
            <a:normAutofit/>
          </a:bodyPr>
          <a:lstStyle/>
          <a:p>
            <a:pPr marL="0" indent="0" algn="ctr">
              <a:buNone/>
            </a:pPr>
            <a:r>
              <a:rPr lang="en-US" b="1" dirty="0" smtClean="0"/>
              <a:t>ACS can:</a:t>
            </a:r>
          </a:p>
          <a:p>
            <a:r>
              <a:rPr lang="en-US" dirty="0" smtClean="0"/>
              <a:t>Provide data for person which makes decisions</a:t>
            </a:r>
          </a:p>
          <a:p>
            <a:r>
              <a:rPr lang="en-US" dirty="0" smtClean="0"/>
              <a:t>Speed-up some processes</a:t>
            </a:r>
            <a:endParaRPr lang="ru-RU" dirty="0"/>
          </a:p>
          <a:p>
            <a:r>
              <a:rPr lang="en-US" dirty="0" smtClean="0"/>
              <a:t>Make some decisions itself</a:t>
            </a:r>
            <a:endParaRPr lang="ru-RU" dirty="0"/>
          </a:p>
          <a:p>
            <a:r>
              <a:rPr lang="en-US" dirty="0" smtClean="0"/>
              <a:t>Improve control processes</a:t>
            </a:r>
            <a:endParaRPr lang="ru-RU" dirty="0"/>
          </a:p>
          <a:p>
            <a:pPr marL="0" indent="0">
              <a:buNone/>
            </a:pPr>
            <a:endParaRPr lang="ru-RU" dirty="0"/>
          </a:p>
        </p:txBody>
      </p:sp>
      <p:pic>
        <p:nvPicPr>
          <p:cNvPr id="1027" name="Picture 3" descr="C:\Users\user\Desktop\152467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4151" y="4077072"/>
            <a:ext cx="4171392" cy="2780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792395"/>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51529" y="669994"/>
            <a:ext cx="8064896" cy="5904656"/>
          </a:xfrm>
          <a:prstGeom prst="rect">
            <a:avLst/>
          </a:prstGeom>
          <a:solidFill>
            <a:schemeClr val="bg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p:txBody>
          <a:bodyPr/>
          <a:lstStyle/>
          <a:p>
            <a:r>
              <a:rPr lang="en-US" b="1" dirty="0" smtClean="0"/>
              <a:t>Usage of ACS</a:t>
            </a:r>
            <a:endParaRPr lang="ru-RU" b="1" dirty="0"/>
          </a:p>
        </p:txBody>
      </p:sp>
      <p:sp>
        <p:nvSpPr>
          <p:cNvPr id="3" name="Объект 2"/>
          <p:cNvSpPr>
            <a:spLocks noGrp="1"/>
          </p:cNvSpPr>
          <p:nvPr>
            <p:ph idx="1"/>
          </p:nvPr>
        </p:nvSpPr>
        <p:spPr>
          <a:xfrm>
            <a:off x="457200" y="1600200"/>
            <a:ext cx="8229600" cy="4781128"/>
          </a:xfrm>
        </p:spPr>
        <p:txBody>
          <a:bodyPr>
            <a:normAutofit/>
          </a:bodyPr>
          <a:lstStyle/>
          <a:p>
            <a:pPr marL="0" indent="0" algn="ctr">
              <a:buNone/>
            </a:pPr>
            <a:r>
              <a:rPr lang="en-US" b="1" dirty="0" smtClean="0"/>
              <a:t>ACS is used for:</a:t>
            </a:r>
          </a:p>
          <a:p>
            <a:r>
              <a:rPr lang="en-US" dirty="0" smtClean="0"/>
              <a:t>Control of industrial process</a:t>
            </a:r>
          </a:p>
          <a:p>
            <a:r>
              <a:rPr lang="en-US" dirty="0" smtClean="0"/>
              <a:t>Control of factory</a:t>
            </a:r>
          </a:p>
          <a:p>
            <a:r>
              <a:rPr lang="en-US" dirty="0" smtClean="0"/>
              <a:t>Control of street lighting</a:t>
            </a:r>
          </a:p>
          <a:p>
            <a:r>
              <a:rPr lang="en-US" dirty="0"/>
              <a:t>Control of traffic </a:t>
            </a:r>
            <a:r>
              <a:rPr lang="en-US" dirty="0" smtClean="0"/>
              <a:t>lights</a:t>
            </a:r>
          </a:p>
        </p:txBody>
      </p:sp>
      <p:pic>
        <p:nvPicPr>
          <p:cNvPr id="3074" name="Picture 2" descr="C:\Users\user\Desktop\gres-1-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3954017"/>
            <a:ext cx="4355976" cy="2903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9831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39552" y="476672"/>
            <a:ext cx="8064896" cy="5904656"/>
          </a:xfrm>
          <a:prstGeom prst="rect">
            <a:avLst/>
          </a:prstGeom>
          <a:solidFill>
            <a:schemeClr val="bg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p:txBody>
          <a:bodyPr/>
          <a:lstStyle/>
          <a:p>
            <a:r>
              <a:rPr lang="en-US" b="1" dirty="0" smtClean="0"/>
              <a:t>History of ACS</a:t>
            </a:r>
            <a:endParaRPr lang="ru-RU" b="1" dirty="0"/>
          </a:p>
        </p:txBody>
      </p:sp>
      <p:sp>
        <p:nvSpPr>
          <p:cNvPr id="3" name="Объект 2"/>
          <p:cNvSpPr>
            <a:spLocks noGrp="1"/>
          </p:cNvSpPr>
          <p:nvPr>
            <p:ph idx="1"/>
          </p:nvPr>
        </p:nvSpPr>
        <p:spPr>
          <a:xfrm>
            <a:off x="457200" y="1600200"/>
            <a:ext cx="8229600" cy="4853136"/>
          </a:xfrm>
        </p:spPr>
        <p:txBody>
          <a:bodyPr/>
          <a:lstStyle/>
          <a:p>
            <a:pPr marL="0" indent="0">
              <a:buNone/>
            </a:pPr>
            <a:r>
              <a:rPr lang="en-US" dirty="0" smtClean="0"/>
              <a:t>Ancient Greeks were the first who tried to create a mechanism which could stabilize itself or do some kinds of work without human. </a:t>
            </a:r>
          </a:p>
          <a:p>
            <a:pPr marL="0" indent="0">
              <a:buNone/>
            </a:pPr>
            <a:r>
              <a:rPr lang="en-US" dirty="0" smtClean="0"/>
              <a:t>The first one who created such thing was British scientist James Watt. He created a mechanism which can keep speed </a:t>
            </a:r>
            <a:r>
              <a:rPr lang="en-US" dirty="0"/>
              <a:t>of </a:t>
            </a:r>
            <a:r>
              <a:rPr lang="en-US" dirty="0" smtClean="0"/>
              <a:t>locomotive the same for long time.</a:t>
            </a:r>
            <a:br>
              <a:rPr lang="en-US" dirty="0" smtClean="0"/>
            </a:br>
            <a:r>
              <a:rPr lang="en-US" dirty="0" smtClean="0"/>
              <a:t>Nowadays ACS is mostly effective as automation of factories.</a:t>
            </a:r>
            <a:endParaRPr lang="ru-RU" dirty="0"/>
          </a:p>
        </p:txBody>
      </p:sp>
      <p:pic>
        <p:nvPicPr>
          <p:cNvPr id="4098" name="Picture 2" descr="C:\Users\user\Desktop\jameswatt-fromvictorianboo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11486" y="1"/>
            <a:ext cx="2144575" cy="2204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6826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27195" y="476672"/>
            <a:ext cx="8064896" cy="5904656"/>
          </a:xfrm>
          <a:prstGeom prst="rect">
            <a:avLst/>
          </a:prstGeom>
          <a:solidFill>
            <a:schemeClr val="bg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p:txBody>
          <a:bodyPr/>
          <a:lstStyle/>
          <a:p>
            <a:r>
              <a:rPr lang="en-US" b="1" dirty="0" smtClean="0"/>
              <a:t>Enterprises with ACS</a:t>
            </a:r>
            <a:endParaRPr lang="ru-RU" b="1" dirty="0"/>
          </a:p>
        </p:txBody>
      </p:sp>
      <p:sp>
        <p:nvSpPr>
          <p:cNvPr id="3" name="Объект 2"/>
          <p:cNvSpPr>
            <a:spLocks noGrp="1"/>
          </p:cNvSpPr>
          <p:nvPr>
            <p:ph idx="1"/>
          </p:nvPr>
        </p:nvSpPr>
        <p:spPr>
          <a:xfrm>
            <a:off x="457200" y="1600200"/>
            <a:ext cx="8229600" cy="4853136"/>
          </a:xfrm>
        </p:spPr>
        <p:txBody>
          <a:bodyPr/>
          <a:lstStyle/>
          <a:p>
            <a:pPr marL="0" indent="0">
              <a:buNone/>
            </a:pPr>
            <a:r>
              <a:rPr lang="en-US" dirty="0" smtClean="0"/>
              <a:t>A sample of automated enterprise in Belgorod is</a:t>
            </a:r>
          </a:p>
          <a:p>
            <a:pPr marL="0" indent="0">
              <a:buNone/>
            </a:pPr>
            <a:r>
              <a:rPr lang="en-US" dirty="0" smtClean="0"/>
              <a:t>boiler house QUADRA. Special devices </a:t>
            </a:r>
            <a:r>
              <a:rPr lang="en-US" dirty="0"/>
              <a:t>measure temperature and </a:t>
            </a:r>
            <a:r>
              <a:rPr lang="en-US" dirty="0" smtClean="0"/>
              <a:t>pressure, system processes this data and makes decision: increase or decrease temperature\pressure.</a:t>
            </a:r>
            <a:endParaRPr lang="en-US" dirty="0"/>
          </a:p>
        </p:txBody>
      </p:sp>
      <p:sp>
        <p:nvSpPr>
          <p:cNvPr id="7" name="Прямоугольник 6"/>
          <p:cNvSpPr/>
          <p:nvPr/>
        </p:nvSpPr>
        <p:spPr>
          <a:xfrm>
            <a:off x="673403" y="4579677"/>
            <a:ext cx="2304256"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743219" y="4653136"/>
            <a:ext cx="2304256" cy="1077218"/>
          </a:xfrm>
          <a:prstGeom prst="rect">
            <a:avLst/>
          </a:prstGeom>
          <a:noFill/>
        </p:spPr>
        <p:txBody>
          <a:bodyPr wrap="square" rtlCol="0">
            <a:spAutoFit/>
          </a:bodyPr>
          <a:lstStyle/>
          <a:p>
            <a:pPr algn="ctr"/>
            <a:r>
              <a:rPr lang="en-US" sz="3200" dirty="0">
                <a:solidFill>
                  <a:schemeClr val="bg1"/>
                </a:solidFill>
              </a:rPr>
              <a:t>measuring device</a:t>
            </a:r>
            <a:endParaRPr lang="ru-RU" sz="3200" dirty="0">
              <a:solidFill>
                <a:schemeClr val="bg1"/>
              </a:solidFill>
            </a:endParaRPr>
          </a:p>
        </p:txBody>
      </p:sp>
      <p:sp>
        <p:nvSpPr>
          <p:cNvPr id="9" name="Стрелка вправо 8"/>
          <p:cNvSpPr/>
          <p:nvPr/>
        </p:nvSpPr>
        <p:spPr>
          <a:xfrm>
            <a:off x="3022762" y="5013176"/>
            <a:ext cx="360040" cy="2897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3428014" y="4566637"/>
            <a:ext cx="2304256"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3419872" y="4656038"/>
            <a:ext cx="2304256" cy="1077218"/>
          </a:xfrm>
          <a:prstGeom prst="rect">
            <a:avLst/>
          </a:prstGeom>
          <a:noFill/>
        </p:spPr>
        <p:txBody>
          <a:bodyPr wrap="square" rtlCol="0">
            <a:spAutoFit/>
          </a:bodyPr>
          <a:lstStyle/>
          <a:p>
            <a:pPr algn="ctr"/>
            <a:r>
              <a:rPr lang="en-US" sz="3200" dirty="0" smtClean="0">
                <a:solidFill>
                  <a:schemeClr val="bg1"/>
                </a:solidFill>
              </a:rPr>
              <a:t>decision</a:t>
            </a:r>
          </a:p>
          <a:p>
            <a:pPr algn="ctr"/>
            <a:r>
              <a:rPr lang="en-US" sz="3200" dirty="0" smtClean="0">
                <a:solidFill>
                  <a:schemeClr val="bg1"/>
                </a:solidFill>
              </a:rPr>
              <a:t>element </a:t>
            </a:r>
          </a:p>
        </p:txBody>
      </p:sp>
      <p:sp>
        <p:nvSpPr>
          <p:cNvPr id="13" name="Прямоугольник 12"/>
          <p:cNvSpPr/>
          <p:nvPr/>
        </p:nvSpPr>
        <p:spPr>
          <a:xfrm>
            <a:off x="6156176" y="4578993"/>
            <a:ext cx="2304256"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право 13"/>
          <p:cNvSpPr/>
          <p:nvPr/>
        </p:nvSpPr>
        <p:spPr>
          <a:xfrm>
            <a:off x="5775842" y="5013175"/>
            <a:ext cx="360040" cy="2897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extBox 14"/>
          <p:cNvSpPr txBox="1"/>
          <p:nvPr/>
        </p:nvSpPr>
        <p:spPr>
          <a:xfrm>
            <a:off x="6156176" y="4653136"/>
            <a:ext cx="2304256" cy="1077218"/>
          </a:xfrm>
          <a:prstGeom prst="rect">
            <a:avLst/>
          </a:prstGeom>
          <a:noFill/>
        </p:spPr>
        <p:txBody>
          <a:bodyPr wrap="square" rtlCol="0">
            <a:spAutoFit/>
          </a:bodyPr>
          <a:lstStyle/>
          <a:p>
            <a:pPr algn="ctr"/>
            <a:r>
              <a:rPr lang="en-US" sz="3200" dirty="0" smtClean="0">
                <a:solidFill>
                  <a:schemeClr val="bg1"/>
                </a:solidFill>
              </a:rPr>
              <a:t>control device</a:t>
            </a:r>
          </a:p>
        </p:txBody>
      </p:sp>
    </p:spTree>
    <p:extLst>
      <p:ext uri="{BB962C8B-B14F-4D97-AF65-F5344CB8AC3E}">
        <p14:creationId xmlns:p14="http://schemas.microsoft.com/office/powerpoint/2010/main" val="386793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27195" y="476672"/>
            <a:ext cx="8064896" cy="5904656"/>
          </a:xfrm>
          <a:prstGeom prst="rect">
            <a:avLst/>
          </a:prstGeom>
          <a:solidFill>
            <a:schemeClr val="bg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p:txBody>
          <a:bodyPr/>
          <a:lstStyle/>
          <a:p>
            <a:r>
              <a:rPr lang="en-US" b="1" dirty="0" smtClean="0"/>
              <a:t>QUADRA</a:t>
            </a:r>
            <a:endParaRPr lang="ru-RU" b="1" dirty="0"/>
          </a:p>
        </p:txBody>
      </p:sp>
      <p:pic>
        <p:nvPicPr>
          <p:cNvPr id="2050" name="Picture 2" descr="http://vspro.info/sites/default/files/21/article/prokhorov-mikhail-dmitrievich/kommersantru27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997" y="1196752"/>
            <a:ext cx="3972087" cy="22322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cdn.vdmsti.ru/image/2016/34/141hj9/mobile_high-1fw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4397" y="1196752"/>
            <a:ext cx="3366373" cy="224424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quadra.ru/upload/medialibrary/be2/be299453bd6d9211e64a445d110fe96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2997" y="3618176"/>
            <a:ext cx="3988601" cy="257077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energybase.ru/processed_images/source/7217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44397" y="3575922"/>
            <a:ext cx="3357271" cy="2613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01149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476672"/>
            <a:ext cx="8064896" cy="5904656"/>
          </a:xfrm>
          <a:prstGeom prst="rect">
            <a:avLst/>
          </a:prstGeom>
          <a:solidFill>
            <a:schemeClr val="bg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p:txBody>
          <a:bodyPr/>
          <a:lstStyle/>
          <a:p>
            <a:r>
              <a:rPr lang="en-US" b="1" dirty="0" smtClean="0"/>
              <a:t>ACS in future</a:t>
            </a:r>
            <a:endParaRPr lang="ru-RU" b="1" dirty="0"/>
          </a:p>
        </p:txBody>
      </p:sp>
      <p:sp>
        <p:nvSpPr>
          <p:cNvPr id="3" name="Объект 2"/>
          <p:cNvSpPr>
            <a:spLocks noGrp="1"/>
          </p:cNvSpPr>
          <p:nvPr>
            <p:ph idx="1"/>
          </p:nvPr>
        </p:nvSpPr>
        <p:spPr>
          <a:xfrm>
            <a:off x="457200" y="1201020"/>
            <a:ext cx="8229600" cy="4525963"/>
          </a:xfrm>
        </p:spPr>
        <p:txBody>
          <a:bodyPr>
            <a:normAutofit/>
          </a:bodyPr>
          <a:lstStyle/>
          <a:p>
            <a:pPr marL="0" indent="0">
              <a:buNone/>
            </a:pPr>
            <a:r>
              <a:rPr lang="en-US" sz="2800" dirty="0" smtClean="0"/>
              <a:t>The next step in ACS’s evolution is creation of androids.</a:t>
            </a:r>
          </a:p>
          <a:p>
            <a:pPr marL="0" indent="0">
              <a:buNone/>
            </a:pPr>
            <a:r>
              <a:rPr lang="en-US" sz="2800" dirty="0"/>
              <a:t>They can do some kinds of work better than human, faster, more precisely.  Almost all work can be done by robots and if we’ll let machines do it for us, we’ll be freed from </a:t>
            </a:r>
            <a:r>
              <a:rPr lang="en-US" sz="2800" dirty="0" smtClean="0"/>
              <a:t>daily routine on work and </a:t>
            </a:r>
            <a:r>
              <a:rPr lang="en-US" sz="2800" dirty="0"/>
              <a:t>dedicate ourselves to something else. But nobody knows will we create or destroy, will that future be full of light or full of war.</a:t>
            </a:r>
            <a:endParaRPr lang="ru-RU" sz="2800" dirty="0"/>
          </a:p>
          <a:p>
            <a:pPr marL="0" indent="0">
              <a:buNone/>
            </a:pPr>
            <a:r>
              <a:rPr lang="en-US" sz="2800" dirty="0" smtClean="0"/>
              <a:t> </a:t>
            </a:r>
            <a:endParaRPr lang="ru-RU" sz="2800" dirty="0"/>
          </a:p>
        </p:txBody>
      </p:sp>
      <p:pic>
        <p:nvPicPr>
          <p:cNvPr id="6146" name="Picture 2" descr="C:\Users\user\Desktop\enryu-t52-hea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3523828"/>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user\Desktop\000023_649271_b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67544"/>
            <a:ext cx="6124576" cy="340995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user\Desktop\20746282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437" y="771103"/>
            <a:ext cx="7477126" cy="561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2867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inVertical)">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wipe(down)">
                                      <p:cBhvr>
                                        <p:cTn id="12" dur="580">
                                          <p:stCondLst>
                                            <p:cond delay="0"/>
                                          </p:stCondLst>
                                        </p:cTn>
                                        <p:tgtEl>
                                          <p:spTgt spid="6147"/>
                                        </p:tgtEl>
                                      </p:cBhvr>
                                    </p:animEffect>
                                    <p:anim calcmode="lin" valueType="num">
                                      <p:cBhvr>
                                        <p:cTn id="13" dur="1822" tmFilter="0,0; 0.14,0.36; 0.43,0.73; 0.71,0.91; 1.0,1.0">
                                          <p:stCondLst>
                                            <p:cond delay="0"/>
                                          </p:stCondLst>
                                        </p:cTn>
                                        <p:tgtEl>
                                          <p:spTgt spid="614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14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14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14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147"/>
                                        </p:tgtEl>
                                        <p:attrNameLst>
                                          <p:attrName>ppt_y</p:attrName>
                                        </p:attrNameLst>
                                      </p:cBhvr>
                                      <p:tavLst>
                                        <p:tav tm="0" fmla="#ppt_y-sin(pi*$)/81">
                                          <p:val>
                                            <p:fltVal val="0"/>
                                          </p:val>
                                        </p:tav>
                                        <p:tav tm="100000">
                                          <p:val>
                                            <p:fltVal val="1"/>
                                          </p:val>
                                        </p:tav>
                                      </p:tavLst>
                                    </p:anim>
                                    <p:animScale>
                                      <p:cBhvr>
                                        <p:cTn id="18" dur="26">
                                          <p:stCondLst>
                                            <p:cond delay="650"/>
                                          </p:stCondLst>
                                        </p:cTn>
                                        <p:tgtEl>
                                          <p:spTgt spid="6147"/>
                                        </p:tgtEl>
                                      </p:cBhvr>
                                      <p:to x="100000" y="60000"/>
                                    </p:animScale>
                                    <p:animScale>
                                      <p:cBhvr>
                                        <p:cTn id="19" dur="166" decel="50000">
                                          <p:stCondLst>
                                            <p:cond delay="676"/>
                                          </p:stCondLst>
                                        </p:cTn>
                                        <p:tgtEl>
                                          <p:spTgt spid="6147"/>
                                        </p:tgtEl>
                                      </p:cBhvr>
                                      <p:to x="100000" y="100000"/>
                                    </p:animScale>
                                    <p:animScale>
                                      <p:cBhvr>
                                        <p:cTn id="20" dur="26">
                                          <p:stCondLst>
                                            <p:cond delay="1312"/>
                                          </p:stCondLst>
                                        </p:cTn>
                                        <p:tgtEl>
                                          <p:spTgt spid="6147"/>
                                        </p:tgtEl>
                                      </p:cBhvr>
                                      <p:to x="100000" y="80000"/>
                                    </p:animScale>
                                    <p:animScale>
                                      <p:cBhvr>
                                        <p:cTn id="21" dur="166" decel="50000">
                                          <p:stCondLst>
                                            <p:cond delay="1338"/>
                                          </p:stCondLst>
                                        </p:cTn>
                                        <p:tgtEl>
                                          <p:spTgt spid="6147"/>
                                        </p:tgtEl>
                                      </p:cBhvr>
                                      <p:to x="100000" y="100000"/>
                                    </p:animScale>
                                    <p:animScale>
                                      <p:cBhvr>
                                        <p:cTn id="22" dur="26">
                                          <p:stCondLst>
                                            <p:cond delay="1642"/>
                                          </p:stCondLst>
                                        </p:cTn>
                                        <p:tgtEl>
                                          <p:spTgt spid="6147"/>
                                        </p:tgtEl>
                                      </p:cBhvr>
                                      <p:to x="100000" y="90000"/>
                                    </p:animScale>
                                    <p:animScale>
                                      <p:cBhvr>
                                        <p:cTn id="23" dur="166" decel="50000">
                                          <p:stCondLst>
                                            <p:cond delay="1668"/>
                                          </p:stCondLst>
                                        </p:cTn>
                                        <p:tgtEl>
                                          <p:spTgt spid="6147"/>
                                        </p:tgtEl>
                                      </p:cBhvr>
                                      <p:to x="100000" y="100000"/>
                                    </p:animScale>
                                    <p:animScale>
                                      <p:cBhvr>
                                        <p:cTn id="24" dur="26">
                                          <p:stCondLst>
                                            <p:cond delay="1808"/>
                                          </p:stCondLst>
                                        </p:cTn>
                                        <p:tgtEl>
                                          <p:spTgt spid="6147"/>
                                        </p:tgtEl>
                                      </p:cBhvr>
                                      <p:to x="100000" y="95000"/>
                                    </p:animScale>
                                    <p:animScale>
                                      <p:cBhvr>
                                        <p:cTn id="25" dur="166" decel="50000">
                                          <p:stCondLst>
                                            <p:cond delay="1834"/>
                                          </p:stCondLst>
                                        </p:cTn>
                                        <p:tgtEl>
                                          <p:spTgt spid="6147"/>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148"/>
                                        </p:tgtEl>
                                        <p:attrNameLst>
                                          <p:attrName>style.visibility</p:attrName>
                                        </p:attrNameLst>
                                      </p:cBhvr>
                                      <p:to>
                                        <p:strVal val="visible"/>
                                      </p:to>
                                    </p:set>
                                    <p:animEffect transition="in" filter="fade">
                                      <p:cBhvr>
                                        <p:cTn id="30"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476672"/>
            <a:ext cx="8064896" cy="5904656"/>
          </a:xfrm>
          <a:prstGeom prst="rect">
            <a:avLst/>
          </a:prstGeom>
          <a:solidFill>
            <a:schemeClr val="bg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457200" y="350467"/>
            <a:ext cx="8229600" cy="1354162"/>
          </a:xfrm>
        </p:spPr>
        <p:txBody>
          <a:bodyPr>
            <a:normAutofit fontScale="90000"/>
          </a:bodyPr>
          <a:lstStyle/>
          <a:p>
            <a:r>
              <a:rPr lang="en-US" b="1" dirty="0" smtClean="0"/>
              <a:t>Androids</a:t>
            </a:r>
            <a:r>
              <a:rPr lang="ru-RU" b="1" dirty="0" smtClean="0"/>
              <a:t/>
            </a:r>
            <a:br>
              <a:rPr lang="ru-RU" b="1" dirty="0" smtClean="0"/>
            </a:br>
            <a:endParaRPr lang="ru-RU" b="1" dirty="0"/>
          </a:p>
        </p:txBody>
      </p:sp>
      <p:pic>
        <p:nvPicPr>
          <p:cNvPr id="5" name="Picture 2" descr="http://www.setwalls.ru/pic/201305/1600x900/setwalls.ru-3729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230" y="1012742"/>
            <a:ext cx="4320390" cy="243022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4" descr="https://img.scoop.it/50C89AIaKMQ6JAmmyp3qBoXXXL4j3HpexhjNOf_P3YmryPKwJ94QGRtDb3Sbc6K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078" name="Picture 6" descr="http://webblack.net/wp-content/uploads/2016/09/b81e2417508c86ad8dbaf15a882974a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7386" y="1012742"/>
            <a:ext cx="4297062" cy="277055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img.scoop.it/50C89AIaKMQ6JAmmyp3qBoXXXL4j3HpexhjNOf_P3YmryPKwJ94QGRtDb3Sbc6K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862" y="3212976"/>
            <a:ext cx="4529407" cy="301516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www.vladtime.ru/uploads/posts/2017-01/1483961170_372029_origina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2610" y="3429000"/>
            <a:ext cx="3789017" cy="2799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7096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user\Desktop\integration-max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52" y="14354"/>
            <a:ext cx="9129047" cy="684364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755576" y="584775"/>
            <a:ext cx="8229600" cy="2520280"/>
          </a:xfrm>
        </p:spPr>
        <p:txBody>
          <a:bodyPr>
            <a:noAutofit/>
          </a:bodyPr>
          <a:lstStyle/>
          <a:p>
            <a:r>
              <a:rPr lang="en-US" sz="6600" b="1" dirty="0" smtClean="0">
                <a:solidFill>
                  <a:srgbClr val="FFFF00"/>
                </a:solidFill>
              </a:rPr>
              <a:t>Thank you for attention!</a:t>
            </a:r>
            <a:endParaRPr lang="ru-RU" sz="6600" b="1" dirty="0">
              <a:solidFill>
                <a:srgbClr val="FFFF00"/>
              </a:solidFill>
            </a:endParaRPr>
          </a:p>
        </p:txBody>
      </p:sp>
      <p:sp>
        <p:nvSpPr>
          <p:cNvPr id="3" name="Объект 2"/>
          <p:cNvSpPr>
            <a:spLocks noGrp="1"/>
          </p:cNvSpPr>
          <p:nvPr>
            <p:ph idx="1"/>
          </p:nvPr>
        </p:nvSpPr>
        <p:spPr>
          <a:xfrm>
            <a:off x="6516216" y="5661248"/>
            <a:ext cx="3117032" cy="1296144"/>
          </a:xfrm>
        </p:spPr>
        <p:txBody>
          <a:bodyPr>
            <a:normAutofit/>
          </a:bodyPr>
          <a:lstStyle/>
          <a:p>
            <a:pPr marL="0" indent="0">
              <a:buNone/>
            </a:pPr>
            <a:r>
              <a:rPr lang="en-US" sz="1800" b="1" dirty="0" smtClean="0">
                <a:solidFill>
                  <a:srgbClr val="FFFF00"/>
                </a:solidFill>
              </a:rPr>
              <a:t>Presentation was made by </a:t>
            </a:r>
          </a:p>
          <a:p>
            <a:pPr marL="0" indent="0">
              <a:buNone/>
            </a:pPr>
            <a:r>
              <a:rPr lang="en-US" sz="1800" b="1" dirty="0" err="1" smtClean="0">
                <a:solidFill>
                  <a:srgbClr val="FFFF00"/>
                </a:solidFill>
              </a:rPr>
              <a:t>Kliment</a:t>
            </a:r>
            <a:r>
              <a:rPr lang="en-US" sz="1800" b="1" dirty="0" smtClean="0">
                <a:solidFill>
                  <a:srgbClr val="FFFF00"/>
                </a:solidFill>
              </a:rPr>
              <a:t> Chervanyov</a:t>
            </a:r>
          </a:p>
          <a:p>
            <a:pPr marL="0" indent="0">
              <a:buNone/>
            </a:pPr>
            <a:r>
              <a:rPr lang="en-US" sz="1800" b="1" dirty="0" smtClean="0">
                <a:solidFill>
                  <a:srgbClr val="FFFF00"/>
                </a:solidFill>
              </a:rPr>
              <a:t>32 ACS</a:t>
            </a:r>
            <a:endParaRPr lang="ru-RU" sz="1800" b="1" dirty="0">
              <a:solidFill>
                <a:srgbClr val="FFFF0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6" y="3419475"/>
            <a:ext cx="5121275" cy="343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265441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TotalTime>
  <Words>250</Words>
  <Application>Microsoft Office PowerPoint</Application>
  <PresentationFormat>Экран (4:3)</PresentationFormat>
  <Paragraphs>34</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My future profession</vt:lpstr>
      <vt:lpstr>The role of ACS</vt:lpstr>
      <vt:lpstr>Usage of ACS</vt:lpstr>
      <vt:lpstr>History of ACS</vt:lpstr>
      <vt:lpstr>Enterprises with ACS</vt:lpstr>
      <vt:lpstr>QUADRA</vt:lpstr>
      <vt:lpstr>ACS in future</vt:lpstr>
      <vt:lpstr>Androids </vt:lpstr>
      <vt:lpstr>Thank you for attention!</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future profession</dc:title>
  <dc:creator>Черванев Клим</dc:creator>
  <cp:lastModifiedBy>Невзорова Наталья Петровна</cp:lastModifiedBy>
  <cp:revision>18</cp:revision>
  <dcterms:created xsi:type="dcterms:W3CDTF">2018-01-30T16:45:19Z</dcterms:created>
  <dcterms:modified xsi:type="dcterms:W3CDTF">2018-03-19T06:11:13Z</dcterms:modified>
</cp:coreProperties>
</file>