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  <p:sldId id="260" r:id="rId5"/>
    <p:sldId id="262" r:id="rId6"/>
    <p:sldId id="263" r:id="rId7"/>
    <p:sldId id="264" r:id="rId8"/>
    <p:sldId id="265" r:id="rId9"/>
    <p:sldId id="267" r:id="rId10"/>
    <p:sldId id="268" r:id="rId11"/>
    <p:sldId id="270" r:id="rId12"/>
    <p:sldId id="269" r:id="rId13"/>
    <p:sldId id="271" r:id="rId14"/>
    <p:sldId id="272" r:id="rId15"/>
    <p:sldId id="274" r:id="rId16"/>
    <p:sldId id="273" r:id="rId17"/>
    <p:sldId id="275" r:id="rId18"/>
    <p:sldId id="277" r:id="rId19"/>
    <p:sldId id="276" r:id="rId20"/>
    <p:sldId id="27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B8D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D48A4-559F-431F-BE46-952FA7E96BE9}" type="datetimeFigureOut">
              <a:rPr lang="ru-RU" smtClean="0"/>
              <a:pPr/>
              <a:t>22.04.2018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5EF29-F655-4CF7-A07B-A8869FE818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D48A4-559F-431F-BE46-952FA7E96BE9}" type="datetimeFigureOut">
              <a:rPr lang="ru-RU" smtClean="0"/>
              <a:pPr/>
              <a:t>22.04.2018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5EF29-F655-4CF7-A07B-A8869FE818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D48A4-559F-431F-BE46-952FA7E96BE9}" type="datetimeFigureOut">
              <a:rPr lang="ru-RU" smtClean="0"/>
              <a:pPr/>
              <a:t>22.04.2018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5EF29-F655-4CF7-A07B-A8869FE818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D48A4-559F-431F-BE46-952FA7E96BE9}" type="datetimeFigureOut">
              <a:rPr lang="ru-RU" smtClean="0"/>
              <a:pPr/>
              <a:t>22.04.2018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5EF29-F655-4CF7-A07B-A8869FE818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D48A4-559F-431F-BE46-952FA7E96BE9}" type="datetimeFigureOut">
              <a:rPr lang="ru-RU" smtClean="0"/>
              <a:pPr/>
              <a:t>22.04.2018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5EF29-F655-4CF7-A07B-A8869FE818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D48A4-559F-431F-BE46-952FA7E96BE9}" type="datetimeFigureOut">
              <a:rPr lang="ru-RU" smtClean="0"/>
              <a:pPr/>
              <a:t>22.04.2018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5EF29-F655-4CF7-A07B-A8869FE818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D48A4-559F-431F-BE46-952FA7E96BE9}" type="datetimeFigureOut">
              <a:rPr lang="ru-RU" smtClean="0"/>
              <a:pPr/>
              <a:t>22.04.2018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5EF29-F655-4CF7-A07B-A8869FE818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D48A4-559F-431F-BE46-952FA7E96BE9}" type="datetimeFigureOut">
              <a:rPr lang="ru-RU" smtClean="0"/>
              <a:pPr/>
              <a:t>22.04.2018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5EF29-F655-4CF7-A07B-A8869FE818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D48A4-559F-431F-BE46-952FA7E96BE9}" type="datetimeFigureOut">
              <a:rPr lang="ru-RU" smtClean="0"/>
              <a:pPr/>
              <a:t>22.04.2018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5EF29-F655-4CF7-A07B-A8869FE818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D48A4-559F-431F-BE46-952FA7E96BE9}" type="datetimeFigureOut">
              <a:rPr lang="ru-RU" smtClean="0"/>
              <a:pPr/>
              <a:t>22.04.2018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5EF29-F655-4CF7-A07B-A8869FE818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D48A4-559F-431F-BE46-952FA7E96BE9}" type="datetimeFigureOut">
              <a:rPr lang="ru-RU" smtClean="0"/>
              <a:pPr/>
              <a:t>22.04.2018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5EF29-F655-4CF7-A07B-A8869FE818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AD48A4-559F-431F-BE46-952FA7E96BE9}" type="datetimeFigureOut">
              <a:rPr lang="ru-RU" smtClean="0"/>
              <a:pPr/>
              <a:t>22.04.2018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5EF29-F655-4CF7-A07B-A8869FE8188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ds04.infourok.ru/uploads/ex/0c20/00042acf-c04a5a3a/2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42852"/>
            <a:ext cx="7986714" cy="1470025"/>
          </a:xfrm>
        </p:spPr>
        <p:txBody>
          <a:bodyPr>
            <a:normAutofit/>
          </a:bodyPr>
          <a:lstStyle/>
          <a:p>
            <a:r>
              <a:rPr lang="ru-RU" sz="1600" b="1" dirty="0" smtClean="0"/>
              <a:t>МУНИЦИПАЛЬНОЕ ДОШКОЛЬНОЕ ОБРАЗОВАТЕЛЬНОЕ УЧРЕЖДЕНИЕ – ДЕТСКИЙ САД ОБЩЕРАЗВИВАЮЩЕГО ВИДА № 9 «ТОПОЛЁК»</a:t>
            </a:r>
            <a:br>
              <a:rPr lang="ru-RU" sz="1600" b="1" dirty="0" smtClean="0"/>
            </a:br>
            <a:r>
              <a:rPr lang="ru-RU" sz="1600" b="1" dirty="0" smtClean="0"/>
              <a:t>141667, Московская область, </a:t>
            </a:r>
            <a:r>
              <a:rPr lang="ru-RU" sz="1600" b="1" dirty="0" err="1" smtClean="0"/>
              <a:t>Клинский</a:t>
            </a:r>
            <a:r>
              <a:rPr lang="ru-RU" sz="1600" b="1" dirty="0" smtClean="0"/>
              <a:t> район, с. Спас – Заулок, ул. Центральная, д. 20</a:t>
            </a:r>
            <a:br>
              <a:rPr lang="ru-RU" sz="1600" b="1" dirty="0" smtClean="0"/>
            </a:br>
            <a:r>
              <a:rPr lang="ru-RU" sz="1600" b="1" dirty="0" smtClean="0"/>
              <a:t>тел. 8(49624)5-22-49</a:t>
            </a:r>
            <a:endParaRPr lang="ru-RU" sz="1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1604" y="2143116"/>
            <a:ext cx="6400800" cy="2571768"/>
          </a:xfrm>
        </p:spPr>
        <p:txBody>
          <a:bodyPr>
            <a:prstTxWarp prst="textCanUp">
              <a:avLst/>
            </a:prstTxWarp>
            <a:normAutofit fontScale="92500"/>
          </a:bodyPr>
          <a:lstStyle/>
          <a:p>
            <a:r>
              <a:rPr lang="ru-RU" sz="6900" b="1" dirty="0" smtClean="0">
                <a:ln>
                  <a:solidFill>
                    <a:srgbClr val="00B0F0"/>
                  </a:solidFill>
                </a:ln>
                <a:solidFill>
                  <a:srgbClr val="7030A0"/>
                </a:solidFill>
              </a:rPr>
              <a:t>Этот загадочный космос</a:t>
            </a:r>
          </a:p>
          <a:p>
            <a:pPr algn="r"/>
            <a:endParaRPr lang="ru-RU" sz="2000" dirty="0" smtClean="0">
              <a:solidFill>
                <a:schemeClr val="tx1"/>
              </a:solidFill>
            </a:endParaRPr>
          </a:p>
          <a:p>
            <a:pPr algn="r"/>
            <a:endParaRPr lang="ru-RU" sz="2000" dirty="0">
              <a:solidFill>
                <a:schemeClr val="tx1"/>
              </a:solidFill>
            </a:endParaRPr>
          </a:p>
          <a:p>
            <a:pPr algn="r"/>
            <a:endParaRPr lang="ru-RU" sz="2000" dirty="0" smtClean="0">
              <a:solidFill>
                <a:schemeClr val="tx1"/>
              </a:solidFill>
            </a:endParaRPr>
          </a:p>
          <a:p>
            <a:pPr algn="r"/>
            <a:endParaRPr lang="ru-RU" sz="2000" dirty="0" smtClean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14810" y="542926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dirty="0" smtClean="0"/>
              <a:t>Подготовила и реализовала</a:t>
            </a:r>
            <a:r>
              <a:rPr lang="ru-RU" dirty="0" smtClean="0">
                <a:solidFill>
                  <a:schemeClr val="tx1"/>
                </a:solidFill>
              </a:rPr>
              <a:t> воспитатель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Кудинова В.В.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2018г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http://www.findwall.ru/images/wallpapers/1440x900/3/x/g/xg9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>
                  <a:solidFill>
                    <a:srgbClr val="FFC000"/>
                  </a:solidFill>
                </a:ln>
                <a:solidFill>
                  <a:srgbClr val="7030A0"/>
                </a:solidFill>
              </a:rPr>
              <a:t>Формы работы с родителями</a:t>
            </a:r>
            <a:endParaRPr lang="ru-RU" dirty="0">
              <a:ln>
                <a:solidFill>
                  <a:srgbClr val="FFC000"/>
                </a:solidFill>
              </a:ln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500298" y="1357298"/>
            <a:ext cx="3071834" cy="150019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b="1" dirty="0" smtClean="0">
                <a:solidFill>
                  <a:schemeClr val="tx1"/>
                </a:solidFill>
                <a:ea typeface="Calibri"/>
                <a:cs typeface="Times New Roman"/>
              </a:rPr>
              <a:t>индивидуальные беседы</a:t>
            </a:r>
            <a:endParaRPr lang="ru-RU" b="1" dirty="0">
              <a:solidFill>
                <a:schemeClr val="tx1"/>
              </a:solidFill>
              <a:ea typeface="Calibri"/>
              <a:cs typeface="Times New Roman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572132" y="3000372"/>
            <a:ext cx="3071834" cy="150019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b="1" dirty="0" smtClean="0">
                <a:solidFill>
                  <a:schemeClr val="tx1"/>
                </a:solidFill>
                <a:ea typeface="Calibri"/>
                <a:cs typeface="Times New Roman"/>
              </a:rPr>
              <a:t>наглядная информация</a:t>
            </a:r>
            <a:endParaRPr lang="ru-RU" sz="1100" dirty="0">
              <a:solidFill>
                <a:schemeClr val="tx1"/>
              </a:solidFill>
              <a:ea typeface="Calibri"/>
              <a:cs typeface="Times New Roman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85720" y="3286124"/>
            <a:ext cx="3071834" cy="150019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b="1" dirty="0" smtClean="0">
                <a:solidFill>
                  <a:schemeClr val="tx1"/>
                </a:solidFill>
                <a:ea typeface="Calibri"/>
                <a:cs typeface="Times New Roman"/>
              </a:rPr>
              <a:t>анкетирование</a:t>
            </a:r>
            <a:endParaRPr lang="ru-RU" b="1" dirty="0">
              <a:solidFill>
                <a:schemeClr val="tx1"/>
              </a:solidFill>
              <a:ea typeface="Calibri"/>
              <a:cs typeface="Times New Roman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143240" y="5072074"/>
            <a:ext cx="3071834" cy="150019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b="1" dirty="0" smtClean="0">
                <a:solidFill>
                  <a:schemeClr val="tx1"/>
                </a:solidFill>
                <a:ea typeface="Calibri"/>
                <a:cs typeface="Times New Roman"/>
              </a:rPr>
              <a:t>консультации</a:t>
            </a:r>
            <a:endParaRPr lang="ru-RU" b="1" dirty="0">
              <a:solidFill>
                <a:schemeClr val="tx1"/>
              </a:solidFill>
              <a:ea typeface="Calibri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Рисунок 53" descr="http://www.findwall.ru/images/wallpapers/1440x900/3/x/g/xg9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Овал 1"/>
          <p:cNvSpPr/>
          <p:nvPr/>
        </p:nvSpPr>
        <p:spPr>
          <a:xfrm>
            <a:off x="3143240" y="3000372"/>
            <a:ext cx="2928958" cy="1214446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</a:rPr>
              <a:t>Интеграция образовательного</a:t>
            </a:r>
          </a:p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</a:rPr>
              <a:t>проекта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3286116" y="285728"/>
            <a:ext cx="2571768" cy="1214446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</a:rPr>
              <a:t>Познавательное развитие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6357950" y="2714620"/>
            <a:ext cx="2643238" cy="128588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</a:rPr>
              <a:t>Чтение художественной литературы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14282" y="4857760"/>
            <a:ext cx="2571768" cy="1214446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</a:rPr>
              <a:t>Рассматривание иллюстраций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428992" y="5143512"/>
            <a:ext cx="2357454" cy="128588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</a:rPr>
              <a:t>Рисование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429388" y="5143512"/>
            <a:ext cx="2500330" cy="128588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</a:rPr>
              <a:t>Работа с родителями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42844" y="2643182"/>
            <a:ext cx="2643206" cy="1214446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</a:rPr>
              <a:t>Познавательный цикл бесед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214282" y="571480"/>
            <a:ext cx="2500330" cy="1214446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</a:rPr>
              <a:t>игры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286512" y="571480"/>
            <a:ext cx="2500330" cy="1214446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</a:rPr>
              <a:t>Речевое развитие</a:t>
            </a:r>
            <a:endParaRPr lang="ru-RU" b="1" dirty="0">
              <a:solidFill>
                <a:schemeClr val="tx1"/>
              </a:solidFill>
            </a:endParaRPr>
          </a:p>
        </p:txBody>
      </p:sp>
      <p:cxnSp>
        <p:nvCxnSpPr>
          <p:cNvPr id="13" name="Прямая со стрелкой 12"/>
          <p:cNvCxnSpPr>
            <a:stCxn id="2" idx="5"/>
            <a:endCxn id="8" idx="0"/>
          </p:cNvCxnSpPr>
          <p:nvPr/>
        </p:nvCxnSpPr>
        <p:spPr>
          <a:xfrm rot="16200000" flipH="1">
            <a:off x="6108135" y="3572093"/>
            <a:ext cx="1106545" cy="203629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2" idx="4"/>
            <a:endCxn id="7" idx="0"/>
          </p:cNvCxnSpPr>
          <p:nvPr/>
        </p:nvCxnSpPr>
        <p:spPr>
          <a:xfrm rot="5400000">
            <a:off x="4143372" y="4679165"/>
            <a:ext cx="928694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2" idx="1"/>
            <a:endCxn id="10" idx="5"/>
          </p:cNvCxnSpPr>
          <p:nvPr/>
        </p:nvCxnSpPr>
        <p:spPr>
          <a:xfrm rot="16200000" flipV="1">
            <a:off x="2175238" y="1781284"/>
            <a:ext cx="1570148" cy="122372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endCxn id="11" idx="4"/>
          </p:cNvCxnSpPr>
          <p:nvPr/>
        </p:nvCxnSpPr>
        <p:spPr>
          <a:xfrm flipV="1">
            <a:off x="5286380" y="1785926"/>
            <a:ext cx="2250297" cy="128588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stCxn id="2" idx="0"/>
            <a:endCxn id="3" idx="4"/>
          </p:cNvCxnSpPr>
          <p:nvPr/>
        </p:nvCxnSpPr>
        <p:spPr>
          <a:xfrm rot="16200000" flipV="1">
            <a:off x="3839761" y="2232413"/>
            <a:ext cx="1500198" cy="3571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flipV="1">
            <a:off x="6073786" y="3500438"/>
            <a:ext cx="284164" cy="714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>
            <a:stCxn id="2" idx="2"/>
          </p:cNvCxnSpPr>
          <p:nvPr/>
        </p:nvCxnSpPr>
        <p:spPr>
          <a:xfrm rot="10800000">
            <a:off x="2714612" y="3500439"/>
            <a:ext cx="428628" cy="10715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>
            <a:stCxn id="2" idx="3"/>
            <a:endCxn id="6" idx="0"/>
          </p:cNvCxnSpPr>
          <p:nvPr/>
        </p:nvCxnSpPr>
        <p:spPr>
          <a:xfrm rot="5400000">
            <a:off x="2125775" y="3411358"/>
            <a:ext cx="820793" cy="207201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findwall.ru/images/wallpapers/1440x900/3/x/g/xg9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>
                  <a:solidFill>
                    <a:srgbClr val="FFC000"/>
                  </a:solidFill>
                </a:ln>
                <a:solidFill>
                  <a:srgbClr val="7030A0"/>
                </a:solidFill>
              </a:rPr>
              <a:t>Результаты педагогической диагностики</a:t>
            </a:r>
            <a:endParaRPr lang="ru-RU" dirty="0">
              <a:ln>
                <a:solidFill>
                  <a:srgbClr val="FFC000"/>
                </a:solidFill>
              </a:ln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findwall.ru/images/wallpapers/1440x900/3/x/g/xg9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>
                  <a:solidFill>
                    <a:srgbClr val="FFC000"/>
                  </a:solidFill>
                </a:ln>
                <a:solidFill>
                  <a:srgbClr val="7030A0"/>
                </a:solidFill>
              </a:rPr>
              <a:t>Выводы по окончанию проекта</a:t>
            </a:r>
            <a:endParaRPr lang="ru-RU" dirty="0">
              <a:ln>
                <a:solidFill>
                  <a:srgbClr val="FFC000"/>
                </a:solidFill>
              </a:ln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Clr>
                <a:schemeClr val="accent3">
                  <a:lumMod val="75000"/>
                </a:schemeClr>
              </a:buClr>
              <a:buFont typeface="Arial" charset="0"/>
              <a:buNone/>
              <a:defRPr/>
            </a:pPr>
            <a:r>
              <a:rPr lang="ru-RU" sz="2400" b="1" dirty="0" smtClean="0"/>
              <a:t>у детей: </a:t>
            </a:r>
          </a:p>
          <a:p>
            <a:pPr>
              <a:buClr>
                <a:schemeClr val="accent3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ru-RU" sz="2400" b="1" dirty="0" smtClean="0"/>
              <a:t>сформировался  устойчивый интерес к познанию космического пространства;</a:t>
            </a:r>
          </a:p>
          <a:p>
            <a:pPr>
              <a:buClr>
                <a:schemeClr val="accent3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ru-RU" sz="2400" b="1" dirty="0" smtClean="0"/>
              <a:t>сформировались знания исторического развития космонавтики;</a:t>
            </a:r>
          </a:p>
          <a:p>
            <a:pPr>
              <a:buClr>
                <a:schemeClr val="accent3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ru-RU" sz="2400" b="1" dirty="0" smtClean="0"/>
              <a:t>сформировались знания о солнечной системе; некоторых созвездий</a:t>
            </a:r>
          </a:p>
          <a:p>
            <a:pPr>
              <a:buClr>
                <a:schemeClr val="accent3">
                  <a:lumMod val="75000"/>
                </a:schemeClr>
              </a:buClr>
              <a:buFont typeface="Wingdings" pitchFamily="2" charset="2"/>
              <a:buChar char="ü"/>
              <a:defRPr/>
            </a:pPr>
            <a:endParaRPr lang="ru-RU" sz="2400" b="1" dirty="0" smtClean="0"/>
          </a:p>
          <a:p>
            <a:pPr marL="0" indent="0">
              <a:buFont typeface="Arial" charset="0"/>
              <a:buNone/>
              <a:defRPr/>
            </a:pPr>
            <a:r>
              <a:rPr lang="ru-RU" sz="2400" b="1" dirty="0" smtClean="0"/>
              <a:t>у родителей: </a:t>
            </a:r>
          </a:p>
          <a:p>
            <a:pPr>
              <a:buClr>
                <a:schemeClr val="accent3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ru-RU" sz="2400" b="1" dirty="0" smtClean="0"/>
              <a:t>расширилась возможность сотрудничества </a:t>
            </a:r>
          </a:p>
          <a:p>
            <a:pPr marL="0" indent="0">
              <a:buClr>
                <a:schemeClr val="accent3">
                  <a:lumMod val="75000"/>
                </a:schemeClr>
              </a:buClr>
              <a:buFont typeface="Arial" charset="0"/>
              <a:buNone/>
              <a:defRPr/>
            </a:pPr>
            <a:r>
              <a:rPr lang="ru-RU" sz="2400" b="1" dirty="0" smtClean="0"/>
              <a:t>     со своими детьми.</a:t>
            </a:r>
          </a:p>
          <a:p>
            <a:pPr marL="0" lvl="0" indent="0">
              <a:buClr>
                <a:schemeClr val="accent3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ru-RU" sz="2400" b="1" dirty="0" smtClean="0"/>
              <a:t>повысился уровень личностного сознания сопричастности к      развитию   познавательных способностей у детей.</a:t>
            </a:r>
          </a:p>
          <a:p>
            <a:pPr marL="0" indent="0">
              <a:buClr>
                <a:schemeClr val="accent3">
                  <a:lumMod val="75000"/>
                </a:schemeClr>
              </a:buClr>
              <a:buFont typeface="Arial" charset="0"/>
              <a:buNone/>
              <a:defRPr/>
            </a:pPr>
            <a:endParaRPr lang="ru-RU" sz="2400" b="1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www.findwall.ru/images/wallpapers/1440x900/3/x/g/xg9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928802"/>
            <a:ext cx="8229600" cy="1143000"/>
          </a:xfrm>
        </p:spPr>
        <p:txBody>
          <a:bodyPr>
            <a:prstTxWarp prst="textInflate">
              <a:avLst/>
            </a:prstTxWarp>
            <a:normAutofit/>
          </a:bodyPr>
          <a:lstStyle/>
          <a:p>
            <a:r>
              <a:rPr lang="ru-RU" sz="6600" b="1" dirty="0" err="1" smtClean="0">
                <a:ln>
                  <a:solidFill>
                    <a:srgbClr val="FFC000"/>
                  </a:solidFill>
                </a:ln>
                <a:solidFill>
                  <a:srgbClr val="7030A0"/>
                </a:solidFill>
              </a:rPr>
              <a:t>фотоотчет</a:t>
            </a:r>
            <a:endParaRPr lang="ru-RU" sz="6600" b="1" dirty="0">
              <a:ln>
                <a:solidFill>
                  <a:srgbClr val="FFC000"/>
                </a:solidFill>
              </a:ln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www.findwall.ru/images/wallpapers/1440x900/3/x/g/xg9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 descr="C:\Users\кудинов\Desktop\детский сад.фото\DSC0489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57166"/>
            <a:ext cx="3857651" cy="313438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C:\Users\кудинов\Desktop\детский сад.фото\DSC0489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3000372"/>
            <a:ext cx="3829936" cy="310886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357158" y="3929066"/>
            <a:ext cx="344735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i="0" u="none" strike="noStrike" cap="none" normalizeH="0" baseline="0" dirty="0" smtClean="0">
              <a:ln>
                <a:solidFill>
                  <a:schemeClr val="tx1"/>
                </a:solidFill>
              </a:ln>
              <a:solidFill>
                <a:srgbClr val="000000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Гуляют по небу они между прочих</a:t>
            </a:r>
            <a:endParaRPr kumimoji="0" lang="ru-RU" sz="1400" i="0" u="none" strike="noStrike" cap="none" normalizeH="0" baseline="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Других, настоящих, мерцающих звёзд.</a:t>
            </a:r>
            <a:endParaRPr kumimoji="0" lang="ru-RU" sz="1400" i="0" u="none" strike="noStrike" cap="none" normalizeH="0" baseline="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И звёзды ль они? — Нас волнует вопрос.</a:t>
            </a:r>
            <a:endParaRPr kumimoji="0" lang="ru-RU" sz="1400" i="0" u="none" strike="noStrike" cap="none" normalizeH="0" baseline="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По небу блуждающий странник-звезда —</a:t>
            </a:r>
            <a:endParaRPr kumimoji="0" lang="ru-RU" sz="1400" i="0" u="none" strike="noStrike" cap="none" normalizeH="0" baseline="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Совсем не звезда, а планета она!</a:t>
            </a:r>
            <a:endParaRPr kumimoji="0" lang="ru-RU" sz="1400" i="0" u="none" strike="noStrike" cap="none" normalizeH="0" baseline="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Планеты, в отличье от звёзд, холодны —</a:t>
            </a:r>
            <a:endParaRPr kumimoji="0" lang="ru-RU" sz="1400" i="0" u="none" strike="noStrike" cap="none" normalizeH="0" baseline="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Не светят, лишь свет отражают, увы!</a:t>
            </a:r>
            <a:endParaRPr kumimoji="0" lang="ru-RU" sz="1400" i="0" u="none" strike="noStrike" cap="none" normalizeH="0" baseline="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findwall.ru/images/wallpapers/1440x900/3/x/g/xg9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кудинов\Desktop\детский сад.фото\DSC0488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3000372"/>
            <a:ext cx="3857652" cy="292895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C:\Users\кудинов\Desktop\детский сад.фото\DSC0488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571480"/>
            <a:ext cx="3857652" cy="292895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findwall.ru/images/wallpapers/1440x900/3/x/g/xg9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кудинов\Desktop\детский сад.фото\DSC0490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2714620"/>
            <a:ext cx="3903729" cy="31148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C:\Users\кудинов\Desktop\детский сад.фото\DSC0490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714356"/>
            <a:ext cx="3855940" cy="31432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findwall.ru/images/wallpapers/1440x900/3/x/g/xg9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кудинов\Desktop\детский сад.фото\DSC04884.JPG"/>
          <p:cNvPicPr/>
          <p:nvPr/>
        </p:nvPicPr>
        <p:blipFill>
          <a:blip r:embed="rId3" cstate="print"/>
          <a:srcRect t="7122" r="8485" b="7409"/>
          <a:stretch>
            <a:fillRect/>
          </a:stretch>
        </p:blipFill>
        <p:spPr bwMode="auto">
          <a:xfrm>
            <a:off x="357158" y="642918"/>
            <a:ext cx="3857652" cy="257176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C:\Users\кудинов\Desktop\детский сад.фото\DSC04886.JPG"/>
          <p:cNvPicPr/>
          <p:nvPr/>
        </p:nvPicPr>
        <p:blipFill>
          <a:blip r:embed="rId4" cstate="print"/>
          <a:srcRect l="11130" t="6887" r="5397" b="10467"/>
          <a:stretch>
            <a:fillRect/>
          </a:stretch>
        </p:blipFill>
        <p:spPr bwMode="auto">
          <a:xfrm>
            <a:off x="5286380" y="600054"/>
            <a:ext cx="3457599" cy="257176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http://www.maam.ru/upload/blogs/9b186ac9c9f47ac5e11527492a7e6389.jpg.jpg"/>
          <p:cNvPicPr/>
          <p:nvPr/>
        </p:nvPicPr>
        <p:blipFill>
          <a:blip r:embed="rId5"/>
          <a:srcRect t="2329" b="6858"/>
          <a:stretch>
            <a:fillRect/>
          </a:stretch>
        </p:blipFill>
        <p:spPr bwMode="auto">
          <a:xfrm>
            <a:off x="428596" y="3500439"/>
            <a:ext cx="3714776" cy="264320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http://www.7gy.ru/images/stories/bumaga/kosmos009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628" y="3571876"/>
            <a:ext cx="3753485" cy="258381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www.findwall.ru/images/wallpapers/1440x900/3/x/g/xg9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 descr="C:\Users\кудинов\Desktop\детский сад.фото\DSC0490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642918"/>
            <a:ext cx="3912645" cy="293458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C:\Users\кудинов\Desktop\детский сад.фото\DSC0495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3143248"/>
            <a:ext cx="3855940" cy="28920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http://elitefon.ru/pic/201211/1280x768/elitefon.ru-6654.jp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85720" y="285728"/>
            <a:ext cx="51435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</a:rPr>
              <a:t>— Вот звёздное небо! Что видно на нём?</a:t>
            </a:r>
            <a:br>
              <a:rPr lang="ru-RU" sz="2000" b="1" dirty="0" smtClean="0">
                <a:solidFill>
                  <a:srgbClr val="FFFF00"/>
                </a:solidFill>
              </a:rPr>
            </a:br>
            <a:r>
              <a:rPr lang="ru-RU" sz="2000" b="1" dirty="0" smtClean="0">
                <a:solidFill>
                  <a:srgbClr val="FFFF00"/>
                </a:solidFill>
              </a:rPr>
              <a:t>— Звёзды там светят далёким огнём!</a:t>
            </a:r>
            <a:br>
              <a:rPr lang="ru-RU" sz="2000" b="1" dirty="0" smtClean="0">
                <a:solidFill>
                  <a:srgbClr val="FFFF00"/>
                </a:solidFill>
              </a:rPr>
            </a:br>
            <a:r>
              <a:rPr lang="ru-RU" sz="2000" b="1" dirty="0" smtClean="0">
                <a:solidFill>
                  <a:srgbClr val="FFFF00"/>
                </a:solidFill>
              </a:rPr>
              <a:t>— Только ли звёзды на небе сияют?</a:t>
            </a:r>
            <a:br>
              <a:rPr lang="ru-RU" sz="2000" b="1" dirty="0" smtClean="0">
                <a:solidFill>
                  <a:srgbClr val="FFFF00"/>
                </a:solidFill>
              </a:rPr>
            </a:br>
            <a:r>
              <a:rPr lang="ru-RU" sz="2000" b="1" dirty="0" smtClean="0">
                <a:solidFill>
                  <a:srgbClr val="FFFF00"/>
                </a:solidFill>
              </a:rPr>
              <a:t>— Нет! Среди звёзд там планеты блуждают!</a:t>
            </a:r>
            <a:br>
              <a:rPr lang="ru-RU" sz="2000" b="1" dirty="0" smtClean="0">
                <a:solidFill>
                  <a:srgbClr val="FFFF00"/>
                </a:solidFill>
              </a:rPr>
            </a:br>
            <a:r>
              <a:rPr lang="ru-RU" sz="2000" b="1" dirty="0" smtClean="0">
                <a:solidFill>
                  <a:srgbClr val="FFFF00"/>
                </a:solidFill>
              </a:rPr>
              <a:t>— Как так блуждают? Дороги не знают?</a:t>
            </a:r>
            <a:br>
              <a:rPr lang="ru-RU" sz="2000" b="1" dirty="0" smtClean="0">
                <a:solidFill>
                  <a:srgbClr val="FFFF00"/>
                </a:solidFill>
              </a:rPr>
            </a:br>
            <a:r>
              <a:rPr lang="ru-RU" sz="2000" b="1" dirty="0" smtClean="0">
                <a:solidFill>
                  <a:srgbClr val="FFFF00"/>
                </a:solidFill>
              </a:rPr>
              <a:t>— Нет! Это кажется, будто блуждают!</a:t>
            </a:r>
            <a:br>
              <a:rPr lang="ru-RU" sz="2000" b="1" dirty="0" smtClean="0">
                <a:solidFill>
                  <a:srgbClr val="FFFF00"/>
                </a:solidFill>
              </a:rPr>
            </a:br>
            <a:r>
              <a:rPr lang="ru-RU" sz="2000" b="1" dirty="0" smtClean="0">
                <a:solidFill>
                  <a:srgbClr val="FFFF00"/>
                </a:solidFill>
              </a:rPr>
              <a:t>Все они — Солнца большая семья.</a:t>
            </a:r>
            <a:br>
              <a:rPr lang="ru-RU" sz="2000" b="1" dirty="0" smtClean="0">
                <a:solidFill>
                  <a:srgbClr val="FFFF00"/>
                </a:solidFill>
              </a:rPr>
            </a:br>
            <a:r>
              <a:rPr lang="ru-RU" sz="2000" b="1" dirty="0" smtClean="0">
                <a:solidFill>
                  <a:srgbClr val="FFFF00"/>
                </a:solidFill>
              </a:rPr>
              <a:t>И под влияньем его притяжения</a:t>
            </a:r>
            <a:br>
              <a:rPr lang="ru-RU" sz="2000" b="1" dirty="0" smtClean="0">
                <a:solidFill>
                  <a:srgbClr val="FFFF00"/>
                </a:solidFill>
              </a:rPr>
            </a:br>
            <a:r>
              <a:rPr lang="ru-RU" sz="2000" b="1" dirty="0" smtClean="0">
                <a:solidFill>
                  <a:srgbClr val="FFFF00"/>
                </a:solidFill>
              </a:rPr>
              <a:t>Вечно творят круговые движения!</a:t>
            </a:r>
            <a:br>
              <a:rPr lang="ru-RU" sz="2000" b="1" dirty="0" smtClean="0">
                <a:solidFill>
                  <a:srgbClr val="FFFF00"/>
                </a:solidFill>
              </a:rPr>
            </a:br>
            <a:r>
              <a:rPr lang="ru-RU" sz="2000" b="1" dirty="0" smtClean="0">
                <a:solidFill>
                  <a:srgbClr val="FFFF00"/>
                </a:solidFill>
              </a:rPr>
              <a:t>И вместе с ними планета моя —</a:t>
            </a:r>
          </a:p>
          <a:p>
            <a:endParaRPr lang="ru-RU" sz="2000" b="1" dirty="0" smtClean="0">
              <a:solidFill>
                <a:srgbClr val="FFFF00"/>
              </a:solidFill>
            </a:endParaRPr>
          </a:p>
          <a:p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3357562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FFFF00"/>
                </a:solidFill>
                <a:ea typeface="Times New Roman" pitchFamily="18" charset="0"/>
                <a:cs typeface="Arial" pitchFamily="34" charset="0"/>
              </a:rPr>
              <a:t>Та, что зовётся планетой «Земля»,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FFFF00"/>
                </a:solidFill>
                <a:ea typeface="Times New Roman" pitchFamily="18" charset="0"/>
                <a:cs typeface="Arial" pitchFamily="34" charset="0"/>
              </a:rPr>
              <a:t>Та, на которой живём ты и я!</a:t>
            </a:r>
            <a:endParaRPr lang="ru-RU" sz="2000" b="1" dirty="0" smtClean="0">
              <a:solidFill>
                <a:srgbClr val="FFFF00"/>
              </a:solidFill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www.findwall.ru/images/wallpapers/1440x900/3/x/g/xg9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071678"/>
            <a:ext cx="8229600" cy="1143000"/>
          </a:xfrm>
        </p:spPr>
        <p:txBody>
          <a:bodyPr>
            <a:prstTxWarp prst="textDeflate">
              <a:avLst/>
            </a:prstTxWarp>
          </a:bodyPr>
          <a:lstStyle/>
          <a:p>
            <a:r>
              <a:rPr lang="ru-RU" b="1" dirty="0" smtClean="0">
                <a:ln>
                  <a:solidFill>
                    <a:srgbClr val="FFC000"/>
                  </a:solidFill>
                </a:ln>
                <a:solidFill>
                  <a:srgbClr val="7030A0"/>
                </a:solidFill>
              </a:rPr>
              <a:t>СПАСИБО ЗА ВНИМАНИЕ !</a:t>
            </a:r>
            <a:endParaRPr lang="ru-RU" b="1" dirty="0">
              <a:ln>
                <a:solidFill>
                  <a:srgbClr val="FFC000"/>
                </a:solidFill>
              </a:ln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findwall.ru/images/wallpapers/1440x900/3/x/g/xg9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7429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>
                  <a:solidFill>
                    <a:srgbClr val="FFC000"/>
                  </a:solidFill>
                </a:ln>
                <a:solidFill>
                  <a:srgbClr val="7030A0"/>
                </a:solidFill>
              </a:rPr>
              <a:t>ПРОЕКТ</a:t>
            </a:r>
            <a:endParaRPr lang="ru-RU" dirty="0">
              <a:ln>
                <a:solidFill>
                  <a:srgbClr val="FFC000"/>
                </a:solidFill>
              </a:ln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Clr>
                <a:srgbClr val="7030A0"/>
              </a:buClr>
              <a:buFont typeface="Wingdings" pitchFamily="2" charset="2"/>
              <a:buChar char="v"/>
              <a:defRPr/>
            </a:pPr>
            <a:r>
              <a:rPr lang="ru-RU" sz="2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Тип проекта – информационно - творческий</a:t>
            </a:r>
          </a:p>
          <a:p>
            <a:pPr marL="285750" indent="-285750">
              <a:buClr>
                <a:srgbClr val="7030A0"/>
              </a:buClr>
              <a:buFont typeface="Wingdings" pitchFamily="2" charset="2"/>
              <a:buChar char="v"/>
              <a:defRPr/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Состав участников – воспитатель группы  Кудинова В.В.    </a:t>
            </a:r>
          </a:p>
          <a:p>
            <a:pPr>
              <a:buClr>
                <a:srgbClr val="7030A0"/>
              </a:buClr>
              <a:buNone/>
              <a:defRPr/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            - дети группы дошкольного возраста</a:t>
            </a:r>
          </a:p>
          <a:p>
            <a:pPr>
              <a:buClr>
                <a:srgbClr val="7030A0"/>
              </a:buClr>
              <a:buNone/>
              <a:defRPr/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              (5,6 – 7,6 лет);</a:t>
            </a:r>
          </a:p>
          <a:p>
            <a:pPr>
              <a:buClr>
                <a:srgbClr val="7030A0"/>
              </a:buClr>
              <a:buNone/>
              <a:defRPr/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             - родители воспитанников</a:t>
            </a:r>
          </a:p>
          <a:p>
            <a:pPr>
              <a:buClr>
                <a:srgbClr val="7030A0"/>
              </a:buClr>
              <a:buNone/>
              <a:defRPr/>
            </a:pPr>
            <a:endParaRPr lang="ru-RU" sz="2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>
              <a:buClr>
                <a:srgbClr val="7030A0"/>
              </a:buClr>
              <a:buFont typeface="Wingdings" pitchFamily="2" charset="2"/>
              <a:buChar char="v"/>
              <a:defRPr/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Срок реализации   - с 10 марта по 20 апреля</a:t>
            </a:r>
          </a:p>
          <a:p>
            <a:pPr marL="285750" indent="-285750">
              <a:buClr>
                <a:srgbClr val="7030A0"/>
              </a:buClr>
              <a:buFont typeface="Wingdings" pitchFamily="2" charset="2"/>
              <a:buChar char="v"/>
              <a:defRPr/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Продолжительность - краткосрочный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findwall.ru/images/wallpapers/1440x900/3/x/g/xg9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n>
                  <a:solidFill>
                    <a:srgbClr val="FFC000"/>
                  </a:solidFill>
                </a:ln>
                <a:solidFill>
                  <a:srgbClr val="7030A0"/>
                </a:solidFill>
              </a:rPr>
              <a:t>АКТУАЛЬНОСТЬ</a:t>
            </a:r>
            <a:endParaRPr lang="ru-RU" b="1" dirty="0">
              <a:ln>
                <a:solidFill>
                  <a:srgbClr val="FFC000"/>
                </a:solidFill>
              </a:ln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b="1" dirty="0" smtClean="0"/>
              <a:t>Интерес к Космосу пробуждается у человека весьма рано, буквально с первых шагов. Ночное звездное небо не оставляет равнодушным ни одного ребенка. Загадки Вселенной будоражат воображение всегда, с раннего детства до старости. Солнце, Луна, звезды – это одновременно так близко, и в то же время так далеко. Проведенный опрос детей показал, что </a:t>
            </a:r>
            <a:r>
              <a:rPr lang="ru-RU" b="1" i="1" dirty="0" smtClean="0"/>
              <a:t>знания детей о космосе, первом человеке, полетевшем в космос, о существовании праздника в России - День космонавтики поверхностные</a:t>
            </a:r>
            <a:r>
              <a:rPr lang="ru-RU" b="1" dirty="0" smtClean="0"/>
              <a:t>. Как поддержать интерес ребенка к неизведанному? С помощью каких методов можно заинтересовать ребенка, помочь ему добывать новую, интересную информацию про космос? Считаю, что метод проекта позволит детям усвоить сложный материал через совместный поиск решения проблемы. В противном случае, знания детей останутся путанными, отрывочными, неполными, оторванными от современной жизни. В основе данного проекта лежит жажда дошкольников к познанию, стремление к открытиям, любознательность, потребность в умственных впечатлениях.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www.findwall.ru/images/wallpapers/1440x900/3/x/g/xg9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400" b="1" dirty="0" smtClean="0"/>
              <a:t>Цель:</a:t>
            </a:r>
            <a:br>
              <a:rPr lang="ru-RU" sz="2400" b="1" dirty="0" smtClean="0"/>
            </a:br>
            <a:r>
              <a:rPr lang="ru-RU" sz="2200" b="1" dirty="0" smtClean="0"/>
              <a:t>формирование  у детей старшего дошкольного возраста представлений о космическом пространстве, о Солнечной системе и ее планетах, об освоении космоса человеком.</a:t>
            </a:r>
            <a:r>
              <a:rPr lang="ru-RU" sz="2200" dirty="0" smtClean="0"/>
              <a:t/>
            </a:r>
            <a:br>
              <a:rPr lang="ru-RU" sz="2200" dirty="0" smtClean="0"/>
            </a:br>
            <a:endParaRPr lang="ru-RU" sz="2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1500174"/>
            <a:ext cx="4038600" cy="4525963"/>
          </a:xfrm>
        </p:spPr>
        <p:txBody>
          <a:bodyPr>
            <a:noAutofit/>
          </a:bodyPr>
          <a:lstStyle/>
          <a:p>
            <a:pPr marL="0" indent="0">
              <a:buFont typeface="Arial" charset="0"/>
              <a:buNone/>
              <a:defRPr/>
            </a:pPr>
            <a:r>
              <a:rPr lang="ru-RU" sz="1400" b="1" dirty="0" smtClean="0"/>
              <a:t>Задачи</a:t>
            </a:r>
          </a:p>
          <a:p>
            <a:pPr marL="0" indent="0">
              <a:buFont typeface="Arial" charset="0"/>
              <a:buNone/>
              <a:defRPr/>
            </a:pPr>
            <a:r>
              <a:rPr lang="ru-RU" sz="1400" b="1" u="sng" dirty="0" smtClean="0"/>
              <a:t>Для детей</a:t>
            </a:r>
          </a:p>
          <a:p>
            <a:pPr>
              <a:buClr>
                <a:srgbClr val="002060"/>
              </a:buClr>
              <a:defRPr/>
            </a:pPr>
            <a:r>
              <a:rPr lang="ru-RU" sz="1400" b="1" u="sng" dirty="0" smtClean="0"/>
              <a:t>Обучающие:</a:t>
            </a:r>
          </a:p>
          <a:p>
            <a:pPr lvl="0">
              <a:buFont typeface="Wingdings" pitchFamily="2" charset="2"/>
              <a:buChar char="Ø"/>
            </a:pPr>
            <a:r>
              <a:rPr lang="ru-RU" sz="1400" b="1" dirty="0" smtClean="0"/>
              <a:t>систематизировать детские представления о Вселенной, Солнечной системе и ее планетах.</a:t>
            </a:r>
          </a:p>
          <a:p>
            <a:pPr lvl="0">
              <a:buFont typeface="Wingdings" pitchFamily="2" charset="2"/>
              <a:buChar char="Ø"/>
            </a:pPr>
            <a:r>
              <a:rPr lang="ru-RU" sz="1400" b="1" dirty="0" smtClean="0"/>
              <a:t>расширить знания детей о государственных праздниках.</a:t>
            </a:r>
          </a:p>
          <a:p>
            <a:pPr lvl="0">
              <a:buFont typeface="Wingdings" pitchFamily="2" charset="2"/>
              <a:buChar char="Ø"/>
            </a:pPr>
            <a:r>
              <a:rPr lang="ru-RU" sz="1400" b="1" dirty="0" smtClean="0"/>
              <a:t>формировать понятие о себе, как о жителе планеты Земля;</a:t>
            </a:r>
            <a:endParaRPr lang="ru-RU" sz="1400" b="1" u="sng" dirty="0" smtClean="0"/>
          </a:p>
          <a:p>
            <a:pPr>
              <a:defRPr/>
            </a:pPr>
            <a:r>
              <a:rPr lang="ru-RU" sz="1400" b="1" u="sng" dirty="0" smtClean="0"/>
              <a:t>Развивающие:</a:t>
            </a:r>
          </a:p>
          <a:p>
            <a:pPr lvl="0">
              <a:buFont typeface="Wingdings" pitchFamily="2" charset="2"/>
              <a:buChar char="Ø"/>
              <a:defRPr/>
            </a:pPr>
            <a:r>
              <a:rPr lang="ru-RU" sz="1400" b="1" dirty="0" smtClean="0"/>
              <a:t>развивать познавательные и интеллектуальные способности детей, их творческий потенциал;</a:t>
            </a:r>
            <a:endParaRPr lang="ru-RU" sz="1400" b="1" u="sng" dirty="0" smtClean="0"/>
          </a:p>
          <a:p>
            <a:pPr>
              <a:defRPr/>
            </a:pPr>
            <a:r>
              <a:rPr lang="ru-RU" sz="1400" b="1" u="sng" dirty="0" smtClean="0"/>
              <a:t>Воспитательные:</a:t>
            </a:r>
          </a:p>
          <a:p>
            <a:pPr lvl="0">
              <a:buFont typeface="Wingdings" pitchFamily="2" charset="2"/>
              <a:buChar char="Ø"/>
            </a:pPr>
            <a:r>
              <a:rPr lang="ru-RU" sz="1400" b="1" dirty="0" smtClean="0"/>
              <a:t>воспитывать чувства гордости за достижения отечественных ученых и космонавтов;</a:t>
            </a:r>
          </a:p>
          <a:p>
            <a:pPr lvl="0">
              <a:buFont typeface="Wingdings" pitchFamily="2" charset="2"/>
              <a:buChar char="Ø"/>
            </a:pPr>
            <a:r>
              <a:rPr lang="ru-RU" sz="1400" b="1" dirty="0" smtClean="0"/>
              <a:t>воспитывать бережное отношение к тому, что есть на нашей планете;</a:t>
            </a:r>
          </a:p>
          <a:p>
            <a:pPr>
              <a:buFont typeface="Wingdings" pitchFamily="2" charset="2"/>
              <a:buChar char="Ø"/>
            </a:pPr>
            <a:r>
              <a:rPr lang="ru-RU" sz="1400" b="1" dirty="0" smtClean="0"/>
              <a:t>воспитывать  коммуникативные навыки, дружеские взаимоотношения.</a:t>
            </a:r>
          </a:p>
          <a:p>
            <a:pPr>
              <a:buNone/>
            </a:pPr>
            <a:endParaRPr lang="ru-RU" sz="1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Font typeface="Arial" charset="0"/>
              <a:buNone/>
              <a:defRPr/>
            </a:pPr>
            <a:r>
              <a:rPr lang="ru-RU" sz="1400" b="1" u="sng" dirty="0" smtClean="0"/>
              <a:t>Для педагогов</a:t>
            </a:r>
          </a:p>
          <a:p>
            <a:pPr>
              <a:buClr>
                <a:srgbClr val="7030A0"/>
              </a:buClr>
              <a:buFont typeface="Wingdings" pitchFamily="2" charset="2"/>
              <a:buChar char="Ø"/>
              <a:defRPr/>
            </a:pPr>
            <a:r>
              <a:rPr lang="ru-RU" sz="1400" b="1" dirty="0" smtClean="0"/>
              <a:t>повысить профессиональный уровень в работе с дошкольниками по проектной технологии;</a:t>
            </a:r>
          </a:p>
          <a:p>
            <a:pPr lvl="0">
              <a:buClr>
                <a:srgbClr val="7030A0"/>
              </a:buClr>
              <a:buFont typeface="Wingdings" pitchFamily="2" charset="2"/>
              <a:buChar char="Ø"/>
              <a:defRPr/>
            </a:pPr>
            <a:r>
              <a:rPr lang="ru-RU" sz="1400" b="1" dirty="0" err="1" smtClean="0"/>
              <a:t>пополненить</a:t>
            </a:r>
            <a:r>
              <a:rPr lang="ru-RU" sz="1400" b="1" dirty="0" smtClean="0"/>
              <a:t> и обогатить методический, дидактический и наглядный материал по теме «Космос».</a:t>
            </a:r>
          </a:p>
          <a:p>
            <a:pPr>
              <a:buClr>
                <a:srgbClr val="7030A0"/>
              </a:buClr>
              <a:buFont typeface="Wingdings" pitchFamily="2" charset="2"/>
              <a:buChar char="Ø"/>
              <a:defRPr/>
            </a:pPr>
            <a:endParaRPr lang="ru-RU" sz="1400" b="1" dirty="0" smtClean="0"/>
          </a:p>
          <a:p>
            <a:pPr>
              <a:buClr>
                <a:srgbClr val="7030A0"/>
              </a:buClr>
              <a:buNone/>
              <a:defRPr/>
            </a:pPr>
            <a:endParaRPr lang="ru-RU" sz="1400" b="1" u="sng" dirty="0" smtClean="0"/>
          </a:p>
          <a:p>
            <a:pPr marL="0" indent="0">
              <a:buClr>
                <a:srgbClr val="7030A0"/>
              </a:buClr>
              <a:buFont typeface="Arial" charset="0"/>
              <a:buNone/>
              <a:defRPr/>
            </a:pPr>
            <a:r>
              <a:rPr lang="ru-RU" sz="1400" b="1" u="sng" dirty="0" smtClean="0"/>
              <a:t>Для родителей:</a:t>
            </a:r>
          </a:p>
          <a:p>
            <a:pPr>
              <a:buClr>
                <a:srgbClr val="7030A0"/>
              </a:buClr>
              <a:buFont typeface="Wingdings" pitchFamily="2" charset="2"/>
              <a:buChar char="Ø"/>
              <a:defRPr/>
            </a:pPr>
            <a:r>
              <a:rPr lang="ru-RU" sz="1400" b="1" dirty="0" smtClean="0"/>
              <a:t>объединить усилия педагогов и родителей в процессе ознакомления детей с космосом;</a:t>
            </a:r>
          </a:p>
          <a:p>
            <a:pPr>
              <a:buClr>
                <a:srgbClr val="7030A0"/>
              </a:buClr>
              <a:buFont typeface="Wingdings" pitchFamily="2" charset="2"/>
              <a:buChar char="Ø"/>
              <a:defRPr/>
            </a:pPr>
            <a:r>
              <a:rPr lang="ru-RU" sz="1400" b="1" dirty="0" smtClean="0"/>
              <a:t>привлечь родителей с активному сотрудничеству;</a:t>
            </a:r>
          </a:p>
          <a:p>
            <a:pPr lvl="0">
              <a:buFont typeface="Wingdings" pitchFamily="2" charset="2"/>
              <a:buChar char="Ø"/>
            </a:pPr>
            <a:r>
              <a:rPr lang="ru-RU" sz="1400" b="1" dirty="0" smtClean="0"/>
              <a:t> </a:t>
            </a:r>
            <a:r>
              <a:rPr lang="ru-RU" sz="1400" dirty="0" smtClean="0"/>
              <a:t> </a:t>
            </a:r>
            <a:r>
              <a:rPr lang="ru-RU" sz="1400" b="1" dirty="0" smtClean="0"/>
              <a:t>способствовать установлению партнерских отношений родителей и педагогов в вопросах воспитания и образования детей;</a:t>
            </a:r>
          </a:p>
          <a:p>
            <a:pPr>
              <a:buFont typeface="Wingdings" pitchFamily="2" charset="2"/>
              <a:buChar char="Ø"/>
            </a:pPr>
            <a:r>
              <a:rPr lang="ru-RU" sz="1400" b="1" dirty="0" smtClean="0"/>
              <a:t>привлечение родителей к совместной деятельности</a:t>
            </a:r>
            <a:endParaRPr lang="ru-RU" sz="14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www.findwall.ru/images/wallpapers/1440x900/3/x/g/xg9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>
                  <a:solidFill>
                    <a:srgbClr val="FFC000"/>
                  </a:solidFill>
                </a:ln>
                <a:solidFill>
                  <a:srgbClr val="7030A0"/>
                </a:solidFill>
              </a:rPr>
              <a:t>ПСИХОЛОГО-ПЕДАГОГИЧЕСКОЕ СОПРОВОЖДЕНИЕ</a:t>
            </a:r>
            <a:endParaRPr lang="ru-RU" dirty="0">
              <a:ln>
                <a:solidFill>
                  <a:srgbClr val="FFC000"/>
                </a:solidFill>
              </a:ln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 smtClean="0"/>
              <a:t>НА ЭТАПЕ ПЛАНИРОВАНИЯ ПРОЕКТНОЙ ДЕЯТЕЛЬНОСТИ </a:t>
            </a:r>
            <a:r>
              <a:rPr lang="ru-RU" dirty="0" smtClean="0"/>
              <a:t>– анализ проведенной начальной педагогической диагностики с целью отслеживания реализации поставленных задач развития и коррекции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defRPr/>
            </a:pPr>
            <a:r>
              <a:rPr lang="ru-RU" b="1" dirty="0" smtClean="0"/>
              <a:t> НА ЭТАПЕ РЕФЛЕКСИИ ПО      ТЕМЕ ПРОЕКТА </a:t>
            </a:r>
            <a:r>
              <a:rPr lang="ru-RU" dirty="0" smtClean="0"/>
              <a:t>–    психологическая безопасность образовательного проекта.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findwall.ru/images/wallpapers/1440x900/3/x/g/xg9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>
                  <a:solidFill>
                    <a:srgbClr val="FFC000"/>
                  </a:solidFill>
                </a:ln>
                <a:solidFill>
                  <a:srgbClr val="7030A0"/>
                </a:solidFill>
              </a:rPr>
              <a:t>Этапы реализации проекта</a:t>
            </a:r>
            <a:endParaRPr lang="ru-RU" dirty="0">
              <a:ln>
                <a:solidFill>
                  <a:srgbClr val="FFC000"/>
                </a:solidFill>
              </a:ln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>
              <a:buClr>
                <a:srgbClr val="31B6FD"/>
              </a:buClr>
              <a:buSzPct val="100000"/>
              <a:defRPr/>
            </a:pPr>
            <a:r>
              <a:rPr lang="ru-RU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Подготовительный </a:t>
            </a:r>
          </a:p>
          <a:p>
            <a:pPr marL="285750" indent="-285750" algn="just">
              <a:buClr>
                <a:schemeClr val="accent3">
                  <a:lumMod val="75000"/>
                </a:schemeClr>
              </a:buClr>
              <a:buSzPct val="100000"/>
              <a:buFont typeface="Wingdings" pitchFamily="2" charset="2"/>
              <a:buChar char="v"/>
              <a:defRPr/>
            </a:pPr>
            <a:r>
              <a:rPr lang="ru-RU" b="1" dirty="0" smtClean="0">
                <a:solidFill>
                  <a:prstClr val="black"/>
                </a:solidFill>
              </a:rPr>
              <a:t>подбор литературы;</a:t>
            </a:r>
          </a:p>
          <a:p>
            <a:pPr marL="285750" indent="-285750" algn="just">
              <a:buClr>
                <a:schemeClr val="accent3">
                  <a:lumMod val="75000"/>
                </a:schemeClr>
              </a:buClr>
              <a:buSzPct val="100000"/>
              <a:buFont typeface="Wingdings" pitchFamily="2" charset="2"/>
              <a:buChar char="v"/>
              <a:defRPr/>
            </a:pPr>
            <a:r>
              <a:rPr lang="ru-RU" b="1" dirty="0" smtClean="0">
                <a:solidFill>
                  <a:prstClr val="black"/>
                </a:solidFill>
              </a:rPr>
              <a:t>наглядно – дидактических пособий;</a:t>
            </a:r>
          </a:p>
          <a:p>
            <a:pPr marL="285750" indent="-285750" algn="just">
              <a:buClr>
                <a:schemeClr val="accent3">
                  <a:lumMod val="75000"/>
                </a:schemeClr>
              </a:buClr>
              <a:buSzPct val="100000"/>
              <a:buFont typeface="Wingdings" pitchFamily="2" charset="2"/>
              <a:buChar char="v"/>
              <a:defRPr/>
            </a:pPr>
            <a:r>
              <a:rPr lang="ru-RU" b="1" dirty="0" smtClean="0">
                <a:solidFill>
                  <a:prstClr val="black"/>
                </a:solidFill>
              </a:rPr>
              <a:t>демонстрационный материал;</a:t>
            </a:r>
          </a:p>
          <a:p>
            <a:pPr marL="285750" indent="-285750" algn="just">
              <a:buClr>
                <a:schemeClr val="accent3">
                  <a:lumMod val="75000"/>
                </a:schemeClr>
              </a:buClr>
              <a:buSzPct val="100000"/>
              <a:buFont typeface="Wingdings" pitchFamily="2" charset="2"/>
              <a:buChar char="v"/>
              <a:defRPr/>
            </a:pPr>
            <a:r>
              <a:rPr lang="ru-RU" b="1" dirty="0" smtClean="0"/>
              <a:t>беседа с родителями об участии в    выставке рисунков на тему</a:t>
            </a:r>
          </a:p>
          <a:p>
            <a:pPr marL="285750" indent="-285750" algn="just">
              <a:buClr>
                <a:schemeClr val="accent3">
                  <a:lumMod val="75000"/>
                </a:schemeClr>
              </a:buClr>
              <a:buSzPct val="100000"/>
              <a:buFont typeface="Wingdings" pitchFamily="2" charset="2"/>
              <a:buChar char="v"/>
              <a:defRPr/>
            </a:pPr>
            <a:r>
              <a:rPr lang="ru-RU" b="1" dirty="0" smtClean="0">
                <a:solidFill>
                  <a:prstClr val="black"/>
                </a:solidFill>
              </a:rPr>
              <a:t>«Этот загадочный космос»</a:t>
            </a:r>
          </a:p>
          <a:p>
            <a:pPr algn="just">
              <a:buClr>
                <a:srgbClr val="31B6FD"/>
              </a:buClr>
              <a:buSzPct val="100000"/>
              <a:defRPr/>
            </a:pPr>
            <a:r>
              <a:rPr lang="ru-RU" b="1" u="sng" dirty="0" smtClean="0">
                <a:solidFill>
                  <a:prstClr val="black"/>
                </a:solidFill>
              </a:rPr>
              <a:t>Основной</a:t>
            </a:r>
          </a:p>
          <a:p>
            <a:pPr marL="285750" indent="-285750" algn="just">
              <a:buClr>
                <a:schemeClr val="accent3">
                  <a:lumMod val="75000"/>
                </a:schemeClr>
              </a:buClr>
              <a:buSzPct val="100000"/>
              <a:buFont typeface="Wingdings" pitchFamily="2" charset="2"/>
              <a:buChar char="v"/>
              <a:defRPr/>
            </a:pPr>
            <a:r>
              <a:rPr lang="ru-RU" b="1" dirty="0" smtClean="0">
                <a:solidFill>
                  <a:prstClr val="black"/>
                </a:solidFill>
              </a:rPr>
              <a:t>проведение ОП, бесед</a:t>
            </a:r>
          </a:p>
          <a:p>
            <a:pPr marL="285750" indent="-285750" algn="just">
              <a:buClr>
                <a:schemeClr val="accent3">
                  <a:lumMod val="75000"/>
                </a:schemeClr>
              </a:buClr>
              <a:buSzPct val="100000"/>
              <a:buFont typeface="Wingdings" pitchFamily="2" charset="2"/>
              <a:buChar char="v"/>
              <a:defRPr/>
            </a:pPr>
            <a:r>
              <a:rPr lang="ru-RU" b="1" dirty="0" smtClean="0">
                <a:solidFill>
                  <a:prstClr val="black"/>
                </a:solidFill>
              </a:rPr>
              <a:t>чтение рассказов и стихотворений познавательного характера</a:t>
            </a:r>
          </a:p>
          <a:p>
            <a:pPr marL="285750" indent="-285750" algn="just">
              <a:buClr>
                <a:schemeClr val="accent3">
                  <a:lumMod val="75000"/>
                </a:schemeClr>
              </a:buClr>
              <a:buSzPct val="100000"/>
              <a:buFont typeface="Wingdings" pitchFamily="2" charset="2"/>
              <a:buChar char="v"/>
              <a:defRPr/>
            </a:pPr>
            <a:r>
              <a:rPr lang="ru-RU" b="1" dirty="0" smtClean="0">
                <a:solidFill>
                  <a:prstClr val="black"/>
                </a:solidFill>
              </a:rPr>
              <a:t> дидактические, сюжетно – ролевые игры</a:t>
            </a:r>
          </a:p>
          <a:p>
            <a:pPr algn="just">
              <a:buClr>
                <a:srgbClr val="31B6FD"/>
              </a:buClr>
              <a:buSzPct val="100000"/>
              <a:defRPr/>
            </a:pPr>
            <a:r>
              <a:rPr lang="ru-RU" b="1" u="sng" dirty="0" smtClean="0">
                <a:solidFill>
                  <a:prstClr val="black"/>
                </a:solidFill>
              </a:rPr>
              <a:t>Заключительный</a:t>
            </a:r>
            <a:endParaRPr lang="en-US" b="1" u="sng" dirty="0" smtClean="0">
              <a:solidFill>
                <a:prstClr val="black"/>
              </a:solidFill>
            </a:endParaRPr>
          </a:p>
          <a:p>
            <a:pPr marL="285750" indent="-285750" algn="just">
              <a:buClr>
                <a:schemeClr val="accent3">
                  <a:lumMod val="75000"/>
                </a:schemeClr>
              </a:buClr>
              <a:buSzPct val="100000"/>
              <a:buFont typeface="Wingdings" pitchFamily="2" charset="2"/>
              <a:buChar char="v"/>
              <a:defRPr/>
            </a:pPr>
            <a:r>
              <a:rPr lang="ru-RU" b="1" dirty="0" smtClean="0">
                <a:solidFill>
                  <a:prstClr val="black"/>
                </a:solidFill>
              </a:rPr>
              <a:t>Досуг «Внимание, пешеход»</a:t>
            </a:r>
          </a:p>
          <a:p>
            <a:pPr marL="285750" indent="-285750" algn="just">
              <a:buClr>
                <a:schemeClr val="accent3">
                  <a:lumMod val="75000"/>
                </a:schemeClr>
              </a:buClr>
              <a:buSzPct val="100000"/>
              <a:buFont typeface="Wingdings" pitchFamily="2" charset="2"/>
              <a:buChar char="v"/>
              <a:defRPr/>
            </a:pPr>
            <a:r>
              <a:rPr lang="ru-RU" b="1" dirty="0" smtClean="0">
                <a:solidFill>
                  <a:prstClr val="black"/>
                </a:solidFill>
              </a:rPr>
              <a:t>Выставка рисунков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findwall.ru/images/wallpapers/1440x900/3/x/g/xg9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/>
          <a:lstStyle/>
          <a:p>
            <a:r>
              <a:rPr lang="ru-RU" b="1" dirty="0" smtClean="0">
                <a:ln>
                  <a:solidFill>
                    <a:srgbClr val="FFC000"/>
                  </a:solidFill>
                </a:ln>
                <a:solidFill>
                  <a:srgbClr val="7030A0"/>
                </a:solidFill>
              </a:rPr>
              <a:t>Предполагаемый результат</a:t>
            </a:r>
            <a:endParaRPr lang="ru-RU" dirty="0">
              <a:ln>
                <a:solidFill>
                  <a:srgbClr val="FFC000"/>
                </a:solidFill>
              </a:ln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4525963"/>
          </a:xfrm>
        </p:spPr>
        <p:txBody>
          <a:bodyPr>
            <a:noAutofit/>
          </a:bodyPr>
          <a:lstStyle/>
          <a:p>
            <a:pPr marL="0" indent="0">
              <a:buFont typeface="Arial" charset="0"/>
              <a:buNone/>
              <a:defRPr/>
            </a:pPr>
            <a:r>
              <a:rPr lang="ru-RU" sz="1400" b="1" u="sng" dirty="0" smtClean="0"/>
              <a:t>Для детей</a:t>
            </a:r>
          </a:p>
          <a:p>
            <a:pPr lvl="0"/>
            <a:r>
              <a:rPr lang="ru-RU" sz="1400" b="1" dirty="0" smtClean="0"/>
              <a:t>у </a:t>
            </a:r>
            <a:r>
              <a:rPr lang="ru-RU" sz="1400" b="1" dirty="0" err="1" smtClean="0"/>
              <a:t>детейсформируются</a:t>
            </a:r>
            <a:r>
              <a:rPr lang="ru-RU" sz="1400" b="1" dirty="0" smtClean="0"/>
              <a:t> элементарные знания по теме «Космос»;</a:t>
            </a:r>
          </a:p>
          <a:p>
            <a:pPr lvl="0"/>
            <a:r>
              <a:rPr lang="ru-RU" sz="1400" b="1" dirty="0" smtClean="0"/>
              <a:t>сформируются нравственно-патриотические чувства в процессе реализации проекта;</a:t>
            </a:r>
          </a:p>
          <a:p>
            <a:pPr lvl="0"/>
            <a:r>
              <a:rPr lang="ru-RU" sz="1400" b="1" dirty="0" smtClean="0"/>
              <a:t>появится заинтересованность детей темой о космосе, проявление их познавательной активности: вместе с родителями находят информацию по теме, рассказывают и делятся своими знаниями с другими детьми в детском саду</a:t>
            </a:r>
            <a:r>
              <a:rPr lang="ru-RU" sz="1400" dirty="0" smtClean="0"/>
              <a:t>.</a:t>
            </a:r>
          </a:p>
          <a:p>
            <a:pPr marL="0" indent="0">
              <a:buFont typeface="Arial" charset="0"/>
              <a:buNone/>
              <a:defRPr/>
            </a:pPr>
            <a:endParaRPr lang="ru-RU" sz="1400" b="1" u="sng" dirty="0" smtClean="0"/>
          </a:p>
          <a:p>
            <a:pPr marL="0" indent="0">
              <a:buFont typeface="Arial" charset="0"/>
              <a:buNone/>
              <a:defRPr/>
            </a:pPr>
            <a:r>
              <a:rPr lang="ru-RU" sz="1400" b="1" u="sng" dirty="0" smtClean="0"/>
              <a:t>Для родителей</a:t>
            </a:r>
          </a:p>
          <a:p>
            <a:pPr>
              <a:buClr>
                <a:srgbClr val="00B050"/>
              </a:buClr>
              <a:buFont typeface="Wingdings" pitchFamily="2" charset="2"/>
              <a:buChar char="ü"/>
              <a:defRPr/>
            </a:pPr>
            <a:r>
              <a:rPr lang="ru-RU" sz="1400" b="1" dirty="0" smtClean="0"/>
              <a:t>повысится уровень личностного сознания сопричастности к развитию познавательных способностей у детей;</a:t>
            </a:r>
          </a:p>
          <a:p>
            <a:pPr lvl="0"/>
            <a:r>
              <a:rPr lang="ru-RU" sz="1400" b="1" dirty="0" smtClean="0"/>
              <a:t>приобретение родителями знаний и практических навыков при взаимодействии с ребенком;</a:t>
            </a:r>
          </a:p>
          <a:p>
            <a:pPr lvl="0"/>
            <a:r>
              <a:rPr lang="ru-RU" sz="1400" b="1" dirty="0" smtClean="0"/>
              <a:t>повысится уровень партнерских отношений родителей и педагогов в совместной организации жизни группы.</a:t>
            </a:r>
          </a:p>
          <a:p>
            <a:pPr marL="0" indent="0">
              <a:buFont typeface="Arial" charset="0"/>
              <a:buNone/>
              <a:defRPr/>
            </a:pPr>
            <a:r>
              <a:rPr lang="ru-RU" sz="1400" b="1" u="sng" dirty="0" smtClean="0"/>
              <a:t>Для педагогов</a:t>
            </a:r>
          </a:p>
          <a:p>
            <a:pPr>
              <a:buClr>
                <a:srgbClr val="00B050"/>
              </a:buClr>
              <a:buFont typeface="Wingdings" pitchFamily="2" charset="2"/>
              <a:buChar char="ü"/>
              <a:defRPr/>
            </a:pPr>
            <a:r>
              <a:rPr lang="ru-RU" sz="1400" b="1" dirty="0" smtClean="0"/>
              <a:t>повысится профессионализм в использовании проектной технологии в работе с детьми и родителями;</a:t>
            </a:r>
          </a:p>
          <a:p>
            <a:pPr>
              <a:buClr>
                <a:srgbClr val="00B050"/>
              </a:buClr>
              <a:buFont typeface="Wingdings" pitchFamily="2" charset="2"/>
              <a:buChar char="ü"/>
              <a:defRPr/>
            </a:pPr>
            <a:r>
              <a:rPr lang="ru-RU" sz="1400" b="1" dirty="0" err="1" smtClean="0"/>
              <a:t>самореализуются</a:t>
            </a:r>
            <a:r>
              <a:rPr lang="ru-RU" sz="1400" b="1" dirty="0" smtClean="0"/>
              <a:t> творческие способности;</a:t>
            </a:r>
          </a:p>
          <a:p>
            <a:pPr lvl="0">
              <a:buClr>
                <a:srgbClr val="00B050"/>
              </a:buClr>
              <a:buFont typeface="Wingdings" pitchFamily="2" charset="2"/>
              <a:buChar char="ü"/>
              <a:defRPr/>
            </a:pPr>
            <a:r>
              <a:rPr lang="ru-RU" sz="1400" b="1" dirty="0" smtClean="0"/>
              <a:t>систематизация и повышение качества работы с детьми по развитию познавательно-исследовательских способностей через различные виды продуктивной деятельности</a:t>
            </a:r>
          </a:p>
          <a:p>
            <a:pPr>
              <a:buClr>
                <a:srgbClr val="00B050"/>
              </a:buClr>
              <a:buFont typeface="Wingdings" pitchFamily="2" charset="2"/>
              <a:buChar char="ü"/>
              <a:defRPr/>
            </a:pPr>
            <a:endParaRPr lang="ru-RU" sz="1400" b="1" dirty="0" smtClean="0"/>
          </a:p>
          <a:p>
            <a:endParaRPr lang="ru-RU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http://www.findwall.ru/images/wallpapers/1440x900/3/x/g/xg9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>
                  <a:solidFill>
                    <a:srgbClr val="FFC000"/>
                  </a:solidFill>
                </a:ln>
                <a:solidFill>
                  <a:srgbClr val="7030A0"/>
                </a:solidFill>
              </a:rPr>
              <a:t>Формы работы с детьми</a:t>
            </a:r>
            <a:endParaRPr lang="ru-RU" dirty="0">
              <a:ln>
                <a:solidFill>
                  <a:srgbClr val="FFC000"/>
                </a:solidFill>
              </a:ln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714612" y="1285860"/>
            <a:ext cx="3429024" cy="128588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b="1" dirty="0" smtClean="0">
                <a:solidFill>
                  <a:schemeClr val="tx1"/>
                </a:solidFill>
              </a:rPr>
              <a:t>Оп для всей группы детей</a:t>
            </a:r>
          </a:p>
        </p:txBody>
      </p:sp>
      <p:sp>
        <p:nvSpPr>
          <p:cNvPr id="7" name="Овал 6"/>
          <p:cNvSpPr/>
          <p:nvPr/>
        </p:nvSpPr>
        <p:spPr>
          <a:xfrm>
            <a:off x="5429256" y="2214554"/>
            <a:ext cx="3429024" cy="128588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</a:rPr>
              <a:t>дидактические игры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00034" y="2571744"/>
            <a:ext cx="3429024" cy="128588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</a:rPr>
              <a:t>досуги, КВН, развлечения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572132" y="4071942"/>
            <a:ext cx="3429024" cy="128588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</a:rPr>
              <a:t>сюжетно- ролевые игры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285720" y="4429132"/>
            <a:ext cx="3429024" cy="128588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</a:rPr>
              <a:t>чтение художественной литературы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214678" y="5429264"/>
            <a:ext cx="3429024" cy="128588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</a:rPr>
              <a:t>рисование, аппликация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</TotalTime>
  <Words>678</Words>
  <Application>Microsoft Office PowerPoint</Application>
  <PresentationFormat>Экран (4:3)</PresentationFormat>
  <Paragraphs>118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МУНИЦИПАЛЬНОЕ ДОШКОЛЬНОЕ ОБРАЗОВАТЕЛЬНОЕ УЧРЕЖДЕНИЕ – ДЕТСКИЙ САД ОБЩЕРАЗВИВАЮЩЕГО ВИДА № 9 «ТОПОЛЁК» 141667, Московская область, Клинский район, с. Спас – Заулок, ул. Центральная, д. 20 тел. 8(49624)5-22-49</vt:lpstr>
      <vt:lpstr>Слайд 2</vt:lpstr>
      <vt:lpstr>ПРОЕКТ</vt:lpstr>
      <vt:lpstr>АКТУАЛЬНОСТЬ</vt:lpstr>
      <vt:lpstr>Цель: формирование  у детей старшего дошкольного возраста представлений о космическом пространстве, о Солнечной системе и ее планетах, об освоении космоса человеком. </vt:lpstr>
      <vt:lpstr>ПСИХОЛОГО-ПЕДАГОГИЧЕСКОЕ СОПРОВОЖДЕНИЕ</vt:lpstr>
      <vt:lpstr>Этапы реализации проекта</vt:lpstr>
      <vt:lpstr>Предполагаемый результат</vt:lpstr>
      <vt:lpstr>Формы работы с детьми</vt:lpstr>
      <vt:lpstr>Формы работы с родителями</vt:lpstr>
      <vt:lpstr>Слайд 11</vt:lpstr>
      <vt:lpstr>Результаты педагогической диагностики</vt:lpstr>
      <vt:lpstr>Выводы по окончанию проекта</vt:lpstr>
      <vt:lpstr>фотоотчет</vt:lpstr>
      <vt:lpstr>Слайд 15</vt:lpstr>
      <vt:lpstr>Слайд 16</vt:lpstr>
      <vt:lpstr>Слайд 17</vt:lpstr>
      <vt:lpstr>Слайд 18</vt:lpstr>
      <vt:lpstr>Слайд 19</vt:lpstr>
      <vt:lpstr>СПАСИБО ЗА ВНИМАНИЕ 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ДОШКОЛЬНОЕ ОБРАЗОВАТЕЛЬНОЕ УЧРЕЖДЕНИЕ – ДЕТСКИЙ САД ОБЩЕРАЗВИВАЮЩЕГО ВИДА № 9 «ТОПОЛЁК» 141667, Московская область, Клинский район, с. Спас – Заулок, ул. Центральная, д. 20 тел. 8(49624)5-22-49</dc:title>
  <dc:creator>кудинов</dc:creator>
  <cp:lastModifiedBy>кудинов</cp:lastModifiedBy>
  <cp:revision>51</cp:revision>
  <dcterms:created xsi:type="dcterms:W3CDTF">2018-04-20T19:20:35Z</dcterms:created>
  <dcterms:modified xsi:type="dcterms:W3CDTF">2018-04-22T17:57:00Z</dcterms:modified>
</cp:coreProperties>
</file>