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6"/>
  </p:notesMasterIdLst>
  <p:sldIdLst>
    <p:sldId id="324" r:id="rId2"/>
    <p:sldId id="321" r:id="rId3"/>
    <p:sldId id="256" r:id="rId4"/>
    <p:sldId id="310" r:id="rId5"/>
    <p:sldId id="279" r:id="rId6"/>
    <p:sldId id="280" r:id="rId7"/>
    <p:sldId id="309" r:id="rId8"/>
    <p:sldId id="281" r:id="rId9"/>
    <p:sldId id="257" r:id="rId10"/>
    <p:sldId id="308" r:id="rId11"/>
    <p:sldId id="269" r:id="rId12"/>
    <p:sldId id="271" r:id="rId13"/>
    <p:sldId id="270" r:id="rId14"/>
    <p:sldId id="282" r:id="rId15"/>
    <p:sldId id="258" r:id="rId16"/>
    <p:sldId id="259" r:id="rId17"/>
    <p:sldId id="260" r:id="rId18"/>
    <p:sldId id="291" r:id="rId19"/>
    <p:sldId id="262" r:id="rId20"/>
    <p:sldId id="273" r:id="rId21"/>
    <p:sldId id="272" r:id="rId22"/>
    <p:sldId id="322" r:id="rId23"/>
    <p:sldId id="284" r:id="rId24"/>
    <p:sldId id="283" r:id="rId25"/>
    <p:sldId id="265" r:id="rId26"/>
    <p:sldId id="268" r:id="rId27"/>
    <p:sldId id="266" r:id="rId28"/>
    <p:sldId id="320" r:id="rId29"/>
    <p:sldId id="316" r:id="rId30"/>
    <p:sldId id="319" r:id="rId31"/>
    <p:sldId id="312" r:id="rId32"/>
    <p:sldId id="313" r:id="rId33"/>
    <p:sldId id="323" r:id="rId34"/>
    <p:sldId id="31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0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30064CA-B2E3-4E25-AC99-A4CEF37B06A3}" type="datetimeFigureOut">
              <a:rPr lang="ru-RU"/>
              <a:pPr>
                <a:defRPr/>
              </a:pPr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27C6725-C8FA-48AA-B8D8-124E9610E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82E5-2C8A-4190-9718-FE66E0A4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E7B5-94E2-4B61-9FD4-2F0EB29A1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F36A-ACE3-4205-AFA1-101A8814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DA5EE-E0B5-488E-A83E-EADA5BFCF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11EB-C393-4E46-B55F-B2B723184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2661-230D-43CE-A3BD-FD4F74761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2917-3FE0-4061-91AB-582EEBB5C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2E1F-F098-47C1-A372-F8BF1FE3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C615-0A23-42FD-96C9-C53320883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F5FB-9258-494F-A774-7A99C54A6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272-2DC9-4E29-A95E-BBDC496B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0189-77E2-4BBA-837F-DACE8631F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E585-7DED-426D-BEC2-37440C7F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9397FD4-34A0-455F-ACE6-EE576D515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501090" cy="1470025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«Значение леса. Проблемы леса»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105400"/>
            <a:ext cx="6400800" cy="1752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Акбашевская</a:t>
            </a:r>
            <a:r>
              <a:rPr lang="ru-RU" sz="2400" b="1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Латыпова</a:t>
            </a:r>
            <a:r>
              <a:rPr lang="ru-RU" sz="2400" b="1" dirty="0" smtClean="0">
                <a:solidFill>
                  <a:schemeClr val="tx1"/>
                </a:solidFill>
              </a:rPr>
              <a:t> Ф.С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Лес – легкие планеты.</a:t>
            </a:r>
            <a:br>
              <a:rPr lang="ru-RU" b="1" smtClean="0">
                <a:solidFill>
                  <a:srgbClr val="006600"/>
                </a:solidFill>
              </a:rPr>
            </a:br>
            <a:endParaRPr lang="ru-RU" b="1" smtClean="0">
              <a:solidFill>
                <a:srgbClr val="0066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ÐÐ°ÑÑÐ¸Ð½ÐºÐ¸ Ð¿Ð¾ Ð·Ð°Ð¿ÑÐ¾ÑÑ ÐºÐ°ÑÑÐ¸Ð½ÐºÐ¸ Ð»ÐµÑ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0063" y="642938"/>
            <a:ext cx="8229600" cy="1439862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cs typeface="Times New Roman" pitchFamily="18" charset="0"/>
              </a:rPr>
              <a:t>Лес – место для отдыха людей.</a:t>
            </a:r>
            <a:br>
              <a:rPr lang="ru-RU" sz="5400" b="1" dirty="0" smtClean="0">
                <a:solidFill>
                  <a:srgbClr val="006600"/>
                </a:solidFill>
                <a:cs typeface="Times New Roman" pitchFamily="18" charset="0"/>
              </a:rPr>
            </a:br>
            <a:endParaRPr lang="ru-RU" sz="5400" b="1" dirty="0" smtClean="0">
              <a:solidFill>
                <a:srgbClr val="006600"/>
              </a:solidFill>
              <a:cs typeface="Times New Roman" pitchFamily="18" charset="0"/>
            </a:endParaRPr>
          </a:p>
        </p:txBody>
      </p:sp>
      <p:pic>
        <p:nvPicPr>
          <p:cNvPr id="14339" name="Picture 7" descr="0_1dac0_fd970fcb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916113"/>
            <a:ext cx="4657725" cy="3960812"/>
          </a:xfrm>
          <a:noFill/>
          <a:ln>
            <a:solidFill>
              <a:srgbClr val="0000CC"/>
            </a:solidFill>
          </a:ln>
        </p:spPr>
      </p:pic>
      <p:pic>
        <p:nvPicPr>
          <p:cNvPr id="14340" name="Picture 8" descr="f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24050"/>
            <a:ext cx="4038600" cy="3878263"/>
          </a:xfrm>
          <a:noFill/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357166"/>
            <a:ext cx="8385175" cy="1755775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cs typeface="Times New Roman" pitchFamily="18" charset="0"/>
              </a:rPr>
              <a:t>Лес – материалы для строительства</a:t>
            </a:r>
            <a:br>
              <a:rPr lang="ru-RU" sz="5400" b="1" dirty="0" smtClean="0">
                <a:solidFill>
                  <a:srgbClr val="006600"/>
                </a:solidFill>
                <a:cs typeface="Times New Roman" pitchFamily="18" charset="0"/>
              </a:rPr>
            </a:br>
            <a:endParaRPr lang="ru-RU" sz="5400" b="1" dirty="0" smtClean="0">
              <a:solidFill>
                <a:srgbClr val="006600"/>
              </a:solidFill>
              <a:cs typeface="Times New Roman" pitchFamily="18" charset="0"/>
            </a:endParaRP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071688"/>
            <a:ext cx="3929062" cy="4476750"/>
          </a:xfrm>
          <a:noFill/>
          <a:ln>
            <a:solidFill>
              <a:srgbClr val="0000CC"/>
            </a:solidFill>
          </a:ln>
        </p:spPr>
      </p:pic>
      <p:pic>
        <p:nvPicPr>
          <p:cNvPr id="1536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71688"/>
            <a:ext cx="4244975" cy="1560512"/>
          </a:xfrm>
          <a:noFill/>
          <a:ln>
            <a:solidFill>
              <a:srgbClr val="0000CC"/>
            </a:solidFill>
          </a:ln>
        </p:spPr>
      </p:pic>
      <p:pic>
        <p:nvPicPr>
          <p:cNvPr id="1536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3644900"/>
            <a:ext cx="4464050" cy="2952750"/>
          </a:xfrm>
          <a:noFill/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57188" y="571500"/>
            <a:ext cx="8385175" cy="14319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6600"/>
                </a:solidFill>
                <a:cs typeface="Times New Roman" pitchFamily="18" charset="0"/>
              </a:rPr>
              <a:t>Лес – аптека, кладовая лекарственных растений</a:t>
            </a:r>
            <a:br>
              <a:rPr lang="ru-RU" sz="4800" b="1" dirty="0" smtClean="0">
                <a:solidFill>
                  <a:srgbClr val="006600"/>
                </a:solidFill>
                <a:cs typeface="Times New Roman" pitchFamily="18" charset="0"/>
              </a:rPr>
            </a:br>
            <a:endParaRPr lang="ru-RU" sz="4800" b="1" dirty="0" smtClean="0">
              <a:solidFill>
                <a:srgbClr val="006600"/>
              </a:solidFill>
              <a:cs typeface="Times New Roman" pitchFamily="18" charset="0"/>
            </a:endParaRPr>
          </a:p>
        </p:txBody>
      </p:sp>
      <p:pic>
        <p:nvPicPr>
          <p:cNvPr id="16387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4297362" cy="4537075"/>
          </a:xfrm>
          <a:noFill/>
          <a:ln>
            <a:solidFill>
              <a:srgbClr val="0000CC"/>
            </a:solidFill>
          </a:ln>
        </p:spPr>
      </p:pic>
      <p:pic>
        <p:nvPicPr>
          <p:cNvPr id="1638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916113"/>
            <a:ext cx="3095625" cy="2233612"/>
          </a:xfrm>
          <a:noFill/>
          <a:ln>
            <a:solidFill>
              <a:srgbClr val="0000CC"/>
            </a:solidFill>
          </a:ln>
        </p:spPr>
      </p:pic>
      <p:pic>
        <p:nvPicPr>
          <p:cNvPr id="1638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4365625"/>
            <a:ext cx="1798638" cy="2019300"/>
          </a:xfrm>
          <a:noFill/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cs typeface="Times New Roman" pitchFamily="18" charset="0"/>
              </a:rPr>
              <a:t>Лес – дом для животных и птиц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3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4" name="Picture 2" descr="http://lusana.ru/files/18980/653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6219825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://lusana.ru/files/18980/653/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857365"/>
            <a:ext cx="421481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006600"/>
              </a:solidFill>
            </a:endParaRPr>
          </a:p>
        </p:txBody>
      </p:sp>
      <p:pic>
        <p:nvPicPr>
          <p:cNvPr id="18435" name="Picture 10" descr="http://player.myshared.ru/4/197767/slides/slide_11.jpg"/>
          <p:cNvPicPr>
            <a:picLocks noChangeAspect="1" noChangeArrowheads="1"/>
          </p:cNvPicPr>
          <p:nvPr/>
        </p:nvPicPr>
        <p:blipFill>
          <a:blip r:embed="rId2"/>
          <a:srcRect b="22916"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Лес дарит красоту, чистый воздух, грибы, ягоды, древесину, лекарственные растения, радость общения с природой.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85813"/>
            <a:ext cx="7772400" cy="2786062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990000"/>
                </a:solidFill>
              </a:rPr>
              <a:t>А что дает человек лесу?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428604"/>
            <a:ext cx="91264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j-lt"/>
              </a:rPr>
              <a:t>Человек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дает </a:t>
            </a:r>
            <a:r>
              <a:rPr lang="ru-RU" sz="4400" b="1" dirty="0">
                <a:solidFill>
                  <a:srgbClr val="FF0000"/>
                </a:solidFill>
                <a:latin typeface="+mj-lt"/>
              </a:rPr>
              <a:t>лесу – пламя пожара </a:t>
            </a:r>
          </a:p>
        </p:txBody>
      </p:sp>
      <p:pic>
        <p:nvPicPr>
          <p:cNvPr id="20483" name="Picture 4" descr="ÐÐ°ÑÑÐ¸Ð½ÐºÐ¸ Ð¿Ð¾ Ð·Ð°Ð¿ÑÐ¾ÑÑ Ð¿Ð¾Ð¶Ð°ÑÑ Ð² Ð»ÐµÑÐ°Ñ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Причины лесных пожаров: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357290" y="3071810"/>
            <a:ext cx="63464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+mj-lt"/>
              </a:rPr>
              <a:t>По вине человека- </a:t>
            </a:r>
            <a:r>
              <a:rPr lang="ru-RU" sz="4800" b="1" dirty="0" smtClean="0">
                <a:latin typeface="+mj-lt"/>
              </a:rPr>
              <a:t>86%</a:t>
            </a:r>
            <a:endParaRPr lang="ru-RU" sz="4800" b="1" dirty="0">
              <a:latin typeface="+mj-lt"/>
            </a:endParaRPr>
          </a:p>
          <a:p>
            <a:r>
              <a:rPr lang="ru-RU" sz="4800" b="1" dirty="0">
                <a:latin typeface="+mj-lt"/>
              </a:rPr>
              <a:t>От грозы-14</a:t>
            </a:r>
            <a:r>
              <a:rPr lang="ru-RU" sz="4800" b="1" dirty="0" smtClean="0">
                <a:latin typeface="+mj-lt"/>
              </a:rPr>
              <a:t>%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000232" y="142852"/>
            <a:ext cx="54571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+mj-lt"/>
              </a:rPr>
              <a:t>горы мусора…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6400800" cy="35719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6600"/>
                </a:solidFill>
              </a:rPr>
              <a:t>Цели : </a:t>
            </a:r>
          </a:p>
          <a:p>
            <a:pPr algn="l"/>
            <a:r>
              <a:rPr lang="ru-RU" sz="2400" dirty="0" smtClean="0">
                <a:solidFill>
                  <a:srgbClr val="006600"/>
                </a:solidFill>
              </a:rPr>
              <a:t>Обсудить значение леса для природы и для жизни человека. Рассмотреть экологические проблемы, которые возникают по вине человека. Развивать познавательный интерес. Формировать активную жизненную позицию в отношении природы.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385175" cy="1431925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незаконную охоту, браконьерство…</a:t>
            </a:r>
          </a:p>
        </p:txBody>
      </p:sp>
      <p:pic>
        <p:nvPicPr>
          <p:cNvPr id="23555" name="Picture 7" descr="ÐÐ°ÑÑÐ¸Ð½ÐºÐ¸ Ð¿Ð¾ Ð·Ð°Ð¿ÑÐ¾ÑÑ Ð±ÑÐ°ÐºÐ¾Ð½ÑÐµÑ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3350"/>
            <a:ext cx="471487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ÐÐ°ÑÑÐ¸Ð½ÐºÐ¸ Ð¿Ð¾ Ð·Ð°Ð¿ÑÐ¾ÑÑ Ð±ÑÐ°ÐºÐ¾Ð½ÑÐµÑ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ÐÐ°ÑÑÐ¸Ð½ÐºÐ¸ Ð¿Ð¾ Ð·Ð°Ð¿ÑÐ¾ÑÑ Ð±ÑÐ°ÐºÐ¾Ð½ÑÐµÑÑ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389062"/>
            <a:ext cx="44291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13" descr="ÐÐ°ÑÑÐ¸Ð½ÐºÐ¸ Ð¿Ð¾ Ð·Ð°Ð¿ÑÐ¾ÑÑ Ð±ÑÐ°ÐºÐ¾Ð½ÑÐµÑÑ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AutoShape 15" descr="ÐÐ°ÑÑÐ¸Ð½ÐºÐ¸ Ð¿Ð¾ Ð·Ð°Ð¿ÑÐ¾ÑÑ Ð±ÑÐ°ÐºÐ¾Ð½ÑÐµÑÑ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0" name="Picture 17" descr="ÐÐ°ÑÑÐ¸Ð½ÐºÐ¸ Ð¿Ð¾ Ð·Ð°Ð¿ÑÐ¾ÑÑ Ð±ÑÐ°ÐºÐ¾Ð½ÑÐµÑÑ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2643174" y="357166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вырубку </a:t>
            </a:r>
            <a:r>
              <a:rPr lang="ru-RU" sz="5400" b="1" dirty="0">
                <a:solidFill>
                  <a:srgbClr val="FF0000"/>
                </a:solidFill>
                <a:latin typeface="+mn-lt"/>
              </a:rPr>
              <a:t>леса...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500063" y="2143125"/>
            <a:ext cx="7789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Люди рубят лес для своих полей, пастбищ, </a:t>
            </a:r>
          </a:p>
          <a:p>
            <a:r>
              <a:rPr lang="ru-RU" sz="3200"/>
              <a:t>строительных площадок, дорог</a:t>
            </a:r>
          </a:p>
        </p:txBody>
      </p:sp>
      <p:sp>
        <p:nvSpPr>
          <p:cNvPr id="24580" name="AutoShape 10" descr="ÐÐ°ÑÑÐ¸Ð½ÐºÐ¸ Ð¿Ð¾ Ð·Ð°Ð¿ÑÐ¾ÑÑ Ð²ÑÑÑÐ±ÐºÐ° Ð»ÐµÑÐ¾Ð²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AutoShape 12" descr="ÐÐ°ÑÑÐ¸Ð½ÐºÐ¸ Ð¿Ð¾ Ð·Ð°Ð¿ÑÐ¾ÑÑ Ð²ÑÑÑÐ±ÐºÐ° Ð»ÐµÑÐ¾Ð²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14" descr="ÐÐ°ÑÑÐ¸Ð½ÐºÐ¸ Ð¿Ð¾ Ð·Ð°Ð¿ÑÐ¾ÑÑ Ð²ÑÑÑÐ±ÐºÐ° Ð»ÐµÑÐ¾Ð²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16" descr="ÐÐ°ÑÑÐ¸Ð½ÐºÐ¸ Ð¿Ð¾ Ð·Ð°Ð¿ÑÐ¾ÑÑ Ð²ÑÑÑÐ±ÐºÐ° Ð»ÐµÑÐ¾Ð²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4" name="Picture 18" descr="ÐÐ°ÑÑÐ¸Ð½ÐºÐ¸ Ð¿Ð¾ Ð·Ð°Ð¿ÑÐ¾ÑÑ Ð²ÑÑÑÐ±ÐºÐ° Ð»ÐµÑ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загрязнение леса…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·Ð°Ð³ÑÑÐ·Ð½ÐµÐ½Ð¸Ðµ Ð»ÐµÑ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40" y="5072074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Промышленные предприятия выбрасывают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большое количество вредных отходов. Гибнут леса.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C00000"/>
                </a:solidFill>
              </a:rPr>
              <a:t>Это наше будущее?</a:t>
            </a:r>
          </a:p>
        </p:txBody>
      </p:sp>
      <p:pic>
        <p:nvPicPr>
          <p:cNvPr id="25603" name="Picture 7" descr="ÐÐ°ÑÑÐ¸Ð½ÐºÐ¸ Ð¿Ð¾ Ð·Ð°Ð¿ÑÐ¾ÑÑ Ð¼ÑÑÐ¾Ñ Ð² Ð»ÐµÑ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ÐÐ°ÑÑÐ¸Ð½ÐºÐ¸ Ð¿Ð¾ Ð·Ð°Ð¿ÑÐ¾ÑÑ Ð»ÐµÑ Ð¿Ð¾ÑÐ»Ðµ Ð¿Ð¾Ð¶Ð°Ñ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46434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ÐÐ°ÑÑÐ¸Ð½ÐºÐ¸ Ð¿Ð¾ Ð·Ð°Ð¿ÑÐ¾ÑÑ Ð²ÑÑÑÐ±ÐºÐ° Ð»ÐµÑÐ¾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88"/>
            <a:ext cx="45005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ÐÐ»Ð°Ð½ÐµÑÐ° ÐÐµÐ¼Ð»Ñ"/>
          <p:cNvPicPr>
            <a:picLocks noChangeAspect="1" noChangeArrowheads="1"/>
          </p:cNvPicPr>
          <p:nvPr/>
        </p:nvPicPr>
        <p:blipFill>
          <a:blip r:embed="rId2"/>
          <a:srcRect t="9964" b="16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714884"/>
            <a:ext cx="750099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Планете Земля очень к лицу – </a:t>
            </a:r>
            <a:r>
              <a:rPr lang="ru-RU" sz="4000" dirty="0" err="1" smtClean="0">
                <a:latin typeface="+mj-lt"/>
              </a:rPr>
              <a:t>голубой</a:t>
            </a:r>
            <a:r>
              <a:rPr lang="ru-RU" sz="4000" dirty="0" smtClean="0">
                <a:latin typeface="+mj-lt"/>
              </a:rPr>
              <a:t> цвет небес, синий цвет океанов и зеленый цвет лесов.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cs typeface="Times New Roman" pitchFamily="18" charset="0"/>
              </a:rPr>
              <a:t>Что </a:t>
            </a:r>
            <a:r>
              <a:rPr lang="ru-RU" sz="6000" b="1" dirty="0" smtClean="0">
                <a:solidFill>
                  <a:srgbClr val="990000"/>
                </a:solidFill>
                <a:cs typeface="Times New Roman" pitchFamily="18" charset="0"/>
              </a:rPr>
              <a:t>Я</a:t>
            </a:r>
            <a:r>
              <a:rPr lang="ru-RU" sz="6000" b="1" dirty="0" smtClean="0">
                <a:cs typeface="Times New Roman" pitchFamily="18" charset="0"/>
              </a:rPr>
              <a:t> могу сделать?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Не разводить костры в лесу.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Убирать за собой мусор.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Не рвать лесные цветы.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Не разорять гнезда птиц.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Не шуметь в лесу.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Сажать деревья.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Собирать макулатуру.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Объяснять другим необходимость сохранить леса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Картинка 73 из 76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9121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Asus\AppData\Local\Temp\Rar$DIa0.818\DSC008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812" t="12152" r="4948" b="7986"/>
          <a:stretch>
            <a:fillRect/>
          </a:stretch>
        </p:blipFill>
        <p:spPr>
          <a:xfrm>
            <a:off x="1869815" y="3286124"/>
            <a:ext cx="5202515" cy="3571876"/>
          </a:xfrm>
          <a:noFill/>
        </p:spPr>
      </p:pic>
      <p:pic>
        <p:nvPicPr>
          <p:cNvPr id="5" name="Рисунок 4" descr="Фото-0261.jpg"/>
          <p:cNvPicPr>
            <a:picLocks noChangeAspect="1"/>
          </p:cNvPicPr>
          <p:nvPr/>
        </p:nvPicPr>
        <p:blipFill>
          <a:blip r:embed="rId4" cstate="print"/>
          <a:srcRect l="4403" t="5871"/>
          <a:stretch>
            <a:fillRect/>
          </a:stretch>
        </p:blipFill>
        <p:spPr>
          <a:xfrm>
            <a:off x="4572000" y="1"/>
            <a:ext cx="4572001" cy="3286124"/>
          </a:xfrm>
          <a:prstGeom prst="rect">
            <a:avLst/>
          </a:prstGeom>
        </p:spPr>
      </p:pic>
      <p:pic>
        <p:nvPicPr>
          <p:cNvPr id="6" name="Рисунок 5" descr="Фото-0262.jpg"/>
          <p:cNvPicPr>
            <a:picLocks noChangeAspect="1"/>
          </p:cNvPicPr>
          <p:nvPr/>
        </p:nvPicPr>
        <p:blipFill>
          <a:blip r:embed="rId5" cstate="print"/>
          <a:srcRect l="2935" t="5871"/>
          <a:stretch>
            <a:fillRect/>
          </a:stretch>
        </p:blipFill>
        <p:spPr>
          <a:xfrm>
            <a:off x="0" y="0"/>
            <a:ext cx="4571999" cy="3286124"/>
          </a:xfrm>
          <a:prstGeom prst="rect">
            <a:avLst/>
          </a:prstGeom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0010" y="3500438"/>
            <a:ext cx="1614470" cy="1477972"/>
            <a:chOff x="612" y="981"/>
            <a:chExt cx="1270" cy="1315"/>
          </a:xfrm>
        </p:grpSpPr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612" y="981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6"/>
            <a:srcRect l="26918" t="58971" r="50021" b="3276"/>
            <a:stretch>
              <a:fillRect/>
            </a:stretch>
          </p:blipFill>
          <p:spPr bwMode="auto">
            <a:xfrm>
              <a:off x="884" y="1162"/>
              <a:ext cx="714" cy="9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793" y="1162"/>
              <a:ext cx="916" cy="9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142876" y="5143536"/>
            <a:ext cx="1571604" cy="1571612"/>
            <a:chOff x="2108" y="1708"/>
            <a:chExt cx="1270" cy="1315"/>
          </a:xfrm>
        </p:grpSpPr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2108" y="1708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  <p:pic>
          <p:nvPicPr>
            <p:cNvPr id="13" name="Picture 38"/>
            <p:cNvPicPr>
              <a:picLocks noChangeAspect="1" noChangeArrowheads="1"/>
            </p:cNvPicPr>
            <p:nvPr/>
          </p:nvPicPr>
          <p:blipFill>
            <a:blip r:embed="rId7"/>
            <a:srcRect l="46864" t="52632" b="2855"/>
            <a:stretch>
              <a:fillRect/>
            </a:stretch>
          </p:blipFill>
          <p:spPr bwMode="auto">
            <a:xfrm>
              <a:off x="2245" y="2069"/>
              <a:ext cx="998" cy="6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2290" y="1933"/>
              <a:ext cx="870" cy="90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7286644" y="5143536"/>
            <a:ext cx="1571636" cy="1571612"/>
            <a:chOff x="567" y="2523"/>
            <a:chExt cx="1270" cy="1315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567" y="2523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  <p:pic>
          <p:nvPicPr>
            <p:cNvPr id="17" name="Picture 3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8" y="2795"/>
              <a:ext cx="908" cy="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703" y="2750"/>
              <a:ext cx="952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7286644" y="3429000"/>
            <a:ext cx="1571636" cy="1525576"/>
            <a:chOff x="3651" y="1026"/>
            <a:chExt cx="1270" cy="1315"/>
          </a:xfrm>
        </p:grpSpPr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651" y="1026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  <p:pic>
          <p:nvPicPr>
            <p:cNvPr id="21" name="Picture 40"/>
            <p:cNvPicPr>
              <a:picLocks noChangeAspect="1" noChangeArrowheads="1"/>
            </p:cNvPicPr>
            <p:nvPr/>
          </p:nvPicPr>
          <p:blipFill>
            <a:blip r:embed="rId6"/>
            <a:srcRect l="57693" t="18877" r="21153" b="50494"/>
            <a:stretch>
              <a:fillRect/>
            </a:stretch>
          </p:blipFill>
          <p:spPr bwMode="auto">
            <a:xfrm>
              <a:off x="3884" y="1207"/>
              <a:ext cx="807" cy="9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3833" y="1207"/>
              <a:ext cx="870" cy="95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686175"/>
            <a:ext cx="48577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ÐÐ°ÑÑÐ¸Ð½ÐºÐ¸ Ð¿Ð¾ Ð·Ð°Ð¿ÑÐ¾ÑÑ Ð¿Ð¾ÑÐ°Ð´ÐºÐ° Ð´ÐµÑÐµÐ²ÑÐµÐ² Ð² Ð»ÐµÑÑ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0"/>
            <a:ext cx="7358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9" descr="ÐÐ°ÑÑÐ¸Ð½ÐºÐ¸ Ð¿Ð¾ Ð·Ð°Ð¿ÑÐ¾ÑÑ Ð¿Ð¾ÑÐ°Ð´ÐºÐ° Ð´ÐµÑÐµÐ²ÑÐµÐ² Ð² Ð»ÐµÑÑ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AutoShape 11" descr="ÐÐ°ÑÑÐ¸Ð½ÐºÐ¸ Ð¿Ð¾ Ð·Ð°Ð¿ÑÐ¾ÑÑ Ð¿Ð¾ÑÐ°Ð´ÐºÐ° Ð´ÐµÑÐµÐ²ÑÐµÐ² Ð² Ð»ÐµÑÑ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7" name="Picture 13" descr="ÐÐ°ÑÑÐ¸Ð½ÐºÐ¸ Ð¿Ð¾ Ð·Ð°Ð¿ÑÐ¾ÑÑ Ð¿Ð¾ÑÐ°Ð´ÐºÐ° Ð´ÐµÑÐµÐ²ÑÐµÐ² Ð² Ð»ÐµÑÑ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43132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la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736"/>
          </a:xfrm>
        </p:spPr>
      </p:pic>
      <p:sp>
        <p:nvSpPr>
          <p:cNvPr id="3" name="TextBox 2"/>
          <p:cNvSpPr txBox="1"/>
          <p:nvPr/>
        </p:nvSpPr>
        <p:spPr>
          <a:xfrm>
            <a:off x="3286116" y="571480"/>
            <a:ext cx="624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+mj-lt"/>
              </a:rPr>
              <a:t>Выставка рисунков « Я - за здоровый лес»</a:t>
            </a:r>
            <a:endParaRPr lang="ru-RU" b="1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collag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Леса России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Picture 13" descr="ÐÐµÑÐ¸ÑÑÐ¾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1071538" y="1214422"/>
            <a:ext cx="7072312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ru-RU" sz="7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Экологический </a:t>
            </a:r>
            <a:r>
              <a:rPr lang="ru-RU" sz="7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брейн-ринг</a:t>
            </a:r>
            <a:endParaRPr lang="ru-RU" sz="7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500042"/>
            <a:ext cx="87154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t"/>
            <a:r>
              <a:rPr lang="ru-RU" sz="36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+mj-lt"/>
              </a:rPr>
              <a:t>Из чего состоит </a:t>
            </a:r>
            <a:r>
              <a:rPr lang="ru-RU" sz="3200" b="1" dirty="0" smtClean="0">
                <a:solidFill>
                  <a:srgbClr val="006600"/>
                </a:solidFill>
                <a:latin typeface="+mj-lt"/>
              </a:rPr>
              <a:t>лес?</a:t>
            </a:r>
            <a:endParaRPr lang="ru-RU" sz="2800" dirty="0" smtClean="0">
              <a:solidFill>
                <a:srgbClr val="006600"/>
              </a:solidFill>
              <a:latin typeface="+mj-lt"/>
            </a:endParaRPr>
          </a:p>
          <a:p>
            <a:pPr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-Из 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>деревьев, растительности, кустарников, трав, </a:t>
            </a: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папоротников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/>
            </a:r>
            <a:br>
              <a:rPr lang="ru-RU" sz="2800" dirty="0">
                <a:solidFill>
                  <a:srgbClr val="006600"/>
                </a:solidFill>
                <a:latin typeface="+mj-lt"/>
              </a:rPr>
            </a:b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-Из 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>грибов и </a:t>
            </a: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ягод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/>
            </a:r>
            <a:br>
              <a:rPr lang="ru-RU" sz="2800" dirty="0">
                <a:solidFill>
                  <a:srgbClr val="006600"/>
                </a:solidFill>
                <a:latin typeface="+mj-lt"/>
              </a:rPr>
            </a:b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-Из 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>цветов, ёлок, </a:t>
            </a: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пней.</a:t>
            </a:r>
          </a:p>
          <a:p>
            <a:pPr fontAlgn="t"/>
            <a:endParaRPr lang="ru-RU" sz="2800" dirty="0" smtClean="0">
              <a:solidFill>
                <a:srgbClr val="006600"/>
              </a:solidFill>
              <a:latin typeface="+mj-lt"/>
            </a:endParaRPr>
          </a:p>
          <a:p>
            <a:pPr fontAlgn="t"/>
            <a:r>
              <a:rPr lang="ru-RU" sz="3200" b="1" dirty="0" smtClean="0">
                <a:solidFill>
                  <a:srgbClr val="006600"/>
                </a:solidFill>
                <a:latin typeface="+mj-lt"/>
              </a:rPr>
              <a:t>Для </a:t>
            </a:r>
            <a:r>
              <a:rPr lang="ru-RU" sz="3200" b="1" dirty="0">
                <a:solidFill>
                  <a:srgbClr val="006600"/>
                </a:solidFill>
                <a:latin typeface="+mj-lt"/>
              </a:rPr>
              <a:t>чего придумали праздник «День леса?»</a:t>
            </a:r>
          </a:p>
          <a:p>
            <a:pPr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-Чтобы 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>прославить </a:t>
            </a: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лес</a:t>
            </a:r>
            <a:endParaRPr lang="ru-RU" sz="2800" dirty="0">
              <a:solidFill>
                <a:srgbClr val="006600"/>
              </a:solidFill>
              <a:latin typeface="+mj-lt"/>
            </a:endParaRPr>
          </a:p>
          <a:p>
            <a:pPr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-Чтобы </a:t>
            </a:r>
            <a:r>
              <a:rPr lang="ru-RU" sz="2800" dirty="0">
                <a:solidFill>
                  <a:srgbClr val="006600"/>
                </a:solidFill>
                <a:latin typeface="+mj-lt"/>
              </a:rPr>
              <a:t>внушить подрастающему поколению любовь к природе, к древонасаждению и вселить в него сознание важности </a:t>
            </a:r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охранения природы</a:t>
            </a:r>
            <a:endParaRPr lang="ru-RU" sz="36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14282" y="1"/>
            <a:ext cx="8429627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ru-RU" sz="3200" b="1" dirty="0" smtClean="0">
              <a:latin typeface="+mj-lt"/>
            </a:endParaRPr>
          </a:p>
          <a:p>
            <a:pPr eaLnBrk="0" hangingPunct="0"/>
            <a:r>
              <a:rPr lang="ru-RU" sz="3200" b="1" dirty="0" smtClean="0">
                <a:solidFill>
                  <a:srgbClr val="006600"/>
                </a:solidFill>
                <a:latin typeface="+mj-lt"/>
              </a:rPr>
              <a:t>Как </a:t>
            </a:r>
            <a:r>
              <a:rPr lang="ru-RU" sz="3200" b="1" dirty="0">
                <a:solidFill>
                  <a:srgbClr val="006600"/>
                </a:solidFill>
                <a:latin typeface="+mj-lt"/>
              </a:rPr>
              <a:t>называют лесного сторожа, который охраняет свой участок леса от незаконных порубок, </a:t>
            </a:r>
            <a:r>
              <a:rPr lang="ru-RU" sz="3200" b="1" dirty="0" smtClean="0">
                <a:solidFill>
                  <a:srgbClr val="006600"/>
                </a:solidFill>
                <a:latin typeface="+mj-lt"/>
              </a:rPr>
              <a:t>охоты?</a:t>
            </a:r>
            <a:endParaRPr lang="ru-RU" sz="3200" dirty="0">
              <a:solidFill>
                <a:srgbClr val="006600"/>
              </a:solidFill>
              <a:latin typeface="+mj-lt"/>
            </a:endParaRPr>
          </a:p>
          <a:p>
            <a:pPr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-Лесничий</a:t>
            </a:r>
            <a:endParaRPr lang="ru-RU" sz="2800" dirty="0">
              <a:solidFill>
                <a:srgbClr val="006600"/>
              </a:solidFill>
              <a:latin typeface="+mj-lt"/>
            </a:endParaRPr>
          </a:p>
          <a:p>
            <a:pPr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-Егерь</a:t>
            </a:r>
            <a:endParaRPr lang="ru-RU" sz="2800" dirty="0">
              <a:solidFill>
                <a:srgbClr val="006600"/>
              </a:solidFill>
              <a:latin typeface="+mj-lt"/>
            </a:endParaRPr>
          </a:p>
          <a:p>
            <a:pPr lvl="0" fontAlgn="t"/>
            <a:r>
              <a:rPr lang="ru-RU" sz="2800" dirty="0" smtClean="0">
                <a:solidFill>
                  <a:srgbClr val="006600"/>
                </a:solidFill>
                <a:latin typeface="+mj-lt"/>
              </a:rPr>
              <a:t>-Лесник</a:t>
            </a:r>
          </a:p>
          <a:p>
            <a:pPr lvl="0" fontAlgn="t"/>
            <a:r>
              <a:rPr lang="ru-RU" sz="3200" b="1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Какова роль опавшей листвы для почвы в лесу?</a:t>
            </a:r>
            <a:endParaRPr lang="ru-RU" sz="3200" b="1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lvl="0" eaLnBrk="0" fontAlgn="t" hangingPunct="0"/>
            <a:r>
              <a:rPr lang="ru-RU" sz="2800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-Украшает почву</a:t>
            </a:r>
            <a:endParaRPr lang="ru-RU" sz="2800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lvl="0" eaLnBrk="0" fontAlgn="t" hangingPunct="0"/>
            <a:r>
              <a:rPr lang="ru-RU" sz="2800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-Предохраняет от промерзания</a:t>
            </a:r>
            <a:endParaRPr lang="ru-RU" sz="2800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lvl="0" eaLnBrk="0" fontAlgn="t" hangingPunct="0"/>
            <a:r>
              <a:rPr lang="ru-RU" sz="2800" dirty="0" smtClean="0">
                <a:solidFill>
                  <a:srgbClr val="0066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-Пользы нет, только засоряет</a:t>
            </a:r>
            <a:endParaRPr lang="ru-RU" sz="2800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fontAlgn="t"/>
            <a:endParaRPr lang="ru-RU" sz="2800" dirty="0" smtClean="0">
              <a:solidFill>
                <a:srgbClr val="006600"/>
              </a:solidFill>
              <a:latin typeface="+mj-lt"/>
            </a:endParaRPr>
          </a:p>
          <a:p>
            <a:pPr fontAlgn="t"/>
            <a:endParaRPr lang="ru-RU" sz="2800" dirty="0">
              <a:solidFill>
                <a:srgbClr val="006600"/>
              </a:solidFill>
              <a:latin typeface="+mj-lt"/>
            </a:endParaRPr>
          </a:p>
          <a:p>
            <a:pPr eaLnBrk="0" fontAlgn="t" hangingPunct="0"/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08671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Что такое валежник?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>-</a:t>
            </a:r>
            <a:r>
              <a:rPr lang="ru-RU" sz="3200" dirty="0" smtClean="0">
                <a:solidFill>
                  <a:srgbClr val="006600"/>
                </a:solidFill>
                <a:latin typeface="+mj-lt"/>
              </a:rPr>
              <a:t>Рухнувшие на землю стволы деревьев или их</a:t>
            </a:r>
          </a:p>
          <a:p>
            <a:r>
              <a:rPr lang="ru-RU" sz="3200" dirty="0" smtClean="0">
                <a:solidFill>
                  <a:srgbClr val="006600"/>
                </a:solidFill>
                <a:latin typeface="+mj-lt"/>
              </a:rPr>
              <a:t>сучья, ветви, свежие и гниющие </a:t>
            </a:r>
            <a:br>
              <a:rPr lang="ru-RU" sz="3200" dirty="0" smtClean="0">
                <a:solidFill>
                  <a:srgbClr val="006600"/>
                </a:solidFill>
                <a:latin typeface="+mj-lt"/>
              </a:rPr>
            </a:br>
            <a:r>
              <a:rPr lang="ru-RU" sz="3200" dirty="0" smtClean="0">
                <a:solidFill>
                  <a:srgbClr val="006600"/>
                </a:solidFill>
                <a:latin typeface="+mj-lt"/>
              </a:rPr>
              <a:t>-Лес, который валят лесники</a:t>
            </a:r>
            <a:br>
              <a:rPr lang="ru-RU" sz="3200" dirty="0" smtClean="0">
                <a:solidFill>
                  <a:srgbClr val="006600"/>
                </a:solidFill>
                <a:latin typeface="+mj-lt"/>
              </a:rPr>
            </a:br>
            <a:r>
              <a:rPr lang="ru-RU" sz="3200" dirty="0" smtClean="0">
                <a:solidFill>
                  <a:srgbClr val="006600"/>
                </a:solidFill>
                <a:latin typeface="+mj-lt"/>
              </a:rPr>
              <a:t>-Лес, используемый для строительства домов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В названии каких художественных произведений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 присутствует слово «лес, лесной»?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Картины каких художников, где изображен лес, </a:t>
            </a:r>
          </a:p>
          <a:p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вы знаете?</a:t>
            </a:r>
          </a:p>
          <a:p>
            <a:endParaRPr lang="ru-RU" sz="3200" dirty="0" smtClean="0">
              <a:solidFill>
                <a:srgbClr val="006600"/>
              </a:solidFill>
              <a:latin typeface="+mn-lt"/>
            </a:endParaRP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Много леса- не губи,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мало леса- береги,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нет леса- посади!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В народе говорят: «Человек прожил  жизнь не зря, если посадил хотя бы одно дерево» </a:t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ÐÐ°ÑÑÐ¸Ð½ÐºÐ¸ Ð¿Ð¾ Ð·Ð°Ð¿ÑÐ¾ÑÑ Ð»ÐµÑÐ° Ñ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Users\Asus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C:\Users\Asus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878" y="0"/>
            <a:ext cx="8501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Леса учат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человека понимать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прекрасное»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                       А.П.Чехов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57188" y="500063"/>
            <a:ext cx="8429654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Россию называют страной лесов. Свыше 80 %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площади лесов России занимают хвойные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леса, которые лучше лиственных  переносят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суровую зиму, прохладное лето.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6600"/>
                </a:solidFill>
                <a:cs typeface="Times New Roman" pitchFamily="18" charset="0"/>
              </a:rPr>
              <a:t>Россия  занимает 3 место в мире по площади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6600"/>
                </a:solidFill>
                <a:cs typeface="Times New Roman" pitchFamily="18" charset="0"/>
              </a:rPr>
              <a:t>общих земельных ресурсов, пашни и лесов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6600"/>
                </a:solidFill>
                <a:cs typeface="Times New Roman" pitchFamily="18" charset="0"/>
              </a:rPr>
              <a:t>после Австралии , Канады.</a:t>
            </a:r>
            <a:endParaRPr lang="ru-RU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321" y="0"/>
            <a:ext cx="434467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ÐÐ°ÑÑÐ¸Ð½ÐºÐ¸ Ð¿Ð¾ Ð·Ð°Ð¿ÑÐ¾ÑÑ Ð²ÐµÑÐµÐ½Ð½Ð¸Ðµ Ð»ÐµÑÐ° ÑÐ¾ÑÑ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492919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ÐÐ°ÑÑÐ¸Ð½ÐºÐ¸ Ð¿Ð¾ Ð·Ð°Ð¿ÑÐ¾ÑÑ Ð¾ÑÐµÐ½Ð½Ð¸Ðµ Ð»ÐµÑÐ° ÑÐ¾ÑÑÐ¸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2643188"/>
            <a:ext cx="428624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ÐÐ°ÑÑÐ¸Ð½ÐºÐ¸ Ð¿Ð¾ Ð·Ð°Ð¿ÑÐ¾ÑÑ Ð»ÐµÑÐ½Ð¸Ðµ Ð»ÐµÑÐ° ÑÐ¾ÑÑÐ¸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5775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660400" y="357188"/>
            <a:ext cx="8483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Леса России в разное время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285750"/>
            <a:ext cx="4752975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</a:rPr>
              <a:t>Что такое лес?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857375"/>
            <a:ext cx="7772400" cy="3603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28674" name="Picture 2" descr="ÐÐ°ÑÑÐ¸Ð½ÐºÐ¸ Ð¿Ð¾ Ð·Ð°Ð¿ÑÐ¾ÑÑ ÐºÐ°ÑÑÐ¸Ð½ÐºÐ¸ Ð»ÐµÑ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7588"/>
            <a:ext cx="9144000" cy="569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367</Words>
  <Application>Microsoft PowerPoint</Application>
  <PresentationFormat>Экран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«Значение леса. Проблемы леса» </vt:lpstr>
      <vt:lpstr>Слайд 2</vt:lpstr>
      <vt:lpstr>Леса России</vt:lpstr>
      <vt:lpstr>Слайд 4</vt:lpstr>
      <vt:lpstr>Слайд 5</vt:lpstr>
      <vt:lpstr>Слайд 6</vt:lpstr>
      <vt:lpstr>Слайд 7</vt:lpstr>
      <vt:lpstr>Слайд 8</vt:lpstr>
      <vt:lpstr>Что такое лес?</vt:lpstr>
      <vt:lpstr>Лес – легкие планеты. </vt:lpstr>
      <vt:lpstr>Лес – место для отдыха людей. </vt:lpstr>
      <vt:lpstr>Лес – материалы для строительства </vt:lpstr>
      <vt:lpstr>Лес – аптека, кладовая лекарственных растений </vt:lpstr>
      <vt:lpstr>Лес – дом для животных и птиц</vt:lpstr>
      <vt:lpstr>Слайд 15</vt:lpstr>
      <vt:lpstr>А что дает человек лесу?</vt:lpstr>
      <vt:lpstr>Слайд 17</vt:lpstr>
      <vt:lpstr>Причины лесных пожаров:</vt:lpstr>
      <vt:lpstr>Слайд 19</vt:lpstr>
      <vt:lpstr>незаконную охоту, браконьерство…</vt:lpstr>
      <vt:lpstr>Слайд 21</vt:lpstr>
      <vt:lpstr>загрязнение леса…  </vt:lpstr>
      <vt:lpstr>Это наше будущее?</vt:lpstr>
      <vt:lpstr>Слайд 24</vt:lpstr>
      <vt:lpstr>Что Я могу сделать?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Много леса- не губи, мало леса- береги, нет леса- посади!  В народе говорят: «Человек прожил  жизнь не зря, если посадил хотя бы одно дерево»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Эльза</dc:creator>
  <cp:lastModifiedBy>Asus</cp:lastModifiedBy>
  <cp:revision>79</cp:revision>
  <dcterms:created xsi:type="dcterms:W3CDTF">1601-01-01T00:00:00Z</dcterms:created>
  <dcterms:modified xsi:type="dcterms:W3CDTF">2018-08-15T07:40:54Z</dcterms:modified>
</cp:coreProperties>
</file>