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72" r:id="rId10"/>
    <p:sldId id="273" r:id="rId11"/>
    <p:sldId id="274" r:id="rId12"/>
    <p:sldId id="275" r:id="rId13"/>
    <p:sldId id="280" r:id="rId14"/>
    <p:sldId id="281" r:id="rId15"/>
    <p:sldId id="276" r:id="rId16"/>
    <p:sldId id="277" r:id="rId17"/>
    <p:sldId id="278" r:id="rId18"/>
    <p:sldId id="279" r:id="rId19"/>
    <p:sldId id="282" r:id="rId20"/>
    <p:sldId id="290" r:id="rId21"/>
    <p:sldId id="289" r:id="rId22"/>
    <p:sldId id="283" r:id="rId23"/>
    <p:sldId id="267" r:id="rId24"/>
    <p:sldId id="268" r:id="rId25"/>
    <p:sldId id="284" r:id="rId26"/>
    <p:sldId id="285" r:id="rId27"/>
    <p:sldId id="288" r:id="rId28"/>
    <p:sldId id="286" r:id="rId29"/>
    <p:sldId id="287" r:id="rId30"/>
    <p:sldId id="269" r:id="rId31"/>
    <p:sldId id="270" r:id="rId32"/>
    <p:sldId id="291"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1" d="100"/>
          <a:sy n="61" d="100"/>
        </p:scale>
        <p:origin x="-102" y="-11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381396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60106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79693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114432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24111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300634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386138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241621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288141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92690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322548-5C0C-4D71-9B31-88A49E09DC77}" type="datetimeFigureOut">
              <a:rPr lang="ru-RU" smtClean="0"/>
              <a:pPr/>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214696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22548-5C0C-4D71-9B31-88A49E09DC77}" type="datetimeFigureOut">
              <a:rPr lang="ru-RU" smtClean="0"/>
              <a:pPr/>
              <a:t>24.05.2018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5FECB-4CDA-4E08-8BCC-E180188ACCE8}" type="slidenum">
              <a:rPr lang="ru-RU" smtClean="0"/>
              <a:pPr/>
              <a:t>‹#›</a:t>
            </a:fld>
            <a:endParaRPr lang="ru-RU"/>
          </a:p>
        </p:txBody>
      </p:sp>
    </p:spTree>
    <p:extLst>
      <p:ext uri="{BB962C8B-B14F-4D97-AF65-F5344CB8AC3E}">
        <p14:creationId xmlns:p14="http://schemas.microsoft.com/office/powerpoint/2010/main" xmlns="" val="20572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image" Target="../media/image28.jpeg"/><Relationship Id="rId16"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gif"/><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5600" y="135466"/>
            <a:ext cx="8805333" cy="6604000"/>
          </a:xfrm>
          <a:prstGeom prst="rect">
            <a:avLst/>
          </a:prstGeom>
        </p:spPr>
      </p:pic>
    </p:spTree>
    <p:extLst>
      <p:ext uri="{BB962C8B-B14F-4D97-AF65-F5344CB8AC3E}">
        <p14:creationId xmlns:p14="http://schemas.microsoft.com/office/powerpoint/2010/main" xmlns="" val="412010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08" y="105509"/>
            <a:ext cx="6849207" cy="4708981"/>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a) На лицевых бортах площадки должно быть установлено защитное стекло высотой от </a:t>
            </a:r>
            <a:r>
              <a:rPr lang="ru-RU" sz="2000" b="1" dirty="0">
                <a:latin typeface="Times New Roman" panose="02020603050405020304" pitchFamily="18" charset="0"/>
                <a:cs typeface="Times New Roman" panose="02020603050405020304" pitchFamily="18" charset="0"/>
              </a:rPr>
              <a:t>160 см</a:t>
            </a:r>
            <a:r>
              <a:rPr lang="ru-RU" sz="2000" dirty="0">
                <a:latin typeface="Times New Roman" panose="02020603050405020304" pitchFamily="18" charset="0"/>
                <a:cs typeface="Times New Roman" panose="02020603050405020304" pitchFamily="18" charset="0"/>
              </a:rPr>
              <a:t> до </a:t>
            </a:r>
            <a:r>
              <a:rPr lang="ru-RU" sz="2000" b="1" dirty="0">
                <a:latin typeface="Times New Roman" panose="02020603050405020304" pitchFamily="18" charset="0"/>
                <a:cs typeface="Times New Roman" panose="02020603050405020304" pitchFamily="18" charset="0"/>
              </a:rPr>
              <a:t>200 см</a:t>
            </a:r>
            <a:r>
              <a:rPr lang="ru-RU" sz="2000" dirty="0">
                <a:latin typeface="Times New Roman" panose="02020603050405020304" pitchFamily="18" charset="0"/>
                <a:cs typeface="Times New Roman" panose="02020603050405020304" pitchFamily="18" charset="0"/>
              </a:rPr>
              <a:t> и оно должно продолжаться вдоль боковых бортов в направлении нейтральной зоны на </a:t>
            </a:r>
            <a:r>
              <a:rPr lang="ru-RU" sz="2000" b="1" dirty="0">
                <a:latin typeface="Times New Roman" panose="02020603050405020304" pitchFamily="18" charset="0"/>
                <a:cs typeface="Times New Roman" panose="02020603050405020304" pitchFamily="18" charset="0"/>
              </a:rPr>
              <a:t>4 м</a:t>
            </a:r>
            <a:r>
              <a:rPr lang="ru-RU" sz="2000" dirty="0">
                <a:latin typeface="Times New Roman" panose="02020603050405020304" pitchFamily="18" charset="0"/>
                <a:cs typeface="Times New Roman" panose="02020603050405020304" pitchFamily="18" charset="0"/>
              </a:rPr>
              <a:t> от линии ворот. Защитное стекло высотой не менее </a:t>
            </a:r>
            <a:r>
              <a:rPr lang="ru-RU" sz="2000" b="1" dirty="0">
                <a:latin typeface="Times New Roman" panose="02020603050405020304" pitchFamily="18" charset="0"/>
                <a:cs typeface="Times New Roman" panose="02020603050405020304" pitchFamily="18" charset="0"/>
              </a:rPr>
              <a:t>80 см</a:t>
            </a:r>
            <a:r>
              <a:rPr lang="ru-RU" sz="2000" dirty="0">
                <a:latin typeface="Times New Roman" panose="02020603050405020304" pitchFamily="18" charset="0"/>
                <a:cs typeface="Times New Roman" panose="02020603050405020304" pitchFamily="18" charset="0"/>
              </a:rPr>
              <a:t>. должно быть установлено на боковых бортах по всей длине площадки, за исключением пространства перед скамейками для игроков. </a:t>
            </a:r>
          </a:p>
          <a:p>
            <a:r>
              <a:rPr lang="ru-RU" sz="2000" dirty="0">
                <a:latin typeface="Times New Roman" panose="02020603050405020304" pitchFamily="18" charset="0"/>
                <a:cs typeface="Times New Roman" panose="02020603050405020304" pitchFamily="18" charset="0"/>
              </a:rPr>
              <a:t>b) Зазор между стеклянными панелями защитного стекла должен быть минимизирован до </a:t>
            </a:r>
            <a:r>
              <a:rPr lang="ru-RU" sz="2000" b="1" dirty="0">
                <a:latin typeface="Times New Roman" panose="02020603050405020304" pitchFamily="18" charset="0"/>
                <a:cs typeface="Times New Roman" panose="02020603050405020304" pitchFamily="18" charset="0"/>
              </a:rPr>
              <a:t>5 мм</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c) Там, где защитное стекло имеет разрыв, на открытую кромку стекла должна быть установлена защитная набивка, необходимая для защиты игроков от травм. </a:t>
            </a:r>
          </a:p>
          <a:p>
            <a:r>
              <a:rPr lang="ru-RU" sz="2000" dirty="0">
                <a:latin typeface="Times New Roman" panose="02020603050405020304" pitchFamily="18" charset="0"/>
                <a:cs typeface="Times New Roman" panose="02020603050405020304" pitchFamily="18" charset="0"/>
              </a:rPr>
              <a:t>d) Не разрешается делать какие-либо отверстия в защитном стекле.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7974623" y="-2333667"/>
            <a:ext cx="10779542" cy="549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33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197224" y="4437528"/>
            <a:ext cx="6463552" cy="1323439"/>
          </a:xfrm>
          <a:prstGeom prst="rect">
            <a:avLst/>
          </a:prstGeom>
        </p:spPr>
        <p:txBody>
          <a:bodyPr wrap="square">
            <a:spAutoFit/>
          </a:bodyPr>
          <a:lstStyle/>
          <a:p>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Защитные </a:t>
            </a:r>
            <a:r>
              <a:rPr lang="ru-RU" sz="2000" dirty="0">
                <a:latin typeface="Times New Roman" panose="02020603050405020304" pitchFamily="18" charset="0"/>
                <a:cs typeface="Times New Roman" panose="02020603050405020304" pitchFamily="18" charset="0"/>
              </a:rPr>
              <a:t>сетки должны быть повешены поверх лицевых бортов и защитного стекла так, чтобы защитить зрителей от получения травм. </a:t>
            </a: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49341" y="105509"/>
            <a:ext cx="4713178" cy="307220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6431" y="3177711"/>
            <a:ext cx="4780085" cy="3585064"/>
          </a:xfrm>
          <a:prstGeom prst="rect">
            <a:avLst/>
          </a:prstGeom>
        </p:spPr>
      </p:pic>
    </p:spTree>
    <p:extLst>
      <p:ext uri="{BB962C8B-B14F-4D97-AF65-F5344CB8AC3E}">
        <p14:creationId xmlns:p14="http://schemas.microsoft.com/office/powerpoint/2010/main" xmlns="" val="170391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8070" y="123092"/>
            <a:ext cx="11271738" cy="1200329"/>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Ледовая поверхность должна быть разделена по длине на части пятью линиями, нанесенными на лед и простирающимися непрерывно поперек площадки и продолженными вертикально вверх по поверхности бортов.</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49108" y="1637846"/>
            <a:ext cx="6142892" cy="3223169"/>
          </a:xfrm>
          <a:prstGeom prst="rect">
            <a:avLst/>
          </a:prstGeom>
        </p:spPr>
      </p:pic>
      <p:sp>
        <p:nvSpPr>
          <p:cNvPr id="5" name="Прямоугольник 4"/>
          <p:cNvSpPr/>
          <p:nvPr/>
        </p:nvSpPr>
        <p:spPr>
          <a:xfrm>
            <a:off x="167054" y="1323421"/>
            <a:ext cx="5802923" cy="923330"/>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Красные</a:t>
            </a:r>
            <a:r>
              <a:rPr lang="ru-RU" dirty="0">
                <a:latin typeface="Times New Roman" panose="02020603050405020304" pitchFamily="18" charset="0"/>
                <a:cs typeface="Times New Roman" panose="02020603050405020304" pitchFamily="18" charset="0"/>
              </a:rPr>
              <a:t> линии, нанесенные на расстоянии </a:t>
            </a:r>
            <a:r>
              <a:rPr lang="ru-RU" b="1" dirty="0">
                <a:latin typeface="Times New Roman" panose="02020603050405020304" pitchFamily="18" charset="0"/>
                <a:cs typeface="Times New Roman" panose="02020603050405020304" pitchFamily="18" charset="0"/>
              </a:rPr>
              <a:t>4 м</a:t>
            </a:r>
            <a:r>
              <a:rPr lang="ru-RU" dirty="0">
                <a:latin typeface="Times New Roman" panose="02020603050405020304" pitchFamily="18" charset="0"/>
                <a:cs typeface="Times New Roman" panose="02020603050405020304" pitchFamily="18" charset="0"/>
              </a:rPr>
              <a:t> от лицевых бортов, шириной </a:t>
            </a:r>
            <a:r>
              <a:rPr lang="ru-RU" b="1" dirty="0">
                <a:latin typeface="Times New Roman" panose="02020603050405020304" pitchFamily="18" charset="0"/>
                <a:cs typeface="Times New Roman" panose="02020603050405020304" pitchFamily="18" charset="0"/>
              </a:rPr>
              <a:t>5 см</a:t>
            </a:r>
            <a:r>
              <a:rPr lang="ru-RU" dirty="0">
                <a:latin typeface="Times New Roman" panose="02020603050405020304" pitchFamily="18" charset="0"/>
                <a:cs typeface="Times New Roman" panose="02020603050405020304" pitchFamily="18" charset="0"/>
              </a:rPr>
              <a:t> называются: </a:t>
            </a:r>
            <a:r>
              <a:rPr lang="ru-RU" b="1" dirty="0">
                <a:latin typeface="Times New Roman" panose="02020603050405020304" pitchFamily="18" charset="0"/>
                <a:cs typeface="Times New Roman" panose="02020603050405020304" pitchFamily="18" charset="0"/>
              </a:rPr>
              <a:t>ЛИНИЯМИ ВОРОТ</a:t>
            </a:r>
            <a:r>
              <a:rPr lang="ru-RU"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167053" y="2246752"/>
            <a:ext cx="5802923" cy="3416320"/>
          </a:xfrm>
          <a:prstGeom prst="rect">
            <a:avLst/>
          </a:prstGeom>
        </p:spPr>
        <p:txBody>
          <a:bodyPr wrap="square">
            <a:spAutoFit/>
          </a:bodyPr>
          <a:lstStyle/>
          <a:p>
            <a:r>
              <a:rPr lang="ru-RU" dirty="0">
                <a:latin typeface="Tahoma" panose="020B0604030504040204" pitchFamily="34" charset="0"/>
              </a:rPr>
              <a:t>a) Поверхность льда между двумя линиями ворот должна быть разделена на три равные части линиями синего цвета, шириной </a:t>
            </a:r>
            <a:r>
              <a:rPr lang="ru-RU" b="1" dirty="0">
                <a:latin typeface="Tahoma" panose="020B0604030504040204" pitchFamily="34" charset="0"/>
              </a:rPr>
              <a:t>30 см</a:t>
            </a:r>
            <a:r>
              <a:rPr lang="ru-RU" dirty="0">
                <a:latin typeface="Tahoma" panose="020B0604030504040204" pitchFamily="34" charset="0"/>
              </a:rPr>
              <a:t>, которые называются: </a:t>
            </a:r>
            <a:r>
              <a:rPr lang="ru-RU" b="1" dirty="0">
                <a:latin typeface="Tahoma" panose="020B0604030504040204" pitchFamily="34" charset="0"/>
              </a:rPr>
              <a:t>СИНИМИ ЛИНИЯМИ</a:t>
            </a:r>
            <a:r>
              <a:rPr lang="ru-RU" dirty="0">
                <a:latin typeface="Tahoma" panose="020B0604030504040204" pitchFamily="34" charset="0"/>
              </a:rPr>
              <a:t> </a:t>
            </a:r>
          </a:p>
          <a:p>
            <a:r>
              <a:rPr lang="ru-RU" dirty="0">
                <a:latin typeface="Tahoma" panose="020B0604030504040204" pitchFamily="34" charset="0"/>
              </a:rPr>
              <a:t>b) Эти линии образуют три зоны: зона, в которой расположены ворота одной из команд защищающей эти ворота, называется: </a:t>
            </a:r>
            <a:r>
              <a:rPr lang="ru-RU" b="1" dirty="0">
                <a:latin typeface="Tahoma" panose="020B0604030504040204" pitchFamily="34" charset="0"/>
              </a:rPr>
              <a:t>ЗОНОЙ ЗАЩИТЫ</a:t>
            </a:r>
            <a:r>
              <a:rPr lang="ru-RU" dirty="0">
                <a:latin typeface="Tahoma" panose="020B0604030504040204" pitchFamily="34" charset="0"/>
              </a:rPr>
              <a:t> </a:t>
            </a:r>
          </a:p>
          <a:p>
            <a:r>
              <a:rPr lang="ru-RU" dirty="0">
                <a:latin typeface="Tahoma" panose="020B0604030504040204" pitchFamily="34" charset="0"/>
              </a:rPr>
              <a:t>центральная часть называется: </a:t>
            </a:r>
            <a:r>
              <a:rPr lang="ru-RU" b="1" dirty="0">
                <a:latin typeface="Tahoma" panose="020B0604030504040204" pitchFamily="34" charset="0"/>
              </a:rPr>
              <a:t>НЕЙТРАЛЬНОЙ ЗОНОЙ</a:t>
            </a:r>
            <a:r>
              <a:rPr lang="ru-RU" dirty="0">
                <a:latin typeface="Tahoma" panose="020B0604030504040204" pitchFamily="34" charset="0"/>
              </a:rPr>
              <a:t> </a:t>
            </a:r>
          </a:p>
          <a:p>
            <a:r>
              <a:rPr lang="ru-RU" dirty="0">
                <a:latin typeface="Tahoma" panose="020B0604030504040204" pitchFamily="34" charset="0"/>
              </a:rPr>
              <a:t>на часть поверхности льда, наиболее удаленная от защищаемых ворот, называется: </a:t>
            </a:r>
            <a:r>
              <a:rPr lang="ru-RU" b="1" dirty="0">
                <a:latin typeface="Tahoma" panose="020B0604030504040204" pitchFamily="34" charset="0"/>
              </a:rPr>
              <a:t>ЗОНОЙ НАПАДЕНИЯ</a:t>
            </a:r>
            <a:r>
              <a:rPr lang="ru-RU" dirty="0">
                <a:latin typeface="Tahoma" panose="020B0604030504040204" pitchFamily="34" charset="0"/>
              </a:rPr>
              <a:t> </a:t>
            </a:r>
          </a:p>
        </p:txBody>
      </p:sp>
      <p:sp>
        <p:nvSpPr>
          <p:cNvPr id="7" name="Прямоугольник 6"/>
          <p:cNvSpPr/>
          <p:nvPr/>
        </p:nvSpPr>
        <p:spPr>
          <a:xfrm>
            <a:off x="167052" y="5663072"/>
            <a:ext cx="11561886" cy="646331"/>
          </a:xfrm>
          <a:prstGeom prst="rect">
            <a:avLst/>
          </a:prstGeom>
        </p:spPr>
        <p:txBody>
          <a:bodyPr wrap="square">
            <a:spAutoFit/>
          </a:bodyPr>
          <a:lstStyle/>
          <a:p>
            <a:r>
              <a:rPr lang="ru-RU" dirty="0">
                <a:latin typeface="Tahoma" panose="020B0604030504040204" pitchFamily="34" charset="0"/>
              </a:rPr>
              <a:t>По середине площадки должна быть нанесена красная линия шириной </a:t>
            </a:r>
            <a:r>
              <a:rPr lang="ru-RU" b="1" dirty="0">
                <a:latin typeface="Tahoma" panose="020B0604030504040204" pitchFamily="34" charset="0"/>
              </a:rPr>
              <a:t>30 см</a:t>
            </a:r>
            <a:r>
              <a:rPr lang="ru-RU" dirty="0">
                <a:latin typeface="Tahoma" panose="020B0604030504040204" pitchFamily="34" charset="0"/>
              </a:rPr>
              <a:t>. Эта линия называется </a:t>
            </a:r>
            <a:r>
              <a:rPr lang="ru-RU" b="1" dirty="0">
                <a:latin typeface="Tahoma" panose="020B0604030504040204" pitchFamily="34" charset="0"/>
              </a:rPr>
              <a:t>ЦЕНТРАЛЬНОЙ ЛИНИЕЙ</a:t>
            </a:r>
            <a:r>
              <a:rPr lang="ru-RU" dirty="0">
                <a:latin typeface="Tahoma" panose="020B0604030504040204" pitchFamily="34" charset="0"/>
              </a:rPr>
              <a:t>.</a:t>
            </a:r>
            <a:endParaRPr lang="ru-RU" dirty="0"/>
          </a:p>
        </p:txBody>
      </p:sp>
    </p:spTree>
    <p:extLst>
      <p:ext uri="{BB962C8B-B14F-4D97-AF65-F5344CB8AC3E}">
        <p14:creationId xmlns:p14="http://schemas.microsoft.com/office/powerpoint/2010/main" xmlns="" val="273782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60356" y="87923"/>
            <a:ext cx="9231644" cy="1200329"/>
          </a:xfrm>
          <a:prstGeom prst="rect">
            <a:avLst/>
          </a:prstGeom>
        </p:spPr>
        <p:txBody>
          <a:bodyPr wrap="square">
            <a:spAutoFit/>
          </a:bodyPr>
          <a:lstStyle/>
          <a:p>
            <a:r>
              <a:rPr lang="ru-RU" dirty="0">
                <a:latin typeface="Tahoma" panose="020B0604030504040204" pitchFamily="34" charset="0"/>
              </a:rPr>
              <a:t>Все точки и круги, которые наносятся на ледовую поверхность, предназначены для правильного расположения игроков во время произведения судьями </a:t>
            </a:r>
            <a:r>
              <a:rPr lang="ru-RU" dirty="0" err="1">
                <a:latin typeface="Tahoma" panose="020B0604030504040204" pitchFamily="34" charset="0"/>
              </a:rPr>
              <a:t>вбрасываний</a:t>
            </a:r>
            <a:r>
              <a:rPr lang="ru-RU" dirty="0">
                <a:latin typeface="Tahoma" panose="020B0604030504040204" pitchFamily="34" charset="0"/>
              </a:rPr>
              <a:t>, перед началом игры, перед началом каждого периода и после каждой остановки игры. </a:t>
            </a:r>
            <a:endParaRPr lang="ru-RU" dirty="0"/>
          </a:p>
        </p:txBody>
      </p:sp>
      <p:sp>
        <p:nvSpPr>
          <p:cNvPr id="4" name="Прямоугольник 3"/>
          <p:cNvSpPr/>
          <p:nvPr/>
        </p:nvSpPr>
        <p:spPr>
          <a:xfrm>
            <a:off x="3103684" y="3596576"/>
            <a:ext cx="8853854" cy="1477328"/>
          </a:xfrm>
          <a:prstGeom prst="rect">
            <a:avLst/>
          </a:prstGeom>
        </p:spPr>
        <p:txBody>
          <a:bodyPr wrap="square">
            <a:spAutoFit/>
          </a:bodyPr>
          <a:lstStyle/>
          <a:p>
            <a:r>
              <a:rPr lang="ru-RU" b="1" dirty="0">
                <a:solidFill>
                  <a:srgbClr val="408080"/>
                </a:solidFill>
                <a:latin typeface="Tahoma" panose="020B0604030504040204" pitchFamily="34" charset="0"/>
              </a:rPr>
              <a:t>Центральная точка вбрасывания и круг</a:t>
            </a:r>
          </a:p>
          <a:p>
            <a:r>
              <a:rPr lang="ru-RU" dirty="0">
                <a:latin typeface="Tahoma" panose="020B0604030504040204" pitchFamily="34" charset="0"/>
              </a:rPr>
              <a:t>Круглая синяя точка диаметром </a:t>
            </a:r>
            <a:r>
              <a:rPr lang="ru-RU" b="1" dirty="0">
                <a:latin typeface="Tahoma" panose="020B0604030504040204" pitchFamily="34" charset="0"/>
              </a:rPr>
              <a:t>30 см</a:t>
            </a:r>
            <a:r>
              <a:rPr lang="ru-RU" dirty="0">
                <a:latin typeface="Tahoma" panose="020B0604030504040204" pitchFamily="34" charset="0"/>
              </a:rPr>
              <a:t> должна быть нанесена на поверхности льда точно в центре площадки. </a:t>
            </a:r>
          </a:p>
          <a:p>
            <a:r>
              <a:rPr lang="ru-RU" dirty="0">
                <a:latin typeface="Tahoma" panose="020B0604030504040204" pitchFamily="34" charset="0"/>
              </a:rPr>
              <a:t>Из этой точки, как центра, должен быть нанесен, круг радиусом </a:t>
            </a:r>
            <a:r>
              <a:rPr lang="ru-RU" b="1" dirty="0">
                <a:latin typeface="Tahoma" panose="020B0604030504040204" pitchFamily="34" charset="0"/>
              </a:rPr>
              <a:t>4,5 м</a:t>
            </a:r>
            <a:r>
              <a:rPr lang="ru-RU" dirty="0">
                <a:latin typeface="Tahoma" panose="020B0604030504040204" pitchFamily="34" charset="0"/>
              </a:rPr>
              <a:t> синей линией шириной </a:t>
            </a:r>
            <a:r>
              <a:rPr lang="ru-RU" b="1" dirty="0">
                <a:latin typeface="Tahoma" panose="020B0604030504040204" pitchFamily="34" charset="0"/>
              </a:rPr>
              <a:t>5 см</a:t>
            </a:r>
            <a:r>
              <a:rPr lang="ru-RU" dirty="0">
                <a:latin typeface="Tahoma" panose="020B0604030504040204" pitchFamily="34"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1966" y="4256562"/>
            <a:ext cx="2744665" cy="254135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1966" y="2485796"/>
            <a:ext cx="2340219" cy="1770766"/>
          </a:xfrm>
          <a:prstGeom prst="rect">
            <a:avLst/>
          </a:prstGeom>
        </p:spPr>
      </p:pic>
      <p:sp>
        <p:nvSpPr>
          <p:cNvPr id="8" name="Прямоугольник 7"/>
          <p:cNvSpPr/>
          <p:nvPr/>
        </p:nvSpPr>
        <p:spPr>
          <a:xfrm>
            <a:off x="3103684" y="5301761"/>
            <a:ext cx="8853854" cy="923330"/>
          </a:xfrm>
          <a:prstGeom prst="rect">
            <a:avLst/>
          </a:prstGeom>
        </p:spPr>
        <p:txBody>
          <a:bodyPr wrap="square">
            <a:spAutoFit/>
          </a:bodyPr>
          <a:lstStyle/>
          <a:p>
            <a:r>
              <a:rPr lang="ru-RU" b="1" dirty="0">
                <a:solidFill>
                  <a:srgbClr val="408080"/>
                </a:solidFill>
                <a:latin typeface="Tahoma" panose="020B0604030504040204" pitchFamily="34" charset="0"/>
              </a:rPr>
              <a:t>Точки вбрасывания в Нейтральной зоне</a:t>
            </a:r>
          </a:p>
          <a:p>
            <a:r>
              <a:rPr lang="ru-RU" dirty="0">
                <a:latin typeface="Tahoma" panose="020B0604030504040204" pitchFamily="34" charset="0"/>
              </a:rPr>
              <a:t>Две красные точки, диаметром </a:t>
            </a:r>
            <a:r>
              <a:rPr lang="ru-RU" b="1" dirty="0">
                <a:latin typeface="Tahoma" panose="020B0604030504040204" pitchFamily="34" charset="0"/>
              </a:rPr>
              <a:t>60 см</a:t>
            </a:r>
            <a:r>
              <a:rPr lang="ru-RU" dirty="0">
                <a:latin typeface="Tahoma" panose="020B0604030504040204" pitchFamily="34" charset="0"/>
              </a:rPr>
              <a:t> должны быть нанесены, в нейтральной зоне на расстоянии </a:t>
            </a:r>
            <a:r>
              <a:rPr lang="ru-RU" b="1" dirty="0">
                <a:latin typeface="Tahoma" panose="020B0604030504040204" pitchFamily="34" charset="0"/>
              </a:rPr>
              <a:t>1,5 м</a:t>
            </a:r>
            <a:r>
              <a:rPr lang="ru-RU" dirty="0">
                <a:latin typeface="Tahoma" panose="020B0604030504040204" pitchFamily="34" charset="0"/>
              </a:rPr>
              <a:t> от каждой синей линии. </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0307" y="145252"/>
            <a:ext cx="2265206" cy="2228671"/>
          </a:xfrm>
          <a:prstGeom prst="rect">
            <a:avLst/>
          </a:prstGeom>
        </p:spPr>
      </p:pic>
      <p:sp>
        <p:nvSpPr>
          <p:cNvPr id="10" name="Прямоугольник 9"/>
          <p:cNvSpPr/>
          <p:nvPr/>
        </p:nvSpPr>
        <p:spPr>
          <a:xfrm>
            <a:off x="2960356" y="1288253"/>
            <a:ext cx="9093898" cy="2308324"/>
          </a:xfrm>
          <a:prstGeom prst="rect">
            <a:avLst/>
          </a:prstGeom>
        </p:spPr>
        <p:txBody>
          <a:bodyPr wrap="square">
            <a:spAutoFit/>
          </a:bodyPr>
          <a:lstStyle/>
          <a:p>
            <a:r>
              <a:rPr lang="ru-RU" b="1" dirty="0">
                <a:solidFill>
                  <a:srgbClr val="408080"/>
                </a:solidFill>
                <a:latin typeface="Tahoma" panose="020B0604030504040204" pitchFamily="34" charset="0"/>
              </a:rPr>
              <a:t>Точки конечного вбрасывания и круги</a:t>
            </a:r>
          </a:p>
          <a:p>
            <a:r>
              <a:rPr lang="ru-RU" dirty="0">
                <a:latin typeface="Tahoma" panose="020B0604030504040204" pitchFamily="34" charset="0"/>
              </a:rPr>
              <a:t>a) В каждой конечной зоне, с обеих сторон от каждых ворот, наносятся точки конечного вбрасывания и круги. </a:t>
            </a:r>
          </a:p>
          <a:p>
            <a:r>
              <a:rPr lang="ru-RU" dirty="0">
                <a:latin typeface="Tahoma" panose="020B0604030504040204" pitchFamily="34" charset="0"/>
              </a:rPr>
              <a:t>b) Точки вбрасывания должны быть красного цвета, диаметром </a:t>
            </a:r>
            <a:r>
              <a:rPr lang="ru-RU" b="1" dirty="0">
                <a:latin typeface="Tahoma" panose="020B0604030504040204" pitchFamily="34" charset="0"/>
              </a:rPr>
              <a:t>60 см</a:t>
            </a:r>
            <a:r>
              <a:rPr lang="ru-RU" dirty="0">
                <a:latin typeface="Tahoma" panose="020B0604030504040204" pitchFamily="34" charset="0"/>
              </a:rPr>
              <a:t>. </a:t>
            </a:r>
          </a:p>
          <a:p>
            <a:r>
              <a:rPr lang="ru-RU" dirty="0">
                <a:latin typeface="Tahoma" panose="020B0604030504040204" pitchFamily="34" charset="0"/>
              </a:rPr>
              <a:t>c) По обе стороны от каждой точки конечного вбрасывания должны быть нанесены двойные "L-образные" - линии. </a:t>
            </a:r>
          </a:p>
          <a:p>
            <a:r>
              <a:rPr lang="ru-RU" dirty="0">
                <a:latin typeface="Tahoma" panose="020B0604030504040204" pitchFamily="34" charset="0"/>
              </a:rPr>
              <a:t>d) Круги должны быть радиусом </a:t>
            </a:r>
            <a:r>
              <a:rPr lang="ru-RU" b="1" dirty="0">
                <a:latin typeface="Tahoma" panose="020B0604030504040204" pitchFamily="34" charset="0"/>
              </a:rPr>
              <a:t>4,5 м</a:t>
            </a:r>
            <a:r>
              <a:rPr lang="ru-RU" dirty="0">
                <a:latin typeface="Tahoma" panose="020B0604030504040204" pitchFamily="34" charset="0"/>
              </a:rPr>
              <a:t> с центром в точках конечного вбрасывания. Они должны быть нанесены на поверхности льда красной линией шириной </a:t>
            </a:r>
            <a:r>
              <a:rPr lang="ru-RU" b="1" dirty="0">
                <a:latin typeface="Tahoma" panose="020B0604030504040204" pitchFamily="34" charset="0"/>
              </a:rPr>
              <a:t>5 см</a:t>
            </a:r>
            <a:r>
              <a:rPr lang="ru-RU" dirty="0">
                <a:latin typeface="Tahoma" panose="020B0604030504040204" pitchFamily="34" charset="0"/>
              </a:rPr>
              <a:t>. </a:t>
            </a:r>
          </a:p>
        </p:txBody>
      </p:sp>
    </p:spTree>
    <p:extLst>
      <p:ext uri="{BB962C8B-B14F-4D97-AF65-F5344CB8AC3E}">
        <p14:creationId xmlns:p14="http://schemas.microsoft.com/office/powerpoint/2010/main" xmlns="" val="243356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5123" y="334108"/>
            <a:ext cx="11087100" cy="1846659"/>
          </a:xfrm>
          <a:prstGeom prst="rect">
            <a:avLst/>
          </a:prstGeom>
        </p:spPr>
        <p:txBody>
          <a:bodyPr wrap="square">
            <a:spAutoFit/>
          </a:bodyPr>
          <a:lstStyle/>
          <a:p>
            <a:r>
              <a:rPr lang="ru-RU" b="1" dirty="0">
                <a:solidFill>
                  <a:srgbClr val="408080"/>
                </a:solidFill>
                <a:latin typeface="Tahoma" panose="020B0604030504040204" pitchFamily="34" charset="0"/>
              </a:rPr>
              <a:t>Площадь судьи</a:t>
            </a:r>
          </a:p>
          <a:p>
            <a:r>
              <a:rPr lang="ru-RU" sz="2400" dirty="0">
                <a:latin typeface="Times New Roman" panose="02020603050405020304" pitchFamily="18" charset="0"/>
                <a:cs typeface="Times New Roman" panose="02020603050405020304" pitchFamily="18" charset="0"/>
              </a:rPr>
              <a:t>Полукруг радиусом </a:t>
            </a:r>
            <a:r>
              <a:rPr lang="ru-RU" sz="2400" b="1" dirty="0">
                <a:latin typeface="Times New Roman" panose="02020603050405020304" pitchFamily="18" charset="0"/>
                <a:cs typeface="Times New Roman" panose="02020603050405020304" pitchFamily="18" charset="0"/>
              </a:rPr>
              <a:t>3 м</a:t>
            </a:r>
            <a:r>
              <a:rPr lang="ru-RU" sz="2400" dirty="0">
                <a:latin typeface="Times New Roman" panose="02020603050405020304" pitchFamily="18" charset="0"/>
                <a:cs typeface="Times New Roman" panose="02020603050405020304" pitchFamily="18" charset="0"/>
              </a:rPr>
              <a:t>, должен быть нанесен на льду линией красного цвета шириной </a:t>
            </a:r>
            <a:r>
              <a:rPr lang="ru-RU" sz="2400" b="1" dirty="0">
                <a:latin typeface="Times New Roman" panose="02020603050405020304" pitchFamily="18" charset="0"/>
                <a:cs typeface="Times New Roman" panose="02020603050405020304" pitchFamily="18" charset="0"/>
              </a:rPr>
              <a:t>5 см</a:t>
            </a:r>
            <a:r>
              <a:rPr lang="ru-RU" sz="2400" dirty="0">
                <a:latin typeface="Times New Roman" panose="02020603050405020304" pitchFamily="18" charset="0"/>
                <a:cs typeface="Times New Roman" panose="02020603050405020304" pitchFamily="18" charset="0"/>
              </a:rPr>
              <a:t>, непосредственно перед местом, где расположен </a:t>
            </a:r>
            <a:r>
              <a:rPr lang="ru-RU" sz="2400" dirty="0" smtClean="0">
                <a:latin typeface="Times New Roman" panose="02020603050405020304" pitchFamily="18" charset="0"/>
                <a:cs typeface="Times New Roman" panose="02020603050405020304" pitchFamily="18" charset="0"/>
              </a:rPr>
              <a:t>секретарь. Часть </a:t>
            </a:r>
            <a:r>
              <a:rPr lang="ru-RU" sz="2400" dirty="0">
                <a:latin typeface="Times New Roman" panose="02020603050405020304" pitchFamily="18" charset="0"/>
                <a:cs typeface="Times New Roman" panose="02020603050405020304" pitchFamily="18" charset="0"/>
              </a:rPr>
              <a:t>ледовой поверхности, ограниченная данным полукругом, называется "Площадью судьи</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3093" y="2382716"/>
            <a:ext cx="4387362" cy="4086958"/>
          </a:xfrm>
          <a:prstGeom prst="rect">
            <a:avLst/>
          </a:prstGeom>
        </p:spPr>
      </p:pic>
      <p:sp>
        <p:nvSpPr>
          <p:cNvPr id="4" name="Прямоугольник 3"/>
          <p:cNvSpPr/>
          <p:nvPr/>
        </p:nvSpPr>
        <p:spPr>
          <a:xfrm>
            <a:off x="1573823" y="1670538"/>
            <a:ext cx="10243039" cy="461665"/>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непосредственно </a:t>
            </a:r>
            <a:r>
              <a:rPr lang="ru-RU" sz="2400" dirty="0">
                <a:latin typeface="Times New Roman" panose="02020603050405020304" pitchFamily="18" charset="0"/>
                <a:cs typeface="Times New Roman" panose="02020603050405020304" pitchFamily="18" charset="0"/>
              </a:rPr>
              <a:t>перед столом </a:t>
            </a:r>
            <a:r>
              <a:rPr lang="ru-RU" sz="2400" dirty="0" smtClean="0">
                <a:latin typeface="Times New Roman" panose="02020603050405020304" pitchFamily="18" charset="0"/>
                <a:cs typeface="Times New Roman" panose="02020603050405020304" pitchFamily="18" charset="0"/>
              </a:rPr>
              <a:t>секретаря.</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46585" y="2180767"/>
            <a:ext cx="8607669" cy="830997"/>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Игрокам не разрешается </a:t>
            </a:r>
            <a:r>
              <a:rPr lang="ru-RU" sz="2400" dirty="0">
                <a:latin typeface="Times New Roman" panose="02020603050405020304" pitchFamily="18" charset="0"/>
                <a:cs typeface="Times New Roman" panose="02020603050405020304" pitchFamily="18" charset="0"/>
              </a:rPr>
              <a:t>въезжать в эту площадь в ходе остановок игры, </a:t>
            </a:r>
            <a:r>
              <a:rPr lang="ru-RU" sz="2400" dirty="0" smtClean="0">
                <a:latin typeface="Times New Roman" panose="02020603050405020304" pitchFamily="18" charset="0"/>
                <a:cs typeface="Times New Roman" panose="02020603050405020304" pitchFamily="18" charset="0"/>
              </a:rPr>
              <a:t>когда Судьи </a:t>
            </a:r>
            <a:r>
              <a:rPr lang="ru-RU" sz="2400" dirty="0">
                <a:latin typeface="Times New Roman" panose="02020603050405020304" pitchFamily="18" charset="0"/>
                <a:cs typeface="Times New Roman" panose="02020603050405020304" pitchFamily="18" charset="0"/>
              </a:rPr>
              <a:t>на льду совещаются между собой.</a:t>
            </a: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26115" y="2941026"/>
            <a:ext cx="5222632" cy="3916974"/>
          </a:xfrm>
          <a:prstGeom prst="rect">
            <a:avLst/>
          </a:prstGeom>
        </p:spPr>
      </p:pic>
    </p:spTree>
    <p:extLst>
      <p:ext uri="{BB962C8B-B14F-4D97-AF65-F5344CB8AC3E}">
        <p14:creationId xmlns:p14="http://schemas.microsoft.com/office/powerpoint/2010/main" xmlns="" val="250798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2192" y="140658"/>
            <a:ext cx="10711962" cy="6566432"/>
          </a:xfrm>
          <a:prstGeom prst="rect">
            <a:avLst/>
          </a:prstGeom>
        </p:spPr>
      </p:pic>
    </p:spTree>
    <p:extLst>
      <p:ext uri="{BB962C8B-B14F-4D97-AF65-F5344CB8AC3E}">
        <p14:creationId xmlns:p14="http://schemas.microsoft.com/office/powerpoint/2010/main" xmlns="" val="221356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275" y="1246089"/>
            <a:ext cx="5449947" cy="3763888"/>
          </a:xfrm>
          <a:prstGeom prst="rect">
            <a:avLst/>
          </a:prstGeom>
        </p:spPr>
      </p:pic>
      <p:sp>
        <p:nvSpPr>
          <p:cNvPr id="5" name="Прямоугольник 4"/>
          <p:cNvSpPr/>
          <p:nvPr/>
        </p:nvSpPr>
        <p:spPr>
          <a:xfrm>
            <a:off x="5819222" y="272563"/>
            <a:ext cx="6372777" cy="5909310"/>
          </a:xfrm>
          <a:prstGeom prst="rect">
            <a:avLst/>
          </a:prstGeom>
        </p:spPr>
        <p:txBody>
          <a:bodyPr wrap="square">
            <a:spAutoFit/>
          </a:bodyPr>
          <a:lstStyle/>
          <a:p>
            <a:r>
              <a:rPr lang="ru-RU" b="1" dirty="0">
                <a:solidFill>
                  <a:srgbClr val="408080"/>
                </a:solidFill>
                <a:latin typeface="Tahoma" panose="020B0604030504040204" pitchFamily="34" charset="0"/>
              </a:rPr>
              <a:t>Площадь ворот</a:t>
            </a:r>
          </a:p>
          <a:p>
            <a:r>
              <a:rPr lang="ru-RU" dirty="0">
                <a:latin typeface="Tahoma" panose="020B0604030504040204" pitchFamily="34" charset="0"/>
              </a:rPr>
              <a:t>a) На поверхности льда перед каждыми воротами должна быть нанесена красная линия шириной </a:t>
            </a:r>
            <a:r>
              <a:rPr lang="ru-RU" b="1" dirty="0">
                <a:latin typeface="Tahoma" panose="020B0604030504040204" pitchFamily="34" charset="0"/>
              </a:rPr>
              <a:t>5 см</a:t>
            </a:r>
            <a:r>
              <a:rPr lang="ru-RU" dirty="0">
                <a:latin typeface="Tahoma" panose="020B0604030504040204" pitchFamily="34" charset="0"/>
              </a:rPr>
              <a:t>. Часть ледовой поверхности, ограниченная данной линией, называется </a:t>
            </a:r>
            <a:r>
              <a:rPr lang="ru-RU" b="1" dirty="0">
                <a:latin typeface="Tahoma" panose="020B0604030504040204" pitchFamily="34" charset="0"/>
              </a:rPr>
              <a:t>ПЛОЩАДЬЮ ВОРОТ</a:t>
            </a:r>
            <a:r>
              <a:rPr lang="ru-RU" dirty="0">
                <a:latin typeface="Tahoma" panose="020B0604030504040204" pitchFamily="34" charset="0"/>
              </a:rPr>
              <a:t>. </a:t>
            </a:r>
          </a:p>
          <a:p>
            <a:r>
              <a:rPr lang="ru-RU" dirty="0">
                <a:latin typeface="Tahoma" panose="020B0604030504040204" pitchFamily="34" charset="0"/>
              </a:rPr>
              <a:t>b) Площадь ворот должна быть окрашена в светло-голубой цвет. Поверхность льда внутри ворот должна быть белого цвета. </a:t>
            </a:r>
          </a:p>
          <a:p>
            <a:r>
              <a:rPr lang="ru-RU" dirty="0">
                <a:latin typeface="Tahoma" panose="020B0604030504040204" pitchFamily="34" charset="0"/>
              </a:rPr>
              <a:t>c) </a:t>
            </a:r>
            <a:r>
              <a:rPr lang="ru-RU" b="1" dirty="0">
                <a:latin typeface="Tahoma" panose="020B0604030504040204" pitchFamily="34" charset="0"/>
              </a:rPr>
              <a:t>Площадь ворот</a:t>
            </a:r>
            <a:r>
              <a:rPr lang="ru-RU" dirty="0">
                <a:latin typeface="Tahoma" panose="020B0604030504040204" pitchFamily="34" charset="0"/>
              </a:rPr>
              <a:t> включает </a:t>
            </a:r>
            <a:r>
              <a:rPr lang="ru-RU" b="1" dirty="0">
                <a:latin typeface="Tahoma" panose="020B0604030504040204" pitchFamily="34" charset="0"/>
              </a:rPr>
              <a:t>пространство</a:t>
            </a:r>
            <a:r>
              <a:rPr lang="ru-RU" dirty="0">
                <a:latin typeface="Tahoma" panose="020B0604030504040204" pitchFamily="34" charset="0"/>
              </a:rPr>
              <a:t>, образованное разметкой площади ворот на льду и простирающееся вертикально вверх на </a:t>
            </a:r>
            <a:r>
              <a:rPr lang="ru-RU" b="1" dirty="0">
                <a:latin typeface="Tahoma" panose="020B0604030504040204" pitchFamily="34" charset="0"/>
              </a:rPr>
              <a:t>1,27 м</a:t>
            </a:r>
            <a:r>
              <a:rPr lang="ru-RU" dirty="0">
                <a:latin typeface="Tahoma" panose="020B0604030504040204" pitchFamily="34" charset="0"/>
              </a:rPr>
              <a:t> до верхней кромки перекладины ворот. </a:t>
            </a:r>
          </a:p>
          <a:p>
            <a:r>
              <a:rPr lang="ru-RU" dirty="0">
                <a:latin typeface="Tahoma" panose="020B0604030504040204" pitchFamily="34" charset="0"/>
              </a:rPr>
              <a:t>d) Площадь ворот образуется следующим образом: проводится полукруг радиусом </a:t>
            </a:r>
            <a:r>
              <a:rPr lang="ru-RU" b="1" dirty="0">
                <a:latin typeface="Tahoma" panose="020B0604030504040204" pitchFamily="34" charset="0"/>
              </a:rPr>
              <a:t>180 см</a:t>
            </a:r>
            <a:r>
              <a:rPr lang="ru-RU" dirty="0">
                <a:latin typeface="Tahoma" panose="020B0604030504040204" pitchFamily="34" charset="0"/>
              </a:rPr>
              <a:t> и шириной линии в </a:t>
            </a:r>
            <a:r>
              <a:rPr lang="ru-RU" b="1" dirty="0">
                <a:latin typeface="Tahoma" panose="020B0604030504040204" pitchFamily="34" charset="0"/>
              </a:rPr>
              <a:t>5 см</a:t>
            </a:r>
            <a:r>
              <a:rPr lang="ru-RU" dirty="0">
                <a:latin typeface="Tahoma" panose="020B0604030504040204" pitchFamily="34" charset="0"/>
              </a:rPr>
              <a:t> с центральной точкой в середине линии ворот. В дополнение к нему на льду выкладываются два знака в форме буквы </a:t>
            </a:r>
            <a:r>
              <a:rPr lang="ru-RU" b="1" dirty="0">
                <a:latin typeface="Tahoma" panose="020B0604030504040204" pitchFamily="34" charset="0"/>
              </a:rPr>
              <a:t>“Г”</a:t>
            </a:r>
            <a:r>
              <a:rPr lang="ru-RU" dirty="0">
                <a:latin typeface="Tahoma" panose="020B0604030504040204" pitchFamily="34" charset="0"/>
              </a:rPr>
              <a:t> со стороной </a:t>
            </a:r>
            <a:r>
              <a:rPr lang="ru-RU" b="1" dirty="0">
                <a:latin typeface="Tahoma" panose="020B0604030504040204" pitchFamily="34" charset="0"/>
              </a:rPr>
              <a:t>15 см</a:t>
            </a:r>
            <a:r>
              <a:rPr lang="ru-RU" dirty="0">
                <a:latin typeface="Tahoma" panose="020B0604030504040204" pitchFamily="34" charset="0"/>
              </a:rPr>
              <a:t> и шириной в </a:t>
            </a:r>
            <a:r>
              <a:rPr lang="ru-RU" b="1" dirty="0">
                <a:latin typeface="Tahoma" panose="020B0604030504040204" pitchFamily="34" charset="0"/>
              </a:rPr>
              <a:t>5 см</a:t>
            </a:r>
            <a:r>
              <a:rPr lang="ru-RU" dirty="0">
                <a:latin typeface="Tahoma" panose="020B0604030504040204" pitchFamily="34" charset="0"/>
              </a:rPr>
              <a:t> перед каждым углом ворот. Расположение знаков определяется как пересечение воображаемой линии параллельной линии ворот на расстоянии </a:t>
            </a:r>
            <a:r>
              <a:rPr lang="ru-RU" b="1" dirty="0">
                <a:latin typeface="Tahoma" panose="020B0604030504040204" pitchFamily="34" charset="0"/>
              </a:rPr>
              <a:t>122 см</a:t>
            </a:r>
            <a:r>
              <a:rPr lang="ru-RU" dirty="0">
                <a:latin typeface="Tahoma" panose="020B0604030504040204" pitchFamily="34" charset="0"/>
              </a:rPr>
              <a:t> с полукругом. В этой точке находится угол знака. </a:t>
            </a:r>
          </a:p>
        </p:txBody>
      </p:sp>
    </p:spTree>
    <p:extLst>
      <p:ext uri="{BB962C8B-B14F-4D97-AF65-F5344CB8AC3E}">
        <p14:creationId xmlns:p14="http://schemas.microsoft.com/office/powerpoint/2010/main" xmlns="" val="368498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8423" y="107705"/>
            <a:ext cx="5726723" cy="3874875"/>
          </a:xfrm>
          <a:prstGeom prst="rect">
            <a:avLst/>
          </a:prstGeom>
        </p:spPr>
      </p:pic>
      <p:sp>
        <p:nvSpPr>
          <p:cNvPr id="4" name="Прямоугольник 3"/>
          <p:cNvSpPr/>
          <p:nvPr/>
        </p:nvSpPr>
        <p:spPr>
          <a:xfrm>
            <a:off x="6295292" y="107706"/>
            <a:ext cx="5896708" cy="4431983"/>
          </a:xfrm>
          <a:prstGeom prst="rect">
            <a:avLst/>
          </a:prstGeom>
        </p:spPr>
        <p:txBody>
          <a:bodyPr wrap="square">
            <a:spAutoFit/>
          </a:bodyPr>
          <a:lstStyle/>
          <a:p>
            <a:r>
              <a:rPr lang="ru-RU" b="1" dirty="0">
                <a:solidFill>
                  <a:srgbClr val="408080"/>
                </a:solidFill>
                <a:latin typeface="Tahoma" panose="020B0604030504040204" pitchFamily="34" charset="0"/>
              </a:rPr>
              <a:t>Ворота</a:t>
            </a:r>
          </a:p>
          <a:p>
            <a:r>
              <a:rPr lang="ru-RU" sz="2400" dirty="0">
                <a:latin typeface="Times New Roman" panose="02020603050405020304" pitchFamily="18" charset="0"/>
                <a:cs typeface="Times New Roman" panose="02020603050405020304" pitchFamily="18" charset="0"/>
              </a:rPr>
              <a:t>a) Ворота должны быть установлены на линиях ворот по центру площадки. </a:t>
            </a:r>
          </a:p>
          <a:p>
            <a:r>
              <a:rPr lang="ru-RU" sz="2400" dirty="0">
                <a:latin typeface="Times New Roman" panose="02020603050405020304" pitchFamily="18" charset="0"/>
                <a:cs typeface="Times New Roman" panose="02020603050405020304" pitchFamily="18" charset="0"/>
              </a:rPr>
              <a:t>b) Ворота должны быть высотой </a:t>
            </a:r>
            <a:r>
              <a:rPr lang="ru-RU" sz="2400" b="1" dirty="0">
                <a:latin typeface="Times New Roman" panose="02020603050405020304" pitchFamily="18" charset="0"/>
                <a:cs typeface="Times New Roman" panose="02020603050405020304" pitchFamily="18" charset="0"/>
              </a:rPr>
              <a:t>1,22 м</a:t>
            </a:r>
            <a:r>
              <a:rPr lang="ru-RU" sz="2400" dirty="0">
                <a:latin typeface="Times New Roman" panose="02020603050405020304" pitchFamily="18" charset="0"/>
                <a:cs typeface="Times New Roman" panose="02020603050405020304" pitchFamily="18" charset="0"/>
              </a:rPr>
              <a:t> над поверхностью льда и шириной </a:t>
            </a:r>
            <a:r>
              <a:rPr lang="ru-RU" sz="2400" b="1" dirty="0">
                <a:latin typeface="Times New Roman" panose="02020603050405020304" pitchFamily="18" charset="0"/>
                <a:cs typeface="Times New Roman" panose="02020603050405020304" pitchFamily="18" charset="0"/>
              </a:rPr>
              <a:t>1,83 м</a:t>
            </a:r>
            <a:r>
              <a:rPr lang="ru-RU" sz="2400" dirty="0">
                <a:latin typeface="Times New Roman" panose="02020603050405020304" pitchFamily="18" charset="0"/>
                <a:cs typeface="Times New Roman" panose="02020603050405020304" pitchFamily="18" charset="0"/>
              </a:rPr>
              <a:t> (внутренние размеры). Боковые стойки и перекладина ворот, соединяющая боковые стойки, должны быть определенной конструкции и изготовлены из материала с наружным диаметром </a:t>
            </a:r>
            <a:r>
              <a:rPr lang="ru-RU" sz="2400" b="1" dirty="0">
                <a:latin typeface="Times New Roman" panose="02020603050405020304" pitchFamily="18" charset="0"/>
                <a:cs typeface="Times New Roman" panose="02020603050405020304" pitchFamily="18" charset="0"/>
              </a:rPr>
              <a:t>5 см</a:t>
            </a:r>
            <a:r>
              <a:rPr lang="ru-RU" sz="2400" dirty="0">
                <a:latin typeface="Times New Roman" panose="02020603050405020304" pitchFamily="18" charset="0"/>
                <a:cs typeface="Times New Roman" panose="02020603050405020304" pitchFamily="18" charset="0"/>
              </a:rPr>
              <a:t>. Боковые стойки и перекладина должны быть окрашены в красный цвет. </a:t>
            </a:r>
          </a:p>
        </p:txBody>
      </p:sp>
      <p:sp>
        <p:nvSpPr>
          <p:cNvPr id="6" name="Прямоугольник 5"/>
          <p:cNvSpPr/>
          <p:nvPr/>
        </p:nvSpPr>
        <p:spPr>
          <a:xfrm>
            <a:off x="211015" y="4615962"/>
            <a:ext cx="11649808" cy="1569660"/>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c) В конструкции ворот должна быть предусмотрена рама, предназначенная для крепления сетки, размеры которой в глубь должны быть не более </a:t>
            </a:r>
            <a:r>
              <a:rPr lang="ru-RU" sz="2400" b="1" dirty="0" smtClean="0">
                <a:latin typeface="Times New Roman" panose="02020603050405020304" pitchFamily="18" charset="0"/>
                <a:cs typeface="Times New Roman" panose="02020603050405020304" pitchFamily="18" charset="0"/>
              </a:rPr>
              <a:t>1,12 м</a:t>
            </a:r>
            <a:r>
              <a:rPr lang="ru-RU" sz="2400" dirty="0" smtClean="0">
                <a:latin typeface="Times New Roman" panose="02020603050405020304" pitchFamily="18" charset="0"/>
                <a:cs typeface="Times New Roman" panose="02020603050405020304" pitchFamily="18" charset="0"/>
              </a:rPr>
              <a:t> и не менее </a:t>
            </a:r>
            <a:r>
              <a:rPr lang="ru-RU" sz="2400" b="1" dirty="0" smtClean="0">
                <a:latin typeface="Times New Roman" panose="02020603050405020304" pitchFamily="18" charset="0"/>
                <a:cs typeface="Times New Roman" panose="02020603050405020304" pitchFamily="18" charset="0"/>
              </a:rPr>
              <a:t>0,60 м</a:t>
            </a:r>
            <a:r>
              <a:rPr lang="ru-RU" sz="2400" dirty="0" smtClean="0">
                <a:latin typeface="Times New Roman" panose="02020603050405020304" pitchFamily="18" charset="0"/>
                <a:cs typeface="Times New Roman" panose="02020603050405020304" pitchFamily="18" charset="0"/>
              </a:rPr>
              <a:t>. Рама должна быть окрашена в белый цвет, за исключением наружной поверхности опорного </a:t>
            </a:r>
            <a:r>
              <a:rPr lang="ru-RU" sz="2400" dirty="0" err="1" smtClean="0">
                <a:latin typeface="Times New Roman" panose="02020603050405020304" pitchFamily="18" charset="0"/>
                <a:cs typeface="Times New Roman" panose="02020603050405020304" pitchFamily="18" charset="0"/>
              </a:rPr>
              <a:t>cкаркаса</a:t>
            </a:r>
            <a:r>
              <a:rPr lang="ru-RU" sz="2400" dirty="0" smtClean="0">
                <a:latin typeface="Times New Roman" panose="02020603050405020304" pitchFamily="18" charset="0"/>
                <a:cs typeface="Times New Roman" panose="02020603050405020304" pitchFamily="18" charset="0"/>
              </a:rPr>
              <a:t>, которая должна быть окрашена в красный цвет.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814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353" y="158263"/>
            <a:ext cx="4809393" cy="3704282"/>
          </a:xfrm>
          <a:prstGeom prst="rect">
            <a:avLst/>
          </a:prstGeom>
        </p:spPr>
      </p:pic>
      <p:sp>
        <p:nvSpPr>
          <p:cNvPr id="4" name="Прямоугольник 3"/>
          <p:cNvSpPr/>
          <p:nvPr/>
        </p:nvSpPr>
        <p:spPr>
          <a:xfrm>
            <a:off x="5512777" y="158262"/>
            <a:ext cx="6462345" cy="2062103"/>
          </a:xfrm>
          <a:prstGeom prst="rect">
            <a:avLst/>
          </a:prstGeom>
        </p:spPr>
        <p:txBody>
          <a:bodyPr wrap="square">
            <a:spAutoFit/>
          </a:bodyPr>
          <a:lstStyle/>
          <a:p>
            <a:r>
              <a:rPr lang="ru-RU" sz="3200" dirty="0" smtClean="0">
                <a:latin typeface="Times New Roman" panose="02020603050405020304" pitchFamily="18" charset="0"/>
                <a:cs typeface="Times New Roman" panose="02020603050405020304" pitchFamily="18" charset="0"/>
              </a:rPr>
              <a:t>d) Сзади к каркасу ворот должна крепиться сетка. Сетка должна крепиться таким образом, чтобы задерживать шайбу внутри ворот. </a:t>
            </a:r>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9446" y="2715702"/>
            <a:ext cx="5640265" cy="3760176"/>
          </a:xfrm>
          <a:prstGeom prst="rect">
            <a:avLst/>
          </a:prstGeom>
        </p:spPr>
      </p:pic>
      <p:sp>
        <p:nvSpPr>
          <p:cNvPr id="6" name="Прямоугольник 5"/>
          <p:cNvSpPr/>
          <p:nvPr/>
        </p:nvSpPr>
        <p:spPr>
          <a:xfrm>
            <a:off x="281353" y="4167554"/>
            <a:ext cx="5838093" cy="230832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e) Внутренние части каркаса, кроме боковых стоек и перекладины, должны быть обернуты белой гасящей набивкой. Гасящая набивка, прикрепленная к основанию каркаса, должна начинаться на расстоянии не менее </a:t>
            </a:r>
            <a:r>
              <a:rPr lang="ru-RU" sz="2400" b="1" dirty="0">
                <a:latin typeface="Times New Roman" panose="02020603050405020304" pitchFamily="18" charset="0"/>
                <a:cs typeface="Times New Roman" panose="02020603050405020304" pitchFamily="18" charset="0"/>
              </a:rPr>
              <a:t>10 см</a:t>
            </a:r>
            <a:r>
              <a:rPr lang="ru-RU" sz="2400" dirty="0">
                <a:latin typeface="Times New Roman" panose="02020603050405020304" pitchFamily="18" charset="0"/>
                <a:cs typeface="Times New Roman" panose="02020603050405020304" pitchFamily="18" charset="0"/>
              </a:rPr>
              <a:t> от стоек ворот. </a:t>
            </a:r>
          </a:p>
        </p:txBody>
      </p:sp>
    </p:spTree>
    <p:extLst>
      <p:ext uri="{BB962C8B-B14F-4D97-AF65-F5344CB8AC3E}">
        <p14:creationId xmlns:p14="http://schemas.microsoft.com/office/powerpoint/2010/main" xmlns="" val="326863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832" y="188668"/>
            <a:ext cx="5244438" cy="3867773"/>
          </a:xfrm>
          <a:prstGeom prst="rect">
            <a:avLst/>
          </a:prstGeom>
        </p:spPr>
      </p:pic>
      <p:sp>
        <p:nvSpPr>
          <p:cNvPr id="3" name="Прямоугольник 2"/>
          <p:cNvSpPr/>
          <p:nvPr/>
        </p:nvSpPr>
        <p:spPr>
          <a:xfrm>
            <a:off x="5565531" y="188668"/>
            <a:ext cx="6383215" cy="2308324"/>
          </a:xfrm>
          <a:prstGeom prst="rect">
            <a:avLst/>
          </a:prstGeom>
        </p:spPr>
        <p:txBody>
          <a:bodyPr wrap="square">
            <a:spAutoFit/>
          </a:bodyPr>
          <a:lstStyle/>
          <a:p>
            <a:r>
              <a:rPr lang="ru-RU" dirty="0">
                <a:latin typeface="Tahoma" panose="020B0604030504040204" pitchFamily="34" charset="0"/>
              </a:rPr>
              <a:t>Ворота с сетками должны быть установлены таким образом, чтобы во время игры они оставались </a:t>
            </a:r>
            <a:r>
              <a:rPr lang="ru-RU" dirty="0" smtClean="0">
                <a:latin typeface="Tahoma" panose="020B0604030504040204" pitchFamily="34" charset="0"/>
              </a:rPr>
              <a:t>неподвижными, они укрепляются на штырях, для которых во льду  просверливаются отверстия. Данная технология обеспечивает довольно крепкую фиксацию ворот на поверхности площадки, но в то же время ворота могут сдвигаться, что бы игрок, столкнувшись с ними, не получил травму</a:t>
            </a:r>
            <a:endParaRPr lang="ru-RU" dirty="0"/>
          </a:p>
        </p:txBody>
      </p:sp>
      <p:sp>
        <p:nvSpPr>
          <p:cNvPr id="4" name="Прямоугольник 3"/>
          <p:cNvSpPr/>
          <p:nvPr/>
        </p:nvSpPr>
        <p:spPr>
          <a:xfrm>
            <a:off x="580292" y="4369777"/>
            <a:ext cx="5345723" cy="2031325"/>
          </a:xfrm>
          <a:prstGeom prst="rect">
            <a:avLst/>
          </a:prstGeom>
        </p:spPr>
        <p:txBody>
          <a:bodyPr wrap="square">
            <a:spAutoFit/>
          </a:bodyPr>
          <a:lstStyle/>
          <a:p>
            <a:r>
              <a:rPr lang="ru-RU" dirty="0">
                <a:latin typeface="Tahoma" panose="020B0604030504040204" pitchFamily="34" charset="0"/>
              </a:rPr>
              <a:t>На Олимпийских Играх, на мужском и женском Чемпионатах мира группы А, на чемпионатах мира Дивизион 1, на молодежных чемпионатах мира U20, U18, использование </a:t>
            </a:r>
            <a:r>
              <a:rPr lang="ru-RU" b="1" dirty="0">
                <a:latin typeface="Tahoma" panose="020B0604030504040204" pitchFamily="34" charset="0"/>
              </a:rPr>
              <a:t>эластичных фиксаторов ворот</a:t>
            </a:r>
            <a:r>
              <a:rPr lang="ru-RU" dirty="0">
                <a:latin typeface="Tahoma" panose="020B0604030504040204" pitchFamily="34" charset="0"/>
              </a:rPr>
              <a:t> обязательно. Настоятельно рекомендуется использовать их и на других соревнованиях. </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84729" y="2324585"/>
            <a:ext cx="3069325" cy="197349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41829" y="4298076"/>
            <a:ext cx="3596863" cy="2397908"/>
          </a:xfrm>
          <a:prstGeom prst="rect">
            <a:avLst/>
          </a:prstGeom>
        </p:spPr>
      </p:pic>
    </p:spTree>
    <p:extLst>
      <p:ext uri="{BB962C8B-B14F-4D97-AF65-F5344CB8AC3E}">
        <p14:creationId xmlns:p14="http://schemas.microsoft.com/office/powerpoint/2010/main" xmlns="" val="193821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270" y="0"/>
            <a:ext cx="2041280" cy="2682474"/>
          </a:xfrm>
          <a:prstGeom prst="rect">
            <a:avLst/>
          </a:prstGeom>
        </p:spPr>
      </p:pic>
      <p:sp>
        <p:nvSpPr>
          <p:cNvPr id="3" name="Прямоугольник 2"/>
          <p:cNvSpPr/>
          <p:nvPr/>
        </p:nvSpPr>
        <p:spPr>
          <a:xfrm>
            <a:off x="2101363" y="307731"/>
            <a:ext cx="9697914" cy="369332"/>
          </a:xfrm>
          <a:prstGeom prst="rect">
            <a:avLst/>
          </a:prstGeom>
        </p:spPr>
        <p:txBody>
          <a:bodyPr wrap="square">
            <a:spAutoFit/>
          </a:bodyPr>
          <a:lstStyle/>
          <a:p>
            <a:r>
              <a:rPr lang="ru-RU" dirty="0" smtClean="0">
                <a:solidFill>
                  <a:srgbClr val="0C0C0C"/>
                </a:solidFill>
                <a:effectLst/>
                <a:latin typeface="Times New Roman" panose="02020603050405020304" pitchFamily="18" charset="0"/>
                <a:cs typeface="Times New Roman" panose="02020603050405020304" pitchFamily="18" charset="0"/>
              </a:rPr>
              <a:t>Изначально шайбы для игры в хоккей изготавливались из дерева Голландцами</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88551" y="677063"/>
            <a:ext cx="9777780" cy="1754326"/>
          </a:xfrm>
          <a:prstGeom prst="rect">
            <a:avLst/>
          </a:prstGeom>
        </p:spPr>
        <p:txBody>
          <a:bodyPr wrap="square">
            <a:spAutoFit/>
          </a:bodyPr>
          <a:lstStyle/>
          <a:p>
            <a:r>
              <a:rPr lang="ru-RU" dirty="0" smtClean="0">
                <a:solidFill>
                  <a:srgbClr val="0C0C0C"/>
                </a:solidFill>
                <a:effectLst/>
                <a:latin typeface="Times New Roman" panose="02020603050405020304" pitchFamily="18" charset="0"/>
                <a:cs typeface="Times New Roman" panose="02020603050405020304" pitchFamily="18" charset="0"/>
              </a:rPr>
              <a:t>Затем инициативу перехватили в Канаде, где и дали толчок в развитии хоккея и в Англии. Канадцы обрезали деревянный мяч сверху и снизу для более лучшего скольжения. Но такая форма очень сильно травмировала людей, а также наносила ущерб всему окружающему. Англичане же, догадались заменить дерево резиной. Такой снаряд был значительно легче, превосходил деревянный аналог по упругости и лёгкости управления клюшкой. За всю историю игры самым лучшим материалом стала резина</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16523" y="2708387"/>
            <a:ext cx="11649807" cy="2031325"/>
          </a:xfrm>
          <a:prstGeom prst="rect">
            <a:avLst/>
          </a:prstGeom>
        </p:spPr>
        <p:txBody>
          <a:bodyPr wrap="square">
            <a:spAutoFit/>
          </a:bodyPr>
          <a:lstStyle/>
          <a:p>
            <a:r>
              <a:rPr lang="ru-RU" dirty="0" smtClean="0">
                <a:solidFill>
                  <a:srgbClr val="0C0C0C"/>
                </a:solidFill>
                <a:effectLst/>
                <a:latin typeface="Times New Roman" panose="02020603050405020304" pitchFamily="18" charset="0"/>
                <a:cs typeface="Times New Roman" panose="02020603050405020304" pitchFamily="18" charset="0"/>
              </a:rPr>
              <a:t>Сейчас существует несколько видов хоккейных шайб. По современным стандартам шайба должна быть таких размеров: 2,5 сантиметра в высоту, 7,5 сантиметров в диаметре, а также должна иметь чёрный цвет, вес шайбы 170 грамм. Но также используются и другие цвета, которые различаются по весу. Например, </a:t>
            </a:r>
            <a:r>
              <a:rPr lang="ru-RU" dirty="0" smtClean="0">
                <a:solidFill>
                  <a:srgbClr val="FFC000"/>
                </a:solidFill>
                <a:effectLst/>
                <a:latin typeface="Times New Roman" panose="02020603050405020304" pitchFamily="18" charset="0"/>
                <a:cs typeface="Times New Roman" panose="02020603050405020304" pitchFamily="18" charset="0"/>
              </a:rPr>
              <a:t>оранжевая шайба</a:t>
            </a:r>
            <a:r>
              <a:rPr lang="ru-RU" dirty="0" smtClean="0">
                <a:solidFill>
                  <a:srgbClr val="0C0C0C"/>
                </a:solidFill>
                <a:effectLst/>
                <a:latin typeface="Times New Roman" panose="02020603050405020304" pitchFamily="18" charset="0"/>
                <a:cs typeface="Times New Roman" panose="02020603050405020304" pitchFamily="18" charset="0"/>
              </a:rPr>
              <a:t> необходима для тренировки броска, так как имеет больший вес и низкую скорость полёта. </a:t>
            </a:r>
            <a:r>
              <a:rPr lang="ru-RU" dirty="0" smtClean="0">
                <a:solidFill>
                  <a:srgbClr val="0070C0"/>
                </a:solidFill>
                <a:effectLst/>
                <a:latin typeface="Times New Roman" panose="02020603050405020304" pitchFamily="18" charset="0"/>
                <a:cs typeface="Times New Roman" panose="02020603050405020304" pitchFamily="18" charset="0"/>
              </a:rPr>
              <a:t>Синяя шайба </a:t>
            </a:r>
            <a:r>
              <a:rPr lang="ru-RU" dirty="0" smtClean="0">
                <a:solidFill>
                  <a:srgbClr val="0C0C0C"/>
                </a:solidFill>
                <a:effectLst/>
                <a:latin typeface="Times New Roman" panose="02020603050405020304" pitchFamily="18" charset="0"/>
                <a:cs typeface="Times New Roman" panose="02020603050405020304" pitchFamily="18" charset="0"/>
              </a:rPr>
              <a:t>имеет наоборот, лёгкий вес и предназначена для тренировок у детей. </a:t>
            </a:r>
            <a:r>
              <a:rPr lang="ru-RU" dirty="0"/>
              <a:t>Белая шайба</a:t>
            </a:r>
            <a:r>
              <a:rPr lang="ru-RU" dirty="0">
                <a:latin typeface="Times New Roman" panose="02020603050405020304" pitchFamily="18" charset="0"/>
                <a:cs typeface="Times New Roman" panose="02020603050405020304" pitchFamily="18" charset="0"/>
              </a:rPr>
              <a:t> </a:t>
            </a:r>
            <a:r>
              <a:rPr lang="ru-RU" dirty="0" smtClean="0">
                <a:solidFill>
                  <a:srgbClr val="0C0C0C"/>
                </a:solidFill>
                <a:effectLst/>
                <a:latin typeface="Times New Roman" panose="02020603050405020304" pitchFamily="18" charset="0"/>
                <a:cs typeface="Times New Roman" panose="02020603050405020304" pitchFamily="18" charset="0"/>
              </a:rPr>
              <a:t>используется только для тренировки вратарей. Кроме цвета она ничем не отличается от стандартной и предназначена для развития навыка отслеживания, ведь она практически незаметна на белом льду и коробке.</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6523" y="4765625"/>
            <a:ext cx="11875477" cy="1754326"/>
          </a:xfrm>
          <a:prstGeom prst="rect">
            <a:avLst/>
          </a:prstGeom>
        </p:spPr>
        <p:txBody>
          <a:bodyPr wrap="square">
            <a:spAutoFit/>
          </a:bodyPr>
          <a:lstStyle/>
          <a:p>
            <a:pPr>
              <a:spcBef>
                <a:spcPts val="0"/>
              </a:spcBef>
              <a:spcAft>
                <a:spcPts val="0"/>
              </a:spcAft>
            </a:pPr>
            <a:r>
              <a:rPr lang="ru-RU" dirty="0" smtClean="0">
                <a:solidFill>
                  <a:srgbClr val="0C0C0C"/>
                </a:solidFill>
                <a:effectLst/>
                <a:latin typeface="Times New Roman" panose="02020603050405020304" pitchFamily="18" charset="0"/>
                <a:cs typeface="Times New Roman" panose="02020603050405020304" pitchFamily="18" charset="0"/>
              </a:rPr>
              <a:t>Чтобы изготовить резиновую шайбу, используют 11 ингредиентов. Рассмотри основные из них:+</a:t>
            </a:r>
          </a:p>
          <a:p>
            <a:pPr>
              <a:spcBef>
                <a:spcPts val="0"/>
              </a:spcBef>
              <a:spcAft>
                <a:spcPts val="0"/>
              </a:spcAft>
              <a:buFont typeface="Arial" panose="020B0604020202020204" pitchFamily="34" charset="0"/>
              <a:buChar char="•"/>
            </a:pPr>
            <a:r>
              <a:rPr lang="ru-RU" dirty="0" smtClean="0">
                <a:solidFill>
                  <a:srgbClr val="0C0C0C"/>
                </a:solidFill>
                <a:effectLst/>
                <a:latin typeface="Times New Roman" panose="02020603050405020304" pitchFamily="18" charset="0"/>
                <a:cs typeface="Times New Roman" panose="02020603050405020304" pitchFamily="18" charset="0"/>
              </a:rPr>
              <a:t>Натуральный каучук – является основой;</a:t>
            </a:r>
          </a:p>
          <a:p>
            <a:pPr>
              <a:spcBef>
                <a:spcPts val="0"/>
              </a:spcBef>
              <a:spcAft>
                <a:spcPts val="0"/>
              </a:spcAft>
              <a:buFont typeface="Arial" panose="020B0604020202020204" pitchFamily="34" charset="0"/>
              <a:buChar char="•"/>
            </a:pPr>
            <a:r>
              <a:rPr lang="ru-RU" dirty="0" smtClean="0">
                <a:solidFill>
                  <a:srgbClr val="0C0C0C"/>
                </a:solidFill>
                <a:effectLst/>
                <a:latin typeface="Times New Roman" panose="02020603050405020304" pitchFamily="18" charset="0"/>
                <a:cs typeface="Times New Roman" panose="02020603050405020304" pitchFamily="18" charset="0"/>
              </a:rPr>
              <a:t>Масляные добавки. Добавляют два различных состава для придания резине износоустойчивости;</a:t>
            </a:r>
          </a:p>
          <a:p>
            <a:pPr>
              <a:spcBef>
                <a:spcPts val="0"/>
              </a:spcBef>
              <a:spcAft>
                <a:spcPts val="0"/>
              </a:spcAft>
              <a:buFont typeface="Arial" panose="020B0604020202020204" pitchFamily="34" charset="0"/>
              <a:buChar char="•"/>
            </a:pPr>
            <a:r>
              <a:rPr lang="ru-RU" dirty="0" smtClean="0">
                <a:solidFill>
                  <a:srgbClr val="0C0C0C"/>
                </a:solidFill>
                <a:effectLst/>
                <a:latin typeface="Times New Roman" panose="02020603050405020304" pitchFamily="18" charset="0"/>
                <a:cs typeface="Times New Roman" panose="02020603050405020304" pitchFamily="18" charset="0"/>
              </a:rPr>
              <a:t>Минеральные добавки. Они необходимы для предотвращения процесса старения, а также для вулканизации самой резины;</a:t>
            </a:r>
          </a:p>
          <a:p>
            <a:pPr>
              <a:spcBef>
                <a:spcPts val="0"/>
              </a:spcBef>
              <a:spcAft>
                <a:spcPts val="0"/>
              </a:spcAft>
              <a:buFont typeface="Arial" panose="020B0604020202020204" pitchFamily="34" charset="0"/>
              <a:buChar char="•"/>
            </a:pPr>
            <a:r>
              <a:rPr lang="ru-RU" dirty="0" smtClean="0">
                <a:solidFill>
                  <a:srgbClr val="0C0C0C"/>
                </a:solidFill>
                <a:effectLst/>
                <a:latin typeface="Times New Roman" panose="02020603050405020304" pitchFamily="18" charset="0"/>
                <a:cs typeface="Times New Roman" panose="02020603050405020304" pitchFamily="18" charset="0"/>
              </a:rPr>
              <a:t>Углеродная сажа. Материал, необходимый для наполнения.</a:t>
            </a:r>
            <a:endParaRPr lang="ru-RU" dirty="0">
              <a:solidFill>
                <a:srgbClr val="0C0C0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5398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3131" y="142875"/>
            <a:ext cx="8754208" cy="6565656"/>
          </a:xfrm>
          <a:prstGeom prst="rect">
            <a:avLst/>
          </a:prstGeom>
        </p:spPr>
      </p:pic>
    </p:spTree>
    <p:extLst>
      <p:ext uri="{BB962C8B-B14F-4D97-AF65-F5344CB8AC3E}">
        <p14:creationId xmlns:p14="http://schemas.microsoft.com/office/powerpoint/2010/main" xmlns="" val="409368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2772" y="2208949"/>
            <a:ext cx="3657598" cy="2285999"/>
          </a:xfrm>
          <a:prstGeom prst="rect">
            <a:avLst/>
          </a:prstGeom>
        </p:spPr>
      </p:pic>
      <p:sp>
        <p:nvSpPr>
          <p:cNvPr id="3" name="Прямоугольник 2"/>
          <p:cNvSpPr/>
          <p:nvPr/>
        </p:nvSpPr>
        <p:spPr>
          <a:xfrm>
            <a:off x="3934431" y="1186962"/>
            <a:ext cx="4051913" cy="1077218"/>
          </a:xfrm>
          <a:prstGeom prst="rect">
            <a:avLst/>
          </a:prstGeom>
        </p:spPr>
        <p:txBody>
          <a:bodyPr wrap="square">
            <a:spAutoFit/>
          </a:bodyPr>
          <a:lstStyle/>
          <a:p>
            <a:endParaRPr lang="ru-RU" sz="3200" b="1" dirty="0" smtClean="0">
              <a:latin typeface="Times New Roman" panose="02020603050405020304" pitchFamily="18" charset="0"/>
              <a:cs typeface="Times New Roman" panose="02020603050405020304" pitchFamily="18" charset="0"/>
            </a:endParaRPr>
          </a:p>
          <a:p>
            <a:r>
              <a:rPr lang="ru-RU" sz="3200" b="1" dirty="0" smtClean="0">
                <a:latin typeface="Times New Roman" panose="02020603050405020304" pitchFamily="18" charset="0"/>
                <a:cs typeface="Times New Roman" panose="02020603050405020304" pitchFamily="18" charset="0"/>
              </a:rPr>
              <a:t>ФОРМА ИГРОКА</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27203"/>
            <a:ext cx="1754641" cy="159836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132" y="1725571"/>
            <a:ext cx="1852246" cy="138918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4436" y="3407808"/>
            <a:ext cx="2567752" cy="1318148"/>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67308" y="4948371"/>
            <a:ext cx="1928912" cy="1928912"/>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4436" y="4807336"/>
            <a:ext cx="2778369" cy="2024736"/>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758384" y="127203"/>
            <a:ext cx="1950690" cy="1950690"/>
          </a:xfrm>
          <a:prstGeom prst="rect">
            <a:avLst/>
          </a:prstGeom>
        </p:spPr>
      </p:pic>
      <p:pic>
        <p:nvPicPr>
          <p:cNvPr id="10" name="Рисунок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046981" y="4889853"/>
            <a:ext cx="1895847" cy="1895847"/>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942638" y="2324100"/>
            <a:ext cx="1989348" cy="2483236"/>
          </a:xfrm>
          <a:prstGeom prst="rect">
            <a:avLst/>
          </a:prstGeom>
        </p:spPr>
      </p:pic>
      <p:pic>
        <p:nvPicPr>
          <p:cNvPr id="12" name="Рисунок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43690" y="226597"/>
            <a:ext cx="1596006" cy="1582843"/>
          </a:xfrm>
          <a:prstGeom prst="rect">
            <a:avLst/>
          </a:prstGeom>
        </p:spPr>
      </p:pic>
      <p:pic>
        <p:nvPicPr>
          <p:cNvPr id="13" name="Рисунок 1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857765" y="49823"/>
            <a:ext cx="2274277" cy="2274277"/>
          </a:xfrm>
          <a:prstGeom prst="rect">
            <a:avLst/>
          </a:prstGeom>
        </p:spPr>
      </p:pic>
      <p:pic>
        <p:nvPicPr>
          <p:cNvPr id="14" name="Рисунок 1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696988" y="90170"/>
            <a:ext cx="1794587" cy="1611141"/>
          </a:xfrm>
          <a:prstGeom prst="rect">
            <a:avLst/>
          </a:prstGeom>
        </p:spPr>
      </p:pic>
      <p:pic>
        <p:nvPicPr>
          <p:cNvPr id="15" name="Рисунок 1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188586" y="4584947"/>
            <a:ext cx="1491691" cy="2273053"/>
          </a:xfrm>
          <a:prstGeom prst="rect">
            <a:avLst/>
          </a:prstGeom>
        </p:spPr>
      </p:pic>
      <p:pic>
        <p:nvPicPr>
          <p:cNvPr id="16" name="Рисунок 1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5297293" y="4730178"/>
            <a:ext cx="1606148" cy="2086308"/>
          </a:xfrm>
          <a:prstGeom prst="rect">
            <a:avLst/>
          </a:prstGeom>
        </p:spPr>
      </p:pic>
      <p:pic>
        <p:nvPicPr>
          <p:cNvPr id="17" name="Рисунок 16"/>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8231308" y="2742957"/>
            <a:ext cx="1381493" cy="1841990"/>
          </a:xfrm>
          <a:prstGeom prst="rect">
            <a:avLst/>
          </a:prstGeom>
        </p:spPr>
      </p:pic>
      <p:cxnSp>
        <p:nvCxnSpPr>
          <p:cNvPr id="18" name="Прямая со стрелкой 17"/>
          <p:cNvCxnSpPr/>
          <p:nvPr/>
        </p:nvCxnSpPr>
        <p:spPr>
          <a:xfrm flipH="1" flipV="1">
            <a:off x="1661747" y="1371601"/>
            <a:ext cx="2177949" cy="137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2154115" y="2488223"/>
            <a:ext cx="1685581" cy="39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2571570" y="4066882"/>
            <a:ext cx="1185102" cy="913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2602523" y="3360453"/>
            <a:ext cx="1237174" cy="372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4359461" y="4584947"/>
            <a:ext cx="449415" cy="417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5613160" y="1715296"/>
            <a:ext cx="0" cy="40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6" idx="0"/>
          </p:cNvCxnSpPr>
          <p:nvPr/>
        </p:nvCxnSpPr>
        <p:spPr>
          <a:xfrm>
            <a:off x="6080197" y="4503814"/>
            <a:ext cx="20170" cy="226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6983236" y="4584947"/>
            <a:ext cx="1440656" cy="665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7821103" y="3286167"/>
            <a:ext cx="505212" cy="260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7775243" y="2077625"/>
            <a:ext cx="456065" cy="410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H="1" flipV="1">
            <a:off x="3465971" y="1823372"/>
            <a:ext cx="520732" cy="55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flipV="1">
            <a:off x="7784750" y="1539512"/>
            <a:ext cx="2698826" cy="1383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7886700" y="3057319"/>
            <a:ext cx="1971065" cy="310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7821103" y="4130207"/>
            <a:ext cx="2345214" cy="1074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815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1192"/>
            <a:ext cx="3190579" cy="130016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301758" y="1581235"/>
            <a:ext cx="2168879" cy="222107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4123593"/>
            <a:ext cx="2524279" cy="2470638"/>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21977" y="4504592"/>
            <a:ext cx="2221523" cy="2221523"/>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78527" y="4623106"/>
            <a:ext cx="2230316" cy="2230316"/>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71835" y="4929847"/>
            <a:ext cx="1902070" cy="1902070"/>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548445" y="4891407"/>
            <a:ext cx="2268416" cy="1702824"/>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213719" y="195526"/>
            <a:ext cx="1966593" cy="1966593"/>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640251" y="2691771"/>
            <a:ext cx="2423214" cy="1715097"/>
          </a:xfrm>
          <a:prstGeom prst="rect">
            <a:avLst/>
          </a:prstGeom>
        </p:spPr>
      </p:pic>
      <p:pic>
        <p:nvPicPr>
          <p:cNvPr id="11" name="Рисунок 1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338626" y="2679023"/>
            <a:ext cx="2010875" cy="1589060"/>
          </a:xfrm>
          <a:prstGeom prst="rect">
            <a:avLst/>
          </a:prstGeom>
        </p:spPr>
      </p:pic>
      <p:pic>
        <p:nvPicPr>
          <p:cNvPr id="12" name="Рисунок 1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76517" y="47549"/>
            <a:ext cx="1793632" cy="1793632"/>
          </a:xfrm>
          <a:prstGeom prst="rect">
            <a:avLst/>
          </a:prstGeom>
        </p:spPr>
      </p:pic>
      <p:pic>
        <p:nvPicPr>
          <p:cNvPr id="13" name="Рисунок 1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79232" y="266876"/>
            <a:ext cx="1525982" cy="1982177"/>
          </a:xfrm>
          <a:prstGeom prst="rect">
            <a:avLst/>
          </a:prstGeom>
        </p:spPr>
      </p:pic>
      <p:pic>
        <p:nvPicPr>
          <p:cNvPr id="14" name="Рисунок 13"/>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3801775" y="1782976"/>
            <a:ext cx="2923443" cy="2689377"/>
          </a:xfrm>
          <a:prstGeom prst="rect">
            <a:avLst/>
          </a:prstGeom>
        </p:spPr>
      </p:pic>
      <p:sp>
        <p:nvSpPr>
          <p:cNvPr id="15" name="Прямоугольник 14"/>
          <p:cNvSpPr/>
          <p:nvPr/>
        </p:nvSpPr>
        <p:spPr>
          <a:xfrm>
            <a:off x="3802828" y="1261002"/>
            <a:ext cx="3062641" cy="461665"/>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ФОРМА </a:t>
            </a:r>
            <a:r>
              <a:rPr lang="ru-RU" sz="2400" b="1" dirty="0" smtClean="0">
                <a:latin typeface="Times New Roman" panose="02020603050405020304" pitchFamily="18" charset="0"/>
                <a:cs typeface="Times New Roman" panose="02020603050405020304" pitchFamily="18" charset="0"/>
              </a:rPr>
              <a:t>ВРАТАРЯ</a:t>
            </a:r>
            <a:endParaRPr lang="ru-RU" sz="2400" dirty="0">
              <a:latin typeface="Times New Roman" panose="02020603050405020304" pitchFamily="18" charset="0"/>
              <a:cs typeface="Times New Roman" panose="02020603050405020304" pitchFamily="18" charset="0"/>
            </a:endParaRPr>
          </a:p>
        </p:txBody>
      </p:sp>
      <p:cxnSp>
        <p:nvCxnSpPr>
          <p:cNvPr id="17" name="Прямая со стрелкой 16"/>
          <p:cNvCxnSpPr/>
          <p:nvPr/>
        </p:nvCxnSpPr>
        <p:spPr>
          <a:xfrm flipH="1" flipV="1">
            <a:off x="3091879" y="1471353"/>
            <a:ext cx="563280" cy="60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2761387" y="2987972"/>
            <a:ext cx="776781" cy="7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2513366" y="3802307"/>
            <a:ext cx="1082367" cy="670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4" idx="2"/>
          </p:cNvCxnSpPr>
          <p:nvPr/>
        </p:nvCxnSpPr>
        <p:spPr>
          <a:xfrm flipH="1">
            <a:off x="4842022" y="4472353"/>
            <a:ext cx="421475" cy="525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6865469" y="1736287"/>
            <a:ext cx="279459" cy="59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V="1">
            <a:off x="6865469" y="1854094"/>
            <a:ext cx="1346464" cy="83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6816888" y="1736287"/>
            <a:ext cx="4182289" cy="1059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6095781" y="4504592"/>
            <a:ext cx="18908" cy="137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6865469" y="3571082"/>
            <a:ext cx="2823363" cy="62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6828239" y="4064025"/>
            <a:ext cx="2720206" cy="144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816888" y="4336715"/>
            <a:ext cx="831765" cy="752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6871834" y="3192078"/>
            <a:ext cx="538435" cy="47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455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54515" y="167054"/>
            <a:ext cx="6690948" cy="2308324"/>
          </a:xfrm>
          <a:prstGeom prst="rect">
            <a:avLst/>
          </a:prstGeom>
        </p:spPr>
        <p:txBody>
          <a:bodyPr wrap="square">
            <a:spAutoFit/>
          </a:bodyPr>
          <a:lstStyle/>
          <a:p>
            <a:pPr algn="just"/>
            <a:r>
              <a:rPr lang="ru-RU" dirty="0" smtClean="0">
                <a:effectLst/>
                <a:latin typeface="Times New Roman" panose="02020603050405020304" pitchFamily="18" charset="0"/>
                <a:cs typeface="Times New Roman" panose="02020603050405020304" pitchFamily="18" charset="0"/>
              </a:rPr>
              <a:t>Хоккейный матч продолжается 60 минут чистого игрового времени:</a:t>
            </a:r>
            <a:br>
              <a:rPr lang="ru-RU" dirty="0" smtClean="0">
                <a:effectLst/>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 3 периода по 20 минут каждый с 15-минутными перерывами между ними. Отсчет игрового времени ведет судья-хронометрист. После каждого периода соперники меняются воротами. Команды имеют право на протяжении матча взять по одному тайм-ауту (англ. </a:t>
            </a:r>
            <a:r>
              <a:rPr lang="ru-RU" dirty="0" err="1" smtClean="0">
                <a:effectLst/>
                <a:latin typeface="Times New Roman" panose="02020603050405020304" pitchFamily="18" charset="0"/>
                <a:cs typeface="Times New Roman" panose="02020603050405020304" pitchFamily="18" charset="0"/>
              </a:rPr>
              <a:t>time-out</a:t>
            </a:r>
            <a:r>
              <a:rPr lang="ru-RU" dirty="0" smtClean="0">
                <a:effectLst/>
                <a:latin typeface="Times New Roman" panose="02020603050405020304" pitchFamily="18" charset="0"/>
                <a:cs typeface="Times New Roman" panose="02020603050405020304" pitchFamily="18" charset="0"/>
              </a:rPr>
              <a:t>) — в основное или в дополнительное время, но только во время остановки в игре.</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054" y="167054"/>
            <a:ext cx="4958863" cy="260340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72693" y="2699239"/>
            <a:ext cx="5452962" cy="3989750"/>
          </a:xfrm>
          <a:prstGeom prst="rect">
            <a:avLst/>
          </a:prstGeom>
        </p:spPr>
      </p:pic>
      <p:sp>
        <p:nvSpPr>
          <p:cNvPr id="5" name="Прямоугольник 4"/>
          <p:cNvSpPr/>
          <p:nvPr/>
        </p:nvSpPr>
        <p:spPr>
          <a:xfrm>
            <a:off x="167053" y="2963008"/>
            <a:ext cx="6101861" cy="3693319"/>
          </a:xfrm>
          <a:prstGeom prst="rect">
            <a:avLst/>
          </a:prstGeom>
        </p:spPr>
        <p:txBody>
          <a:bodyPr wrap="square">
            <a:spAutoFit/>
          </a:bodyPr>
          <a:lstStyle/>
          <a:p>
            <a:pPr algn="just"/>
            <a:r>
              <a:rPr lang="ru-RU" dirty="0" smtClean="0">
                <a:effectLst/>
                <a:latin typeface="Times New Roman" panose="02020603050405020304" pitchFamily="18" charset="0"/>
                <a:cs typeface="Times New Roman" panose="02020603050405020304" pitchFamily="18" charset="0"/>
              </a:rPr>
              <a:t>В случае, если регламентом соревнований ничейный исход в матче исключен, назначается дополнительный период — овертайм (англ. </a:t>
            </a:r>
            <a:r>
              <a:rPr lang="ru-RU" dirty="0" err="1" smtClean="0">
                <a:effectLst/>
                <a:latin typeface="Times New Roman" panose="02020603050405020304" pitchFamily="18" charset="0"/>
                <a:cs typeface="Times New Roman" panose="02020603050405020304" pitchFamily="18" charset="0"/>
              </a:rPr>
              <a:t>overtime</a:t>
            </a:r>
            <a:r>
              <a:rPr lang="ru-RU" dirty="0" smtClean="0">
                <a:effectLst/>
                <a:latin typeface="Times New Roman" panose="02020603050405020304" pitchFamily="18" charset="0"/>
                <a:cs typeface="Times New Roman" panose="02020603050405020304" pitchFamily="18" charset="0"/>
              </a:rPr>
              <a:t> — букв. «сверхурочное время»), продолжительностью 5, 10 или 20 минут. Игра ведется до первого гола (на хоккейном жаргоне «внезапная смерть»). На некоторых соревнованиях (например, в матчах кругового турнира чемпионата России), если и в овертайме не выявлен победитель, пробиваются серия буллитов, по новым правилам в овертайме играют 3 на 3 полевых игрока (победа в основное время приносит, соответственно, 3 очка, в овертайме или серии буллитов — 2, проигравшая команда в основное время 0 </a:t>
            </a:r>
            <a:r>
              <a:rPr lang="ru-RU" dirty="0" err="1" smtClean="0">
                <a:effectLst/>
                <a:latin typeface="Times New Roman" panose="02020603050405020304" pitchFamily="18" charset="0"/>
                <a:cs typeface="Times New Roman" panose="02020603050405020304" pitchFamily="18" charset="0"/>
              </a:rPr>
              <a:t>чков</a:t>
            </a:r>
            <a:r>
              <a:rPr lang="ru-RU" dirty="0" smtClean="0">
                <a:effectLst/>
                <a:latin typeface="Times New Roman" panose="02020603050405020304" pitchFamily="18" charset="0"/>
                <a:cs typeface="Times New Roman" panose="02020603050405020304" pitchFamily="18" charset="0"/>
              </a:rPr>
              <a:t> а в овертайме или серии буллитов 1 очко </a:t>
            </a:r>
            <a:endParaRPr lang="ru-RU"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992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423248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00359" y="2928425"/>
            <a:ext cx="4697657" cy="3758125"/>
          </a:xfrm>
          <a:prstGeom prst="rect">
            <a:avLst/>
          </a:prstGeom>
        </p:spPr>
      </p:pic>
    </p:spTree>
    <p:extLst>
      <p:ext uri="{BB962C8B-B14F-4D97-AF65-F5344CB8AC3E}">
        <p14:creationId xmlns:p14="http://schemas.microsoft.com/office/powerpoint/2010/main" xmlns="" val="237428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67363" y="0"/>
            <a:ext cx="5947317" cy="6858000"/>
          </a:xfrm>
          <a:prstGeom prst="rect">
            <a:avLst/>
          </a:prstGeom>
        </p:spPr>
      </p:pic>
    </p:spTree>
    <p:extLst>
      <p:ext uri="{BB962C8B-B14F-4D97-AF65-F5344CB8AC3E}">
        <p14:creationId xmlns:p14="http://schemas.microsoft.com/office/powerpoint/2010/main" xmlns="" val="186990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4300"/>
            <a:ext cx="9601201" cy="5400675"/>
          </a:xfrm>
          <a:prstGeom prst="rect">
            <a:avLst/>
          </a:prstGeom>
        </p:spPr>
      </p:pic>
      <p:sp>
        <p:nvSpPr>
          <p:cNvPr id="3" name="Прямоугольник 2"/>
          <p:cNvSpPr/>
          <p:nvPr/>
        </p:nvSpPr>
        <p:spPr>
          <a:xfrm>
            <a:off x="87923" y="5231423"/>
            <a:ext cx="12019085" cy="163121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 хоккее с шайбой, если игрок посылает шайбу вперед со своей половины и шайба пересекает линию чужих ворот, никого по пути не коснувшись, то линейный судья засчитывает </a:t>
            </a:r>
            <a:r>
              <a:rPr lang="ru-RU" sz="2000" dirty="0" smtClean="0">
                <a:latin typeface="Times New Roman" panose="02020603050405020304" pitchFamily="18" charset="0"/>
                <a:cs typeface="Times New Roman" panose="02020603050405020304" pitchFamily="18" charset="0"/>
              </a:rPr>
              <a:t>проброс. После </a:t>
            </a:r>
            <a:r>
              <a:rPr lang="ru-RU" sz="2000" dirty="0">
                <a:latin typeface="Times New Roman" panose="02020603050405020304" pitchFamily="18" charset="0"/>
                <a:cs typeface="Times New Roman" panose="02020603050405020304" pitchFamily="18" charset="0"/>
              </a:rPr>
              <a:t>проброса шайба вбрасывается в зоне защиты пробросившей </a:t>
            </a:r>
            <a:r>
              <a:rPr lang="ru-RU" sz="2000" dirty="0" err="1">
                <a:latin typeface="Times New Roman" panose="02020603050405020304" pitchFamily="18" charset="0"/>
                <a:cs typeface="Times New Roman" panose="02020603050405020304" pitchFamily="18" charset="0"/>
              </a:rPr>
              <a:t>команды.Таким</a:t>
            </a:r>
            <a:r>
              <a:rPr lang="ru-RU" sz="2000" dirty="0">
                <a:latin typeface="Times New Roman" panose="02020603050405020304" pitchFamily="18" charset="0"/>
                <a:cs typeface="Times New Roman" panose="02020603050405020304" pitchFamily="18" charset="0"/>
              </a:rPr>
              <a:t> образом можно сказать, что проброс фиксируется, когда шайба пройдет 3 или более зон, не считая той, из которой был произведен пас или бросок. </a:t>
            </a:r>
          </a:p>
        </p:txBody>
      </p:sp>
    </p:spTree>
    <p:extLst>
      <p:ext uri="{BB962C8B-B14F-4D97-AF65-F5344CB8AC3E}">
        <p14:creationId xmlns:p14="http://schemas.microsoft.com/office/powerpoint/2010/main" xmlns="" val="63037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546"/>
            <a:ext cx="8096433" cy="4948865"/>
          </a:xfrm>
          <a:prstGeom prst="rect">
            <a:avLst/>
          </a:prstGeom>
        </p:spPr>
      </p:pic>
      <p:sp>
        <p:nvSpPr>
          <p:cNvPr id="7" name="Прямоугольник 6"/>
          <p:cNvSpPr/>
          <p:nvPr/>
        </p:nvSpPr>
        <p:spPr>
          <a:xfrm>
            <a:off x="8088922" y="149469"/>
            <a:ext cx="3991709" cy="5878532"/>
          </a:xfrm>
          <a:prstGeom prst="rect">
            <a:avLst/>
          </a:prstGeom>
        </p:spPr>
        <p:txBody>
          <a:bodyPr wrap="square">
            <a:spAutoFit/>
          </a:bodyPr>
          <a:lstStyle/>
          <a:p>
            <a:pPr algn="just"/>
            <a:r>
              <a:rPr lang="ru-RU" sz="1600" b="1" i="1" dirty="0">
                <a:solidFill>
                  <a:srgbClr val="483D8B"/>
                </a:solidFill>
                <a:latin typeface="Times New Roman" panose="02020603050405020304" pitchFamily="18" charset="0"/>
                <a:cs typeface="Times New Roman" panose="02020603050405020304" pitchFamily="18" charset="0"/>
              </a:rPr>
              <a:t>Положение "вне игры" на синей линии</a:t>
            </a:r>
            <a:r>
              <a:rPr lang="ru-RU" dirty="0"/>
              <a:t/>
            </a:r>
            <a:br>
              <a:rPr lang="ru-RU" dirty="0"/>
            </a:br>
            <a:r>
              <a:rPr lang="ru-RU" sz="2000" dirty="0">
                <a:latin typeface="Times New Roman" panose="02020603050405020304" pitchFamily="18" charset="0"/>
                <a:cs typeface="Times New Roman" panose="02020603050405020304" pitchFamily="18" charset="0"/>
              </a:rPr>
              <a:t>Положение " вне игры" на синей линии имеет место, когда игрок атакующей команды пересекает синюю линию зоны соперника раньше, чем ее полностью пересекает шайба. Определяющим фактором положения "вне игры" является положение обоих коньков атакующего игрока относительно синей линии соперника в момент его полного пересечения. Если хоть один конек атакующего игрока находится в средней зоне или на синей линии в момент полного пересечения шайбой синей линии, положение "вне игры " не фиксируется и игра продолжается.</a:t>
            </a:r>
            <a:endParaRPr lang="ru-RU"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0872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705" y="1380144"/>
            <a:ext cx="6020533" cy="535032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89784" y="1380144"/>
            <a:ext cx="5829300" cy="5180378"/>
          </a:xfrm>
          <a:prstGeom prst="rect">
            <a:avLst/>
          </a:prstGeom>
        </p:spPr>
      </p:pic>
      <p:sp>
        <p:nvSpPr>
          <p:cNvPr id="4" name="Rectangle 1"/>
          <p:cNvSpPr>
            <a:spLocks noChangeArrowheads="1"/>
          </p:cNvSpPr>
          <p:nvPr/>
        </p:nvSpPr>
        <p:spPr bwMode="auto">
          <a:xfrm>
            <a:off x="228600" y="138445"/>
            <a:ext cx="119633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Жесты главного судьи и помощника (</a:t>
            </a:r>
            <a:r>
              <a:rPr kumimoji="0" lang="ru-RU" altLang="ru-RU"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лайсмена</a:t>
            </a:r>
            <a:r>
              <a:rPr kumimoji="0" lang="ru-RU" altLang="ru-RU"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67493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647" y="0"/>
            <a:ext cx="5438922" cy="305939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8818" y="3059393"/>
            <a:ext cx="4925889" cy="383295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04389" y="1350755"/>
            <a:ext cx="5671447" cy="3775563"/>
          </a:xfrm>
          <a:prstGeom prst="rect">
            <a:avLst/>
          </a:prstGeom>
        </p:spPr>
      </p:pic>
    </p:spTree>
    <p:extLst>
      <p:ext uri="{BB962C8B-B14F-4D97-AF65-F5344CB8AC3E}">
        <p14:creationId xmlns:p14="http://schemas.microsoft.com/office/powerpoint/2010/main" xmlns="" val="338635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4339" y="186836"/>
            <a:ext cx="8543192" cy="6407394"/>
          </a:xfrm>
          <a:prstGeom prst="rect">
            <a:avLst/>
          </a:prstGeom>
        </p:spPr>
      </p:pic>
    </p:spTree>
    <p:extLst>
      <p:ext uri="{BB962C8B-B14F-4D97-AF65-F5344CB8AC3E}">
        <p14:creationId xmlns:p14="http://schemas.microsoft.com/office/powerpoint/2010/main" xmlns="" val="2624631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145502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425344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698" y="1518834"/>
            <a:ext cx="10515600" cy="2665707"/>
          </a:xfrm>
        </p:spPr>
        <p:txBody>
          <a:bodyPr>
            <a:normAutofit fontScale="90000"/>
          </a:bodyPr>
          <a:lstStyle/>
          <a:p>
            <a:pPr algn="ctr"/>
            <a:r>
              <a:rPr lang="ru-RU" sz="6600" dirty="0" smtClean="0">
                <a:solidFill>
                  <a:srgbClr val="7030A0"/>
                </a:solidFill>
                <a:latin typeface="Times New Roman" pitchFamily="18" charset="0"/>
                <a:cs typeface="Times New Roman" pitchFamily="18" charset="0"/>
              </a:rPr>
              <a:t>Подготовил учитель</a:t>
            </a:r>
            <a:br>
              <a:rPr lang="ru-RU" sz="6600" dirty="0" smtClean="0">
                <a:solidFill>
                  <a:srgbClr val="7030A0"/>
                </a:solidFill>
                <a:latin typeface="Times New Roman" pitchFamily="18" charset="0"/>
                <a:cs typeface="Times New Roman" pitchFamily="18" charset="0"/>
              </a:rPr>
            </a:br>
            <a:r>
              <a:rPr lang="ru-RU" sz="6600" dirty="0" smtClean="0">
                <a:solidFill>
                  <a:srgbClr val="7030A0"/>
                </a:solidFill>
                <a:latin typeface="Times New Roman" pitchFamily="18" charset="0"/>
                <a:cs typeface="Times New Roman" pitchFamily="18" charset="0"/>
              </a:rPr>
              <a:t> физической культуры МКОУ Старогольчихинская основная школа Модин А.Е.</a:t>
            </a:r>
            <a:br>
              <a:rPr lang="ru-RU" sz="6600" dirty="0" smtClean="0">
                <a:solidFill>
                  <a:srgbClr val="7030A0"/>
                </a:solidFill>
                <a:latin typeface="Times New Roman" pitchFamily="18" charset="0"/>
                <a:cs typeface="Times New Roman" pitchFamily="18" charset="0"/>
              </a:rPr>
            </a:br>
            <a:r>
              <a:rPr lang="ru-RU" sz="6600" dirty="0" smtClean="0">
                <a:solidFill>
                  <a:srgbClr val="7030A0"/>
                </a:solidFill>
                <a:latin typeface="Times New Roman" pitchFamily="18" charset="0"/>
                <a:cs typeface="Times New Roman" pitchFamily="18" charset="0"/>
              </a:rPr>
              <a:t/>
            </a:r>
            <a:br>
              <a:rPr lang="ru-RU" sz="6600" dirty="0" smtClean="0">
                <a:solidFill>
                  <a:srgbClr val="7030A0"/>
                </a:solidFill>
                <a:latin typeface="Times New Roman" pitchFamily="18" charset="0"/>
                <a:cs typeface="Times New Roman" pitchFamily="18" charset="0"/>
              </a:rPr>
            </a:br>
            <a:r>
              <a:rPr lang="ru-RU" sz="8900" dirty="0" smtClean="0">
                <a:solidFill>
                  <a:srgbClr val="C00000"/>
                </a:solidFill>
                <a:latin typeface="Times New Roman" pitchFamily="18" charset="0"/>
                <a:cs typeface="Times New Roman" pitchFamily="18" charset="0"/>
              </a:rPr>
              <a:t>Спасибо за внимание!!!</a:t>
            </a:r>
            <a:endParaRPr lang="ru-RU" sz="8900" dirty="0">
              <a:solidFill>
                <a:srgbClr val="C0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265268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2985" y="123092"/>
            <a:ext cx="9144000" cy="6858000"/>
          </a:xfrm>
          <a:prstGeom prst="rect">
            <a:avLst/>
          </a:prstGeom>
        </p:spPr>
      </p:pic>
    </p:spTree>
    <p:extLst>
      <p:ext uri="{BB962C8B-B14F-4D97-AF65-F5344CB8AC3E}">
        <p14:creationId xmlns:p14="http://schemas.microsoft.com/office/powerpoint/2010/main" xmlns="" val="271338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273694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130602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97770" y="298938"/>
            <a:ext cx="6465276"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Соревнования по хоккею с шайбой проводятся на белой ледяной поверхности, называемой "хоккейной площадкой". </a:t>
            </a:r>
          </a:p>
        </p:txBody>
      </p:sp>
      <p:sp>
        <p:nvSpPr>
          <p:cNvPr id="5" name="Прямоугольник 4"/>
          <p:cNvSpPr/>
          <p:nvPr/>
        </p:nvSpPr>
        <p:spPr>
          <a:xfrm>
            <a:off x="5597770" y="1033192"/>
            <a:ext cx="6594230"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Максимальные размеры: </a:t>
            </a:r>
            <a:r>
              <a:rPr lang="ru-RU" b="1" dirty="0">
                <a:latin typeface="Times New Roman" panose="02020603050405020304" pitchFamily="18" charset="0"/>
                <a:cs typeface="Times New Roman" panose="02020603050405020304" pitchFamily="18" charset="0"/>
              </a:rPr>
              <a:t>61 м</a:t>
            </a:r>
            <a:r>
              <a:rPr lang="ru-RU" dirty="0">
                <a:latin typeface="Times New Roman" panose="02020603050405020304" pitchFamily="18" charset="0"/>
                <a:cs typeface="Times New Roman" panose="02020603050405020304" pitchFamily="18" charset="0"/>
              </a:rPr>
              <a:t> в длину и </a:t>
            </a:r>
            <a:r>
              <a:rPr lang="ru-RU" b="1" dirty="0">
                <a:latin typeface="Times New Roman" panose="02020603050405020304" pitchFamily="18" charset="0"/>
                <a:cs typeface="Times New Roman" panose="02020603050405020304" pitchFamily="18" charset="0"/>
              </a:rPr>
              <a:t>30 м</a:t>
            </a:r>
            <a:r>
              <a:rPr lang="ru-RU" dirty="0">
                <a:latin typeface="Times New Roman" panose="02020603050405020304" pitchFamily="18" charset="0"/>
                <a:cs typeface="Times New Roman" panose="02020603050405020304" pitchFamily="18" charset="0"/>
              </a:rPr>
              <a:t> в ширину. </a:t>
            </a:r>
          </a:p>
          <a:p>
            <a:r>
              <a:rPr lang="ru-RU" dirty="0">
                <a:latin typeface="Times New Roman" panose="02020603050405020304" pitchFamily="18" charset="0"/>
                <a:cs typeface="Times New Roman" panose="02020603050405020304" pitchFamily="18" charset="0"/>
              </a:rPr>
              <a:t>Минимальные размеры: </a:t>
            </a:r>
            <a:r>
              <a:rPr lang="ru-RU" b="1" dirty="0">
                <a:latin typeface="Times New Roman" panose="02020603050405020304" pitchFamily="18" charset="0"/>
                <a:cs typeface="Times New Roman" panose="02020603050405020304" pitchFamily="18" charset="0"/>
              </a:rPr>
              <a:t>56 м</a:t>
            </a:r>
            <a:r>
              <a:rPr lang="ru-RU" dirty="0">
                <a:latin typeface="Times New Roman" panose="02020603050405020304" pitchFamily="18" charset="0"/>
                <a:cs typeface="Times New Roman" panose="02020603050405020304" pitchFamily="18" charset="0"/>
              </a:rPr>
              <a:t> в длину и </a:t>
            </a:r>
            <a:r>
              <a:rPr lang="ru-RU" b="1" dirty="0">
                <a:latin typeface="Times New Roman" panose="02020603050405020304" pitchFamily="18" charset="0"/>
                <a:cs typeface="Times New Roman" panose="02020603050405020304" pitchFamily="18" charset="0"/>
              </a:rPr>
              <a:t>26 м</a:t>
            </a:r>
            <a:r>
              <a:rPr lang="ru-RU" dirty="0">
                <a:latin typeface="Times New Roman" panose="02020603050405020304" pitchFamily="18" charset="0"/>
                <a:cs typeface="Times New Roman" panose="02020603050405020304" pitchFamily="18" charset="0"/>
              </a:rPr>
              <a:t> в ширину. </a:t>
            </a:r>
          </a:p>
          <a:p>
            <a:r>
              <a:rPr lang="ru-RU" dirty="0">
                <a:latin typeface="Times New Roman" panose="02020603050405020304" pitchFamily="18" charset="0"/>
                <a:cs typeface="Times New Roman" panose="02020603050405020304" pitchFamily="18" charset="0"/>
              </a:rPr>
              <a:t>Углы площадки должны быть скруглены дугой окружности радиусом от </a:t>
            </a:r>
            <a:r>
              <a:rPr lang="ru-RU" b="1" dirty="0">
                <a:latin typeface="Times New Roman" panose="02020603050405020304" pitchFamily="18" charset="0"/>
                <a:cs typeface="Times New Roman" panose="02020603050405020304" pitchFamily="18" charset="0"/>
              </a:rPr>
              <a:t>7</a:t>
            </a:r>
            <a:r>
              <a:rPr lang="ru-RU" dirty="0">
                <a:latin typeface="Times New Roman" panose="02020603050405020304" pitchFamily="18" charset="0"/>
                <a:cs typeface="Times New Roman" panose="02020603050405020304" pitchFamily="18" charset="0"/>
              </a:rPr>
              <a:t> до </a:t>
            </a:r>
            <a:r>
              <a:rPr lang="ru-RU" b="1" dirty="0">
                <a:latin typeface="Times New Roman" panose="02020603050405020304" pitchFamily="18" charset="0"/>
                <a:cs typeface="Times New Roman" panose="02020603050405020304" pitchFamily="18" charset="0"/>
              </a:rPr>
              <a:t>8,5 м</a:t>
            </a:r>
            <a:r>
              <a:rPr lang="ru-RU"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5758962" y="2497015"/>
            <a:ext cx="6304083"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a) Площадка должна быть окружена деревянным или пластиковым ограждением, называемым "Бортом", который должен быть белого цвета. </a:t>
            </a:r>
          </a:p>
          <a:p>
            <a:r>
              <a:rPr lang="ru-RU" dirty="0">
                <a:latin typeface="Times New Roman" panose="02020603050405020304" pitchFamily="18" charset="0"/>
                <a:cs typeface="Times New Roman" panose="02020603050405020304" pitchFamily="18" charset="0"/>
              </a:rPr>
              <a:t>b) Высота бортов должна быть не менее чем </a:t>
            </a:r>
            <a:r>
              <a:rPr lang="ru-RU" b="1" dirty="0">
                <a:latin typeface="Times New Roman" panose="02020603050405020304" pitchFamily="18" charset="0"/>
                <a:cs typeface="Times New Roman" panose="02020603050405020304" pitchFamily="18" charset="0"/>
              </a:rPr>
              <a:t>1,17 м</a:t>
            </a:r>
            <a:r>
              <a:rPr lang="ru-RU" dirty="0">
                <a:latin typeface="Times New Roman" panose="02020603050405020304" pitchFamily="18" charset="0"/>
                <a:cs typeface="Times New Roman" panose="02020603050405020304" pitchFamily="18" charset="0"/>
              </a:rPr>
              <a:t> и не более чем </a:t>
            </a:r>
            <a:r>
              <a:rPr lang="ru-RU" b="1" dirty="0">
                <a:latin typeface="Times New Roman" panose="02020603050405020304" pitchFamily="18" charset="0"/>
                <a:cs typeface="Times New Roman" panose="02020603050405020304" pitchFamily="18" charset="0"/>
              </a:rPr>
              <a:t>1,22 м</a:t>
            </a:r>
            <a:r>
              <a:rPr lang="ru-RU" dirty="0">
                <a:latin typeface="Times New Roman" panose="02020603050405020304" pitchFamily="18" charset="0"/>
                <a:cs typeface="Times New Roman" panose="02020603050405020304" pitchFamily="18" charset="0"/>
              </a:rPr>
              <a:t> над уровнем поверхности льда. </a:t>
            </a: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923" y="298938"/>
            <a:ext cx="5509847" cy="4132385"/>
          </a:xfrm>
          <a:prstGeom prst="rect">
            <a:avLst/>
          </a:prstGeom>
        </p:spPr>
      </p:pic>
      <p:sp>
        <p:nvSpPr>
          <p:cNvPr id="8" name="Прямоугольник 7"/>
          <p:cNvSpPr/>
          <p:nvPr/>
        </p:nvSpPr>
        <p:spPr>
          <a:xfrm>
            <a:off x="87923" y="4537442"/>
            <a:ext cx="11799277" cy="1477328"/>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c) Борта должны быть изготовлены таким образом, чтобы поверхность, обращенная ко льду, была бы гладкой и без каких-либо изъянов, способных нанести травму игрокам. </a:t>
            </a:r>
          </a:p>
          <a:p>
            <a:r>
              <a:rPr lang="ru-RU" dirty="0" smtClean="0">
                <a:latin typeface="Times New Roman" panose="02020603050405020304" pitchFamily="18" charset="0"/>
                <a:cs typeface="Times New Roman" panose="02020603050405020304" pitchFamily="18" charset="0"/>
              </a:rPr>
              <a:t>Защитные экраны и приспособления, используемые для их крепления, должны быть смонтированы на противоположной стороне от игровой поверхности. </a:t>
            </a:r>
          </a:p>
          <a:p>
            <a:r>
              <a:rPr lang="ru-RU" dirty="0" smtClean="0">
                <a:latin typeface="Times New Roman" panose="02020603050405020304" pitchFamily="18" charset="0"/>
                <a:cs typeface="Times New Roman" panose="02020603050405020304" pitchFamily="18" charset="0"/>
              </a:rPr>
              <a:t>d) Зазор между панелями бортов должен быть минимизирован до </a:t>
            </a:r>
            <a:r>
              <a:rPr lang="ru-RU" b="1" dirty="0" smtClean="0">
                <a:latin typeface="Times New Roman" panose="02020603050405020304" pitchFamily="18" charset="0"/>
                <a:cs typeface="Times New Roman" panose="02020603050405020304" pitchFamily="18" charset="0"/>
              </a:rPr>
              <a:t>3 мм</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5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172" y="91587"/>
            <a:ext cx="4821482" cy="3554349"/>
          </a:xfrm>
          <a:prstGeom prst="rect">
            <a:avLst/>
          </a:prstGeom>
        </p:spPr>
      </p:pic>
      <p:sp>
        <p:nvSpPr>
          <p:cNvPr id="3" name="Прямоугольник 2"/>
          <p:cNvSpPr/>
          <p:nvPr/>
        </p:nvSpPr>
        <p:spPr>
          <a:xfrm>
            <a:off x="5257799" y="91587"/>
            <a:ext cx="6822831" cy="923330"/>
          </a:xfrm>
          <a:prstGeom prst="rect">
            <a:avLst/>
          </a:prstGeom>
        </p:spPr>
        <p:txBody>
          <a:bodyPr wrap="square">
            <a:spAutoFit/>
          </a:bodyPr>
          <a:lstStyle/>
          <a:p>
            <a:r>
              <a:rPr lang="ru-RU" dirty="0">
                <a:latin typeface="Tahoma" panose="020B0604030504040204" pitchFamily="34" charset="0"/>
              </a:rPr>
              <a:t>У основания бортов должна быть установлена </a:t>
            </a:r>
            <a:r>
              <a:rPr lang="ru-RU" b="1" dirty="0">
                <a:latin typeface="Tahoma" panose="020B0604030504040204" pitchFamily="34" charset="0"/>
              </a:rPr>
              <a:t>"ОТБОЙНАЯ ПЛАНКА"</a:t>
            </a:r>
            <a:r>
              <a:rPr lang="ru-RU" dirty="0">
                <a:latin typeface="Tahoma" panose="020B0604030504040204" pitchFamily="34" charset="0"/>
              </a:rPr>
              <a:t>, желтого цвета, высотой </a:t>
            </a:r>
            <a:r>
              <a:rPr lang="ru-RU" b="1" dirty="0">
                <a:latin typeface="Tahoma" panose="020B0604030504040204" pitchFamily="34" charset="0"/>
              </a:rPr>
              <a:t>15-25 см</a:t>
            </a:r>
            <a:r>
              <a:rPr lang="ru-RU" dirty="0">
                <a:latin typeface="Tahoma" panose="020B0604030504040204" pitchFamily="34" charset="0"/>
              </a:rPr>
              <a:t> от уровня льда.</a:t>
            </a:r>
            <a:endParaRPr lang="ru-RU" dirty="0"/>
          </a:p>
        </p:txBody>
      </p:sp>
      <p:sp>
        <p:nvSpPr>
          <p:cNvPr id="4" name="Прямоугольник 3"/>
          <p:cNvSpPr/>
          <p:nvPr/>
        </p:nvSpPr>
        <p:spPr>
          <a:xfrm>
            <a:off x="5257798" y="1014917"/>
            <a:ext cx="6822832" cy="1200329"/>
          </a:xfrm>
          <a:prstGeom prst="rect">
            <a:avLst/>
          </a:prstGeom>
        </p:spPr>
        <p:txBody>
          <a:bodyPr wrap="square">
            <a:spAutoFit/>
          </a:bodyPr>
          <a:lstStyle/>
          <a:p>
            <a:r>
              <a:rPr lang="ru-RU" dirty="0">
                <a:latin typeface="Tahoma" panose="020B0604030504040204" pitchFamily="34" charset="0"/>
              </a:rPr>
              <a:t>a) Все двери, дающие доступ к ледяной поверхности, должны </a:t>
            </a:r>
            <a:r>
              <a:rPr lang="ru-RU" b="1" dirty="0">
                <a:latin typeface="Tahoma" panose="020B0604030504040204" pitchFamily="34" charset="0"/>
              </a:rPr>
              <a:t>открываться во внешнюю сторону площадки</a:t>
            </a:r>
            <a:r>
              <a:rPr lang="ru-RU" dirty="0">
                <a:latin typeface="Tahoma" panose="020B0604030504040204" pitchFamily="34" charset="0"/>
              </a:rPr>
              <a:t>. </a:t>
            </a:r>
          </a:p>
          <a:p>
            <a:r>
              <a:rPr lang="ru-RU" dirty="0">
                <a:latin typeface="Tahoma" panose="020B0604030504040204" pitchFamily="34" charset="0"/>
              </a:rPr>
              <a:t>b) Зазор между дверями и бортом должен быть минимизирован до </a:t>
            </a:r>
            <a:r>
              <a:rPr lang="ru-RU" b="1" dirty="0">
                <a:latin typeface="Tahoma" panose="020B0604030504040204" pitchFamily="34" charset="0"/>
              </a:rPr>
              <a:t>5 мм</a:t>
            </a:r>
            <a:r>
              <a:rPr lang="ru-RU" dirty="0">
                <a:latin typeface="Tahoma" panose="020B0604030504040204" pitchFamily="34" charset="0"/>
              </a:rPr>
              <a:t>. </a:t>
            </a:r>
          </a:p>
        </p:txBody>
      </p:sp>
      <p:sp>
        <p:nvSpPr>
          <p:cNvPr id="5" name="Прямоугольник 4"/>
          <p:cNvSpPr/>
          <p:nvPr/>
        </p:nvSpPr>
        <p:spPr>
          <a:xfrm>
            <a:off x="5257798" y="3358662"/>
            <a:ext cx="6822832" cy="3400931"/>
          </a:xfrm>
          <a:prstGeom prst="rect">
            <a:avLst/>
          </a:prstGeom>
        </p:spPr>
        <p:txBody>
          <a:bodyPr wrap="square">
            <a:spAutoFit/>
          </a:bodyPr>
          <a:lstStyle/>
          <a:p>
            <a:pPr marL="182880" marR="182880">
              <a:spcBef>
                <a:spcPts val="720"/>
              </a:spcBef>
              <a:spcAft>
                <a:spcPts val="720"/>
              </a:spcAft>
            </a:pPr>
            <a:r>
              <a:rPr lang="ru-RU" dirty="0">
                <a:latin typeface="Tahoma" panose="020B0604030504040204" pitchFamily="34" charset="0"/>
              </a:rPr>
              <a:t>На соревнованиях, проводимых ИИХФ, защитное стекло и сетки поверх стекла на лицевых бортах обязательны. </a:t>
            </a:r>
          </a:p>
          <a:p>
            <a:pPr marL="182880" marR="182880">
              <a:spcBef>
                <a:spcPts val="720"/>
              </a:spcBef>
              <a:spcAft>
                <a:spcPts val="720"/>
              </a:spcAft>
            </a:pPr>
            <a:r>
              <a:rPr lang="ru-RU" dirty="0">
                <a:latin typeface="Tahoma" panose="020B0604030504040204" pitchFamily="34" charset="0"/>
              </a:rPr>
              <a:t>На открытых катках все линии и точки вбрасывания, отмеченные в Правилах 112 и 113, могут быть нанесены двумя линиями шириной 5см. </a:t>
            </a:r>
          </a:p>
          <a:p>
            <a:pPr marL="182880" marR="182880">
              <a:spcBef>
                <a:spcPts val="720"/>
              </a:spcBef>
              <a:spcAft>
                <a:spcPts val="720"/>
              </a:spcAft>
            </a:pPr>
            <a:r>
              <a:rPr lang="ru-RU" dirty="0">
                <a:latin typeface="Tahoma" panose="020B0604030504040204" pitchFamily="34" charset="0"/>
              </a:rPr>
              <a:t>В случае размещения рекламы на бортах, все линии должны быть, </a:t>
            </a:r>
            <a:r>
              <a:rPr lang="ru-RU" u="sng" dirty="0">
                <a:latin typeface="Tahoma" panose="020B0604030504040204" pitchFamily="34" charset="0"/>
              </a:rPr>
              <a:t>по крайней мере, нанесены на отбойной планке</a:t>
            </a:r>
            <a:r>
              <a:rPr lang="ru-RU" dirty="0">
                <a:latin typeface="Tahoma" panose="020B0604030504040204" pitchFamily="34" charset="0"/>
              </a:rPr>
              <a:t>. </a:t>
            </a:r>
          </a:p>
          <a:p>
            <a:pPr marL="182880" marR="182880">
              <a:spcBef>
                <a:spcPts val="720"/>
              </a:spcBef>
              <a:spcAft>
                <a:spcPts val="720"/>
              </a:spcAft>
            </a:pPr>
            <a:r>
              <a:rPr lang="ru-RU" dirty="0">
                <a:latin typeface="Tahoma" panose="020B0604030504040204" pitchFamily="34" charset="0"/>
              </a:rPr>
              <a:t>Вся ширина линии считается частью зоны, в которой находится шайба. </a:t>
            </a: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4123" y="3645936"/>
            <a:ext cx="4803531" cy="3180716"/>
          </a:xfrm>
          <a:prstGeom prst="rect">
            <a:avLst/>
          </a:prstGeom>
        </p:spPr>
      </p:pic>
    </p:spTree>
    <p:extLst>
      <p:ext uri="{BB962C8B-B14F-4D97-AF65-F5344CB8AC3E}">
        <p14:creationId xmlns:p14="http://schemas.microsoft.com/office/powerpoint/2010/main" xmlns="" val="16229090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1620</Words>
  <Application>Microsoft Office PowerPoint</Application>
  <PresentationFormat>Произвольный</PresentationFormat>
  <Paragraphs>74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Подготовил учитель  физической культуры МКОУ Старогольчихинская основная школа Модин А.Е.  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Засыпкина ОВ</dc:creator>
  <cp:lastModifiedBy>Пользователь</cp:lastModifiedBy>
  <cp:revision>23</cp:revision>
  <dcterms:created xsi:type="dcterms:W3CDTF">2018-02-05T06:47:12Z</dcterms:created>
  <dcterms:modified xsi:type="dcterms:W3CDTF">2018-05-24T14:58:36Z</dcterms:modified>
</cp:coreProperties>
</file>