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82" r:id="rId2"/>
  </p:sldMasterIdLst>
  <p:sldIdLst>
    <p:sldId id="256" r:id="rId3"/>
    <p:sldId id="261" r:id="rId4"/>
    <p:sldId id="267" r:id="rId5"/>
    <p:sldId id="262" r:id="rId6"/>
    <p:sldId id="268" r:id="rId7"/>
    <p:sldId id="269" r:id="rId8"/>
    <p:sldId id="270" r:id="rId9"/>
    <p:sldId id="271" r:id="rId10"/>
    <p:sldId id="265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302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3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D2F4-80AA-4D80-B661-DBF19A312C46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5FE4-8AF8-42C7-B51D-80F31D3A6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DF293-0D49-4109-AF64-722725D7CD5F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F2F3-DD77-466E-A719-D4549685A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6BAD4-2B19-461D-B37E-3FFBBDC5165E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FC02A-0D45-45C7-B8A9-50F69DDAE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08FB6-212D-47F7-A2EB-93F74F134FFD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2487F-79B0-4AE6-8287-05785B03D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74F65-1051-479A-9C2F-5F2F864CC2C7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824F-4FEA-4F80-AAA6-B06B157A5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A8241-E158-49F8-B963-EB42123E5340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0DAF0-6EA8-449C-B9D8-B9E4EB1E3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3EEE-B3E1-4247-A97B-C5443A6B7322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1251-6793-4B27-8635-3D5140689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04982-55DE-4A07-9D98-B122A351AC94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3FFC0-D5CA-4CC3-AB8F-2310F4152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1F38-056D-4392-A575-74F835265952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465F9-68B5-4F91-8184-4476B78C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FFFE6-5768-47BB-AB37-089B090FA39B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3D9B2-0AE1-4E31-B66E-6F8994618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D871-F44F-4933-95B5-3A0632B2CA64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1736-FF27-46EC-9BED-8DB5D06B8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34B9E-56A2-49EB-8668-5BF563809B9F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D54E4-4753-4864-A6AB-64BAEF744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B6DE7-0234-45D4-85D2-E6D06AF4533E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D6607-67E3-4D0C-A6F7-837D725E0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219C7-3319-419D-B795-A7BF9FAA3F13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17174-7705-4AD2-9CC6-E2C8018D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0BBF7-4BCB-4BAB-B373-29C68936ED52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1126F-5D72-4DEF-AC79-9AFCE8EA5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B5ED3-5ADD-4398-A6F2-970F391EE15D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C868B-2550-4329-A1F3-7E341EA77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EF28A-55F4-4F91-8ECD-16BDDA6BBF33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B3BB8-C88B-4FB6-9B7F-AB025F532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70BC-2D5B-4343-BDC3-AA097AB08EF4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4BE17-C4E8-488E-AA2E-C95002EA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00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00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200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0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0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D955A73-E7E9-47FD-BD64-AB6E15B0FC16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4200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0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47B4D70-FE52-4B47-96EC-C1741626D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8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074550-7559-48D3-937A-EB9753B7047E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23F241-431F-452B-B28B-A6F7E9E9B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0" r:id="rId3"/>
    <p:sldLayoutId id="2147483704" r:id="rId4"/>
    <p:sldLayoutId id="2147483699" r:id="rId5"/>
    <p:sldLayoutId id="2147483698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0825" y="2133600"/>
            <a:ext cx="8458200" cy="1079500"/>
          </a:xfrm>
        </p:spPr>
        <p:txBody>
          <a:bodyPr anchor="b"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Развитие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скоростно-силовых качеств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 с целью выполнения теста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«Прыжок в длину с места»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Всероссийского физкультурно-спортивного комплекса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 «ГОТОВ К ТРУДУ И ОБОРОНЕ!»</a:t>
            </a:r>
          </a:p>
        </p:txBody>
      </p:sp>
      <p:sp>
        <p:nvSpPr>
          <p:cNvPr id="2" name="Подзаголовок 2"/>
          <p:cNvSpPr>
            <a:spLocks/>
          </p:cNvSpPr>
          <p:nvPr/>
        </p:nvSpPr>
        <p:spPr bwMode="auto">
          <a:xfrm>
            <a:off x="395288" y="5805488"/>
            <a:ext cx="84582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ru-RU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Выполнили: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учащиеся 7 класса МОУ «СОШ с.Багаевка»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Геворг Матевосян, Денис Лёвкин, Валерия Штырлина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</a:t>
            </a:r>
            <a:endParaRPr lang="ru-RU" b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</a:t>
            </a:r>
            <a:r>
              <a:rPr lang="ru-RU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Руководитель проекта: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Котлов Вячеслав Евгеньевич,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учитель физической культуры МОУ «СОШ с.Багаевка»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ru-RU" sz="2400" b="1">
              <a:solidFill>
                <a:srgbClr val="44332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08275"/>
            <a:ext cx="8229600" cy="1143000"/>
          </a:xfrm>
        </p:spPr>
        <p:txBody>
          <a:bodyPr/>
          <a:lstStyle/>
          <a:p>
            <a:r>
              <a:rPr lang="ru-RU" sz="3600" smtClean="0"/>
              <a:t>  В результате проделанной работы мы выявили, что заданный комплекс упражнений привёл к положительным результатам. </a:t>
            </a:r>
            <a:br>
              <a:rPr lang="ru-RU" sz="3600" smtClean="0"/>
            </a:br>
            <a:r>
              <a:rPr lang="ru-RU" sz="3600" smtClean="0"/>
              <a:t>  На золотой значок тест выполнили </a:t>
            </a:r>
            <a:br>
              <a:rPr lang="ru-RU" sz="3600" smtClean="0"/>
            </a:br>
            <a:r>
              <a:rPr lang="ru-RU" sz="3600" smtClean="0"/>
              <a:t>6 человек, на серебряный – 9 человек, на бронзовый – 1 человека</a:t>
            </a:r>
            <a:r>
              <a:rPr lang="ru-RU" sz="3600" smtClean="0">
                <a:effectLst/>
              </a:rPr>
              <a:t>.</a:t>
            </a:r>
            <a:r>
              <a:rPr lang="ru-RU" sz="4000" smtClean="0">
                <a:effectLst/>
              </a:rPr>
              <a:t/>
            </a:r>
            <a:br>
              <a:rPr lang="ru-RU" sz="4000" smtClean="0">
                <a:effectLst/>
              </a:rPr>
            </a:br>
            <a:r>
              <a:rPr lang="ru-RU" sz="4000" smtClean="0">
                <a:effectLst/>
              </a:rPr>
              <a:t/>
            </a:r>
            <a:br>
              <a:rPr lang="ru-RU" sz="4000" smtClean="0">
                <a:effectLst/>
              </a:rPr>
            </a:br>
            <a:r>
              <a:rPr lang="ru-RU" sz="4000" smtClean="0">
                <a:effectLst/>
              </a:rPr>
              <a:t>Благодарим за внимание!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313" y="549275"/>
            <a:ext cx="8929687" cy="4371975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ru-RU" b="1" dirty="0"/>
              <a:t>Характеристика проекта:</a:t>
            </a:r>
          </a:p>
          <a:p>
            <a:pPr marL="514350" indent="-51435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endParaRPr lang="ru-RU" dirty="0"/>
          </a:p>
          <a:p>
            <a:pPr marL="514350" indent="-51435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ru-RU" dirty="0"/>
              <a:t>1. По количеству участников – групповой. </a:t>
            </a:r>
          </a:p>
          <a:p>
            <a:pPr marL="514350" indent="-51435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ru-RU" dirty="0"/>
              <a:t>2. По доминирующей деятельности учащихся – практико-ориентированный.</a:t>
            </a:r>
          </a:p>
          <a:p>
            <a:pPr marL="514350" indent="-51435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ru-RU" dirty="0"/>
              <a:t>3. По комплексности и характеру контактов – </a:t>
            </a:r>
            <a:r>
              <a:rPr lang="ru-RU" dirty="0" err="1"/>
              <a:t>монопроект</a:t>
            </a:r>
            <a:r>
              <a:rPr lang="ru-RU" dirty="0"/>
              <a:t>.</a:t>
            </a:r>
          </a:p>
          <a:p>
            <a:pPr marL="514350" indent="-51435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ru-RU" dirty="0"/>
              <a:t>4. Форма продукта проектной деятельности – учебное пособие.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686800" cy="4318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Проблема: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Arial" charset="0"/>
              </a:rPr>
              <a:t>     </a:t>
            </a:r>
            <a:r>
              <a:rPr lang="ru-RU" sz="2800" smtClean="0"/>
              <a:t>При проведении в начале учебного года на уроке легкой атлетики тестирования скоростно-силовой подготовки было выявлено, что ряд показанных учениками нашего класса результатов в выполняемом тесте «Прыжок в длину с места» не соответствуют нормативам </a:t>
            </a:r>
            <a:r>
              <a:rPr lang="en-US" sz="2800" smtClean="0"/>
              <a:t>IV</a:t>
            </a:r>
            <a:r>
              <a:rPr lang="ru-RU" sz="2800" smtClean="0"/>
              <a:t>-й ступени комплекса ГТО или лишь немного превышают их, что может негативно отразиться не только на личных показателях, но и на результате команды  в этом виде на муниципальных соревнованиях Всероссийского физкультурно-спортивного комплекса «Готов к труду и обороне!».</a:t>
            </a:r>
            <a:endParaRPr lang="ru-RU" sz="2800" u="sng" smtClean="0"/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620713"/>
            <a:ext cx="8893175" cy="6000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/>
              <a:t>Цель и задачи проекта: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Цель</a:t>
            </a:r>
            <a:r>
              <a:rPr lang="ru-RU" sz="2400" smtClean="0"/>
              <a:t> – для повышения результатов составить комплекс тренировочных упражнений с учётом индивидуальных способностей каждого ученика.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Задачи: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  <a:buFont typeface="Franklin Gothic Medium" pitchFamily="34" charset="0"/>
              <a:buNone/>
              <a:defRPr/>
            </a:pPr>
            <a:r>
              <a:rPr lang="ru-RU" sz="2400" smtClean="0"/>
              <a:t>1. Ознакомиться с нормативами теста «Прыжки в длину с места» по </a:t>
            </a:r>
            <a:r>
              <a:rPr lang="en-US" sz="2400" smtClean="0"/>
              <a:t>IV-</a:t>
            </a:r>
            <a:r>
              <a:rPr lang="ru-RU" sz="2400" smtClean="0"/>
              <a:t>й ступени Всероссийского физкультурно-спортивного комплекса «Готов к труду и обороне!» (для учащихся </a:t>
            </a:r>
            <a:r>
              <a:rPr lang="en-US" sz="2400" smtClean="0"/>
              <a:t>7</a:t>
            </a:r>
            <a:r>
              <a:rPr lang="ru-RU" sz="2400" smtClean="0"/>
              <a:t> класса).    </a:t>
            </a:r>
          </a:p>
          <a:p>
            <a:pPr eaLnBrk="1" hangingPunct="1">
              <a:lnSpc>
                <a:spcPct val="80000"/>
              </a:lnSpc>
              <a:buFont typeface="Franklin Gothic Medium" pitchFamily="34" charset="0"/>
              <a:buNone/>
              <a:defRPr/>
            </a:pPr>
            <a:r>
              <a:rPr lang="ru-RU" sz="2400" smtClean="0"/>
              <a:t>2. Провести диагностику и сравнить полученные результаты с нормативами теста.</a:t>
            </a:r>
          </a:p>
          <a:p>
            <a:pPr eaLnBrk="1" hangingPunct="1">
              <a:lnSpc>
                <a:spcPct val="80000"/>
              </a:lnSpc>
              <a:buFont typeface="Franklin Gothic Medium" pitchFamily="34" charset="0"/>
              <a:buNone/>
              <a:defRPr/>
            </a:pPr>
            <a:r>
              <a:rPr lang="ru-RU" sz="2400" smtClean="0"/>
              <a:t>3. Подобрать информацию о тренировочных комплексах упражнений.</a:t>
            </a:r>
          </a:p>
          <a:p>
            <a:pPr eaLnBrk="1" hangingPunct="1">
              <a:lnSpc>
                <a:spcPct val="80000"/>
              </a:lnSpc>
              <a:buFont typeface="Franklin Gothic Medium" pitchFamily="34" charset="0"/>
              <a:buNone/>
              <a:defRPr/>
            </a:pPr>
            <a:r>
              <a:rPr lang="ru-RU" sz="2400" smtClean="0"/>
              <a:t>4. Довести в течение 4-х недель результаты до уровня, позволяющего выполнить требования нормативов по комплексу ГТО на бронзовый, серебряный или золотой значок.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0" smtClean="0"/>
              <a:t>IV СТУПЕНЬ </a:t>
            </a:r>
            <a:br>
              <a:rPr lang="ru-RU" sz="2800" b="0" smtClean="0"/>
            </a:br>
            <a:r>
              <a:rPr lang="ru-RU" sz="2800" b="0" smtClean="0"/>
              <a:t>(юноши и девушки 7 - 9 классов, 13 - 15 лет)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23850" y="299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Результаты тестирования в начале учебного года</a:t>
            </a:r>
          </a:p>
        </p:txBody>
      </p:sp>
      <p:graphicFrame>
        <p:nvGraphicFramePr>
          <p:cNvPr id="25678" name="Group 78"/>
          <p:cNvGraphicFramePr>
            <a:graphicFrameLocks noGrp="1"/>
          </p:cNvGraphicFramePr>
          <p:nvPr/>
        </p:nvGraphicFramePr>
        <p:xfrm>
          <a:off x="611188" y="4292600"/>
          <a:ext cx="7896225" cy="2074863"/>
        </p:xfrm>
        <a:graphic>
          <a:graphicData uri="http://schemas.openxmlformats.org/drawingml/2006/table">
            <a:tbl>
              <a:tblPr/>
              <a:tblGrid>
                <a:gridCol w="2501900"/>
                <a:gridCol w="673100"/>
                <a:gridCol w="674687"/>
                <a:gridCol w="674688"/>
                <a:gridCol w="674687"/>
                <a:gridCol w="674688"/>
                <a:gridCol w="673100"/>
                <a:gridCol w="674687"/>
                <a:gridCol w="674688"/>
              </a:tblGrid>
              <a:tr h="50482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Участники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Место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Мальчики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Девочки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75" name="Group 75"/>
          <p:cNvGraphicFramePr>
            <a:graphicFrameLocks noGrp="1"/>
          </p:cNvGraphicFramePr>
          <p:nvPr/>
        </p:nvGraphicFramePr>
        <p:xfrm>
          <a:off x="395288" y="1628775"/>
          <a:ext cx="8137525" cy="1295400"/>
        </p:xfrm>
        <a:graphic>
          <a:graphicData uri="http://schemas.openxmlformats.org/drawingml/2006/table">
            <a:tbl>
              <a:tblPr/>
              <a:tblGrid>
                <a:gridCol w="1152525"/>
                <a:gridCol w="1250950"/>
                <a:gridCol w="1433512"/>
                <a:gridCol w="1433513"/>
                <a:gridCol w="1433512"/>
                <a:gridCol w="1433513"/>
              </a:tblGrid>
              <a:tr h="2746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Юноши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Девушки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Бронзовый знак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Серебряный знак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Золотой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знак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Бронзовый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знак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Серебряный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знак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Золотой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знак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Комплекс упражнений: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1. Подскоки на одной ноге с подниманием согнутой в колене ноги к груди и через сторону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    к плечу (рис. 1).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2. Прыжки на двух ногах вверх с подтягиванием коленей к груди (рис. 2).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3. Прыжки вверх с разведением прямых ног в стороны, доставая пальцами рук носки ног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    (рис. 3).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4. Прыжки в глубину с тумбы высотой 50-100 см с последующим мгновенным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    выпрыгиванием вверх (рис. 4).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5. Подскоки в приседе попеременно на левой и правой ноге, противоположная нога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    одновременно с подскоком хлестким движением выпрямляется вперед (рис. 5).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6. Многократные прыжки через препятствия (фишки, набивные мячи, невысокие  барьеры)  (рис.6).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7. Прыжки через препятствия (гимнастическую скамейку, фишки, бревно) (рис 7.)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600" smtClean="0"/>
              <a:t>8. Прыжки вверх на возвышение (ступеньки, деревянные тумбы и т. д.) (рис.8).</a:t>
            </a:r>
            <a:r>
              <a:rPr lang="ru-RU" sz="1200" smtClean="0"/>
              <a:t>                                                                      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Комплекс упражнений: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рис.1          рис.2          рис.3                рис.4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рис.5          рис.6         рис.7                рис.8</a:t>
            </a:r>
            <a:endParaRPr lang="ru-RU" dirty="0"/>
          </a:p>
        </p:txBody>
      </p:sp>
      <p:pic>
        <p:nvPicPr>
          <p:cNvPr id="27651" name="Picture 2" descr="C:\Users\1\Documents\Новая папка\Ris-5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844675"/>
            <a:ext cx="11811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 descr="C:\Users\1\Documents\Новая папка\Ris-5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1844675"/>
            <a:ext cx="1081087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C:\Users\1\Documents\Новая папка\Ris-5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844675"/>
            <a:ext cx="1584325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" descr="C:\Users\1\Documents\Новая папка\Ris-53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149725"/>
            <a:ext cx="17907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6" descr="C:\Users\1\Documents\Новая папка\Ris-53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42211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7" descr="C:\Users\1\Documents\Новая папка\Ris-53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1844675"/>
            <a:ext cx="18002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8" descr="C:\Users\1\Documents\Новая папка\Ris-54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84438" y="4149725"/>
            <a:ext cx="19748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9" descr="C:\Users\1\Documents\Новая папка\Ris-54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6463" y="4149725"/>
            <a:ext cx="18002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График тренировок:</a:t>
            </a:r>
          </a:p>
        </p:txBody>
      </p:sp>
      <p:graphicFrame>
        <p:nvGraphicFramePr>
          <p:cNvPr id="28839" name="Group 167"/>
          <p:cNvGraphicFramePr>
            <a:graphicFrameLocks noGrp="1"/>
          </p:cNvGraphicFramePr>
          <p:nvPr>
            <p:ph idx="1"/>
          </p:nvPr>
        </p:nvGraphicFramePr>
        <p:xfrm>
          <a:off x="755650" y="1268413"/>
          <a:ext cx="7416800" cy="4937125"/>
        </p:xfrm>
        <a:graphic>
          <a:graphicData uri="http://schemas.openxmlformats.org/drawingml/2006/table">
            <a:tbl>
              <a:tblPr/>
              <a:tblGrid>
                <a:gridCol w="1152525"/>
                <a:gridCol w="1150938"/>
                <a:gridCol w="792162"/>
                <a:gridCol w="360363"/>
                <a:gridCol w="360362"/>
                <a:gridCol w="360363"/>
                <a:gridCol w="360362"/>
                <a:gridCol w="358775"/>
                <a:gridCol w="360363"/>
                <a:gridCol w="360362"/>
                <a:gridCol w="360363"/>
                <a:gridCol w="358775"/>
                <a:gridCol w="360362"/>
                <a:gridCol w="360363"/>
                <a:gridCol w="360362"/>
              </a:tblGrid>
              <a:tr h="288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Упражнения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Количество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серий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Повтор в серии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Расписание по дням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18.09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22.09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25.09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27.09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29.09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02.10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04.10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06.10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69898" y="196829"/>
            <a:ext cx="8686800" cy="8382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>Анализ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При проведении повторного теста нами было выявлено повышение физической подготовленности у мальчиков на 7,5 %, у девочек на 11,1% </a:t>
            </a:r>
            <a:endParaRPr lang="ru-RU" u="sng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</a:t>
            </a:r>
            <a:r>
              <a:rPr lang="ru-RU" sz="2400" b="1" smtClean="0"/>
              <a:t>Результаты повторного тестирования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  <p:graphicFrame>
        <p:nvGraphicFramePr>
          <p:cNvPr id="29750" name="Group 54"/>
          <p:cNvGraphicFramePr>
            <a:graphicFrameLocks noGrp="1"/>
          </p:cNvGraphicFramePr>
          <p:nvPr/>
        </p:nvGraphicFramePr>
        <p:xfrm>
          <a:off x="611188" y="4221163"/>
          <a:ext cx="7896225" cy="2074862"/>
        </p:xfrm>
        <a:graphic>
          <a:graphicData uri="http://schemas.openxmlformats.org/drawingml/2006/table">
            <a:tbl>
              <a:tblPr/>
              <a:tblGrid>
                <a:gridCol w="2501900"/>
                <a:gridCol w="673100"/>
                <a:gridCol w="674687"/>
                <a:gridCol w="674688"/>
                <a:gridCol w="674687"/>
                <a:gridCol w="674688"/>
                <a:gridCol w="673100"/>
                <a:gridCol w="674687"/>
                <a:gridCol w="674688"/>
              </a:tblGrid>
              <a:tr h="50482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Участники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Место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Мальчики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Девочки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818</TotalTime>
  <Words>600</Words>
  <Application>Microsoft Office PowerPoint</Application>
  <PresentationFormat>Экран (4:3)</PresentationFormat>
  <Paragraphs>180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Times New Roman</vt:lpstr>
      <vt:lpstr>Wingdings</vt:lpstr>
      <vt:lpstr>Calibri</vt:lpstr>
      <vt:lpstr>Wingdings 2</vt:lpstr>
      <vt:lpstr>Franklin Gothic Medium</vt:lpstr>
      <vt:lpstr>Клен</vt:lpstr>
      <vt:lpstr>Трек</vt:lpstr>
      <vt:lpstr>Клен</vt:lpstr>
      <vt:lpstr>Трек</vt:lpstr>
      <vt:lpstr>Трек</vt:lpstr>
      <vt:lpstr>Трек</vt:lpstr>
      <vt:lpstr>Слайд 1</vt:lpstr>
      <vt:lpstr>Слайд 2</vt:lpstr>
      <vt:lpstr>Проблема: </vt:lpstr>
      <vt:lpstr>Слайд 4</vt:lpstr>
      <vt:lpstr>IV СТУПЕНЬ  (юноши и девушки 7 - 9 классов, 13 - 15 лет)</vt:lpstr>
      <vt:lpstr>Комплекс упражнений:</vt:lpstr>
      <vt:lpstr>Комплекс упражнений:</vt:lpstr>
      <vt:lpstr>График тренировок:</vt:lpstr>
      <vt:lpstr>Слайд 9</vt:lpstr>
      <vt:lpstr>  В результате проделанной работы мы выявили, что заданный комплекс упражнений привёл к положительным результатам.    На золотой значок тест выполнили  6 человек, на серебряный – 9 человек, на бронзовый – 1 человека.  Благодарим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Дмитрий</dc:creator>
  <cp:lastModifiedBy>Admin</cp:lastModifiedBy>
  <cp:revision>39</cp:revision>
  <dcterms:created xsi:type="dcterms:W3CDTF">2011-12-06T19:20:37Z</dcterms:created>
  <dcterms:modified xsi:type="dcterms:W3CDTF">2018-08-22T10:15:27Z</dcterms:modified>
</cp:coreProperties>
</file>