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62" r:id="rId4"/>
    <p:sldId id="263" r:id="rId5"/>
    <p:sldId id="264" r:id="rId6"/>
    <p:sldId id="260" r:id="rId7"/>
    <p:sldId id="294" r:id="rId8"/>
    <p:sldId id="261" r:id="rId9"/>
    <p:sldId id="266" r:id="rId10"/>
    <p:sldId id="259" r:id="rId11"/>
    <p:sldId id="267" r:id="rId12"/>
    <p:sldId id="269" r:id="rId13"/>
    <p:sldId id="274" r:id="rId14"/>
    <p:sldId id="296" r:id="rId15"/>
    <p:sldId id="273" r:id="rId16"/>
    <p:sldId id="288" r:id="rId17"/>
    <p:sldId id="279" r:id="rId18"/>
    <p:sldId id="303" r:id="rId19"/>
    <p:sldId id="275" r:id="rId20"/>
    <p:sldId id="300" r:id="rId21"/>
    <p:sldId id="276" r:id="rId22"/>
    <p:sldId id="277" r:id="rId23"/>
    <p:sldId id="297" r:id="rId24"/>
    <p:sldId id="298" r:id="rId25"/>
    <p:sldId id="278" r:id="rId26"/>
    <p:sldId id="299" r:id="rId27"/>
    <p:sldId id="292" r:id="rId28"/>
    <p:sldId id="291" r:id="rId29"/>
    <p:sldId id="280" r:id="rId30"/>
    <p:sldId id="284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ECBCB9E-6377-4B00-A74B-387A5CF5335C}">
          <p14:sldIdLst>
            <p14:sldId id="256"/>
          </p14:sldIdLst>
        </p14:section>
        <p14:section name="Раздел без заголовка" id="{9FFCF0B8-4C20-4DEF-B049-C1D6BFC2A1A2}">
          <p14:sldIdLst>
            <p14:sldId id="257"/>
            <p14:sldId id="262"/>
            <p14:sldId id="263"/>
            <p14:sldId id="264"/>
            <p14:sldId id="260"/>
            <p14:sldId id="294"/>
            <p14:sldId id="261"/>
            <p14:sldId id="266"/>
            <p14:sldId id="259"/>
            <p14:sldId id="267"/>
            <p14:sldId id="269"/>
            <p14:sldId id="274"/>
            <p14:sldId id="296"/>
            <p14:sldId id="273"/>
            <p14:sldId id="288"/>
            <p14:sldId id="279"/>
            <p14:sldId id="303"/>
            <p14:sldId id="275"/>
            <p14:sldId id="300"/>
            <p14:sldId id="276"/>
            <p14:sldId id="277"/>
            <p14:sldId id="297"/>
            <p14:sldId id="298"/>
            <p14:sldId id="278"/>
            <p14:sldId id="299"/>
            <p14:sldId id="292"/>
            <p14:sldId id="291"/>
            <p14:sldId id="280"/>
            <p14:sldId id="284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581B"/>
    <a:srgbClr val="D68B1C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>
      <p:cViewPr>
        <p:scale>
          <a:sx n="78" d="100"/>
          <a:sy n="78" d="100"/>
        </p:scale>
        <p:origin x="-1038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4000" dirty="0" smtClean="0"/>
              <a:t>Вода</a:t>
            </a:r>
            <a:r>
              <a:rPr lang="ru-RU" sz="4000" baseline="0" dirty="0" smtClean="0"/>
              <a:t> на планете  Земля</a:t>
            </a:r>
            <a:endParaRPr lang="ru-RU" sz="4000" dirty="0"/>
          </a:p>
        </c:rich>
      </c:tx>
      <c:layout>
        <c:manualLayout>
          <c:xMode val="edge"/>
          <c:yMode val="edge"/>
          <c:x val="0.16212372635364383"/>
          <c:y val="9.724473257698550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430021259773737"/>
          <c:y val="0.16000127617759308"/>
          <c:w val="0.42025414112563547"/>
          <c:h val="0.795556604857131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effectLst>
              <a:glow rad="101600">
                <a:schemeClr val="accent5">
                  <a:satMod val="175000"/>
                  <a:alpha val="40000"/>
                </a:schemeClr>
              </a:glow>
            </a:effectLst>
          </c:spPr>
          <c:dPt>
            <c:idx val="1"/>
            <c:bubble3D val="0"/>
            <c:spPr>
              <a:solidFill>
                <a:srgbClr val="FFFF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ВОДА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8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СУША</a:t>
                    </a:r>
                    <a:endParaRPr lang="ru-RU" sz="2800" b="1" dirty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1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ВОДА</c:v>
                </c:pt>
                <c:pt idx="1">
                  <c:v>СУША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75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ru-RU" dirty="0" smtClean="0"/>
              <a:t>ПРЕСНАЯ                СОЛЕНАЯ</a:t>
            </a:r>
            <a:endParaRPr lang="ru-RU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СОЛЕНАЯ</c:v>
                </c:pt>
              </c:strCache>
            </c:strRef>
          </c:tx>
          <c:dPt>
            <c:idx val="0"/>
            <c:bubble3D val="0"/>
            <c:explosion val="10"/>
          </c:dPt>
          <c:dPt>
            <c:idx val="1"/>
            <c:bubble3D val="0"/>
            <c:explosion val="13"/>
          </c:dPt>
          <c:cat>
            <c:strRef>
              <c:f>Лист1!$A$2:$A$3</c:f>
              <c:strCache>
                <c:ptCount val="2"/>
                <c:pt idx="0">
                  <c:v>соленая</c:v>
                </c:pt>
                <c:pt idx="1">
                  <c:v>пресная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0.00892</cdr:x>
      <cdr:y>0.05514</cdr:y>
    </cdr:from>
    <cdr:to>
      <cdr:x>0.16641</cdr:x>
      <cdr:y>0.82705</cdr:y>
    </cdr:to>
    <cdr:sp macro="" textlink="">
      <cdr:nvSpPr>
        <cdr:cNvPr id="2" name="Выгнутая влево стрелка 1"/>
        <cdr:cNvSpPr/>
      </cdr:nvSpPr>
      <cdr:spPr>
        <a:xfrm xmlns:a="http://schemas.openxmlformats.org/drawingml/2006/main">
          <a:off x="72008" y="216024"/>
          <a:ext cx="1271770" cy="3024336"/>
        </a:xfrm>
        <a:prstGeom xmlns:a="http://schemas.openxmlformats.org/drawingml/2006/main" prst="curvedRightArrow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22A43-5CAD-43E2-97B7-86049E4B446D}" type="datetimeFigureOut">
              <a:rPr lang="ru-RU" smtClean="0"/>
              <a:t>01.01.2011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8FF6D-AC1B-4D13-9365-41A93A4076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621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1821175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6940" y="1291130"/>
            <a:ext cx="6400800" cy="835455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9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6540"/>
            <a:ext cx="8229600" cy="3918803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374900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5" y="1544098"/>
            <a:ext cx="7016195" cy="4275740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37490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440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173960"/>
            <a:ext cx="4040188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440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173960"/>
            <a:ext cx="4041775" cy="3035058"/>
          </a:xfrm>
        </p:spPr>
        <p:txBody>
          <a:bodyPr/>
          <a:lstStyle>
            <a:lvl1pPr>
              <a:defRPr sz="2400">
                <a:solidFill>
                  <a:srgbClr val="002060"/>
                </a:solidFill>
              </a:defRPr>
            </a:lvl1pPr>
            <a:lvl2pPr>
              <a:defRPr sz="20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600">
                <a:solidFill>
                  <a:srgbClr val="002060"/>
                </a:solidFill>
              </a:defRPr>
            </a:lvl4pPr>
            <a:lvl5pPr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9592" y="5085184"/>
            <a:ext cx="7772400" cy="859205"/>
          </a:xfrm>
        </p:spPr>
        <p:txBody>
          <a:bodyPr>
            <a:noAutofit/>
          </a:bodyPr>
          <a:lstStyle/>
          <a:p>
            <a:r>
              <a:rPr lang="ru-RU" sz="2000" b="1" dirty="0">
                <a:ln>
                  <a:solidFill>
                    <a:srgbClr val="10CF9B">
                      <a:lumMod val="7500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000" b="1" dirty="0">
                <a:ln>
                  <a:solidFill>
                    <a:srgbClr val="10CF9B">
                      <a:lumMod val="75000"/>
                    </a:srgb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Подготовила </a:t>
            </a:r>
            <a:b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/>
            </a:r>
            <a:b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Л.И.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Белаш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188640"/>
            <a:ext cx="8280920" cy="1224136"/>
          </a:xfrm>
        </p:spPr>
        <p:txBody>
          <a:bodyPr>
            <a:normAutofit fontScale="250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Государственное казённое учреждение социального обслуживания</a:t>
            </a:r>
          </a:p>
          <a:p>
            <a:pPr lvl="0" algn="ctr">
              <a:spcBef>
                <a:spcPts val="0"/>
              </a:spcBef>
            </a:pPr>
            <a:r>
              <a:rPr lang="ru-RU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Краснодарского края</a:t>
            </a:r>
          </a:p>
          <a:p>
            <a:pPr lvl="0" algn="ctr">
              <a:spcBef>
                <a:spcPts val="0"/>
              </a:spcBef>
            </a:pPr>
            <a:r>
              <a:rPr lang="ru-RU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80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Армавирский</a:t>
            </a:r>
            <a:r>
              <a:rPr lang="ru-RU" sz="8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СРЦН»</a:t>
            </a:r>
          </a:p>
          <a:p>
            <a:pPr lvl="0" algn="ctr">
              <a:spcBef>
                <a:spcPts val="0"/>
              </a:spcBef>
            </a:pPr>
            <a:endParaRPr lang="ru-RU" sz="8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spcBef>
                <a:spcPts val="0"/>
              </a:spcBef>
            </a:pPr>
            <a:r>
              <a:rPr lang="ru-RU" sz="16000" b="1" dirty="0" smtClean="0">
                <a:solidFill>
                  <a:srgbClr val="FF0000"/>
                </a:solidFill>
                <a:latin typeface="Monotype Corsiva" pitchFamily="66" charset="0"/>
              </a:rPr>
              <a:t>Познавательный  </a:t>
            </a:r>
            <a:r>
              <a:rPr lang="ru-RU" sz="16000" b="1" dirty="0">
                <a:solidFill>
                  <a:srgbClr val="FF0000"/>
                </a:solidFill>
                <a:latin typeface="Monotype Corsiva" pitchFamily="66" charset="0"/>
              </a:rPr>
              <a:t>проект </a:t>
            </a:r>
          </a:p>
          <a:p>
            <a:pPr lvl="0" algn="ctr">
              <a:spcBef>
                <a:spcPts val="0"/>
              </a:spcBef>
            </a:pPr>
            <a:r>
              <a:rPr lang="ru-RU" sz="19200" b="1" dirty="0" smtClean="0">
                <a:solidFill>
                  <a:srgbClr val="FFFF00"/>
                </a:solidFill>
                <a:latin typeface="Monotype Corsiva" pitchFamily="66" charset="0"/>
              </a:rPr>
              <a:t>«Вода нужна всем»</a:t>
            </a:r>
          </a:p>
          <a:p>
            <a:pPr lvl="0">
              <a:spcBef>
                <a:spcPts val="0"/>
              </a:spcBef>
            </a:pPr>
            <a:endParaRPr lang="ru-RU" sz="8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374900"/>
            <a:ext cx="8363271" cy="226201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1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Французский писатель, </a:t>
            </a:r>
            <a:br>
              <a:rPr lang="ru-RU" sz="31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n-ea"/>
                <a:cs typeface="+mn-cs"/>
              </a:rPr>
            </a:br>
            <a:r>
              <a:rPr lang="ru-RU" sz="31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автор книги «Маленький принц»</a:t>
            </a:r>
            <a:br>
              <a:rPr lang="ru-RU" sz="31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n-ea"/>
                <a:cs typeface="+mn-cs"/>
              </a:rPr>
            </a:br>
            <a:r>
              <a:rPr lang="ru-RU" sz="31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 </a:t>
            </a:r>
            <a:r>
              <a:rPr lang="ru-RU" sz="31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Антуан де </a:t>
            </a:r>
            <a:r>
              <a:rPr lang="ru-RU" sz="31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Сент</a:t>
            </a:r>
            <a:r>
              <a:rPr lang="ru-RU" sz="31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  Экзюпери</a:t>
            </a:r>
            <a:r>
              <a:rPr lang="ru-RU" sz="31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 </a:t>
            </a:r>
            <a:br>
              <a:rPr lang="ru-RU" sz="31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n-ea"/>
                <a:cs typeface="+mn-cs"/>
              </a:rPr>
            </a:br>
            <a:r>
              <a:rPr lang="ru-RU" sz="31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n-ea"/>
                <a:cs typeface="+mn-cs"/>
              </a:rPr>
              <a:t>так сказал об этом веществе:</a:t>
            </a:r>
            <a: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n-ea"/>
                <a:cs typeface="+mn-cs"/>
              </a:rPr>
              <a:t/>
            </a:r>
            <a:br>
              <a:rPr lang="ru-RU" sz="28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nstantia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2564904"/>
            <a:ext cx="8280919" cy="4104456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У тебя нет ни вкуса, ни цвета, ни запаха, тебя невозможно описать,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тобой наслаждаются, не ведая, что ты такое! Нельзя сказать, что ты необходима для жизни!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 – сама жизнь!»</a:t>
            </a:r>
          </a:p>
          <a:p>
            <a:endParaRPr lang="en-US" dirty="0" smtClean="0"/>
          </a:p>
        </p:txBody>
      </p:sp>
      <p:pic>
        <p:nvPicPr>
          <p:cNvPr id="6" name="Picture 2" descr="C:\Users\user\Pictures\3025495-bacc809b3dd146b9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388" y="500042"/>
            <a:ext cx="1876425" cy="2095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5229200"/>
            <a:ext cx="7932593" cy="108012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5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5400" b="1" dirty="0" smtClean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</a:rPr>
            </a:br>
            <a:r>
              <a:rPr lang="ru-RU" sz="5400" b="1" dirty="0">
                <a:latin typeface="Monotype Corsiva"/>
                <a:ea typeface="Calibri"/>
                <a:cs typeface="Times New Roman"/>
              </a:rPr>
              <a:t/>
            </a:r>
            <a:br>
              <a:rPr lang="ru-RU" sz="5400" b="1" dirty="0">
                <a:latin typeface="Monotype Corsiva"/>
                <a:ea typeface="Calibri"/>
                <a:cs typeface="Times New Roman"/>
              </a:rPr>
            </a:br>
            <a:r>
              <a:rPr lang="ru-RU" sz="7200" b="1" dirty="0">
                <a:solidFill>
                  <a:srgbClr val="FF0000"/>
                </a:solidFill>
                <a:latin typeface="Monotype Corsiva"/>
                <a:ea typeface="Calibri"/>
                <a:cs typeface="Times New Roman"/>
              </a:rPr>
              <a:t>Где вода – там и жизнь.</a:t>
            </a:r>
            <a:r>
              <a:rPr lang="ru-RU" sz="1800" dirty="0">
                <a:ea typeface="Calibri"/>
                <a:cs typeface="Times New Roman"/>
              </a:rPr>
              <a:t/>
            </a:r>
            <a:br>
              <a:rPr lang="ru-RU" sz="1800" dirty="0">
                <a:ea typeface="Calibri"/>
                <a:cs typeface="Times New Roman"/>
              </a:rPr>
            </a:br>
            <a:r>
              <a:rPr lang="ru-RU" sz="54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5400" b="1" dirty="0">
                <a:ln w="18000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404665"/>
            <a:ext cx="8092164" cy="720079"/>
          </a:xfrm>
        </p:spPr>
        <p:txBody>
          <a:bodyPr>
            <a:normAutofit fontScale="925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5400" dirty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Актуальность работы :</a:t>
            </a:r>
          </a:p>
          <a:p>
            <a:endParaRPr lang="ru-RU" dirty="0"/>
          </a:p>
        </p:txBody>
      </p:sp>
      <p:pic>
        <p:nvPicPr>
          <p:cNvPr id="4" name="Picture 2" descr="C:\Users\user\Pictures\iCACOPOX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1" y="1214422"/>
            <a:ext cx="2920566" cy="2000264"/>
          </a:xfrm>
          <a:prstGeom prst="rect">
            <a:avLst/>
          </a:prstGeom>
          <a:noFill/>
        </p:spPr>
      </p:pic>
      <p:pic>
        <p:nvPicPr>
          <p:cNvPr id="5" name="Picture 7" descr="C:\Users\user\Pictures\elitefon_ru-174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1214422"/>
            <a:ext cx="2664296" cy="1998222"/>
          </a:xfrm>
          <a:prstGeom prst="rect">
            <a:avLst/>
          </a:prstGeom>
          <a:noFill/>
        </p:spPr>
      </p:pic>
      <p:pic>
        <p:nvPicPr>
          <p:cNvPr id="6" name="Picture 6" descr="C:\Users\user\Pictures\Still Creek_ Mount Hood National Forest_ Oregon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12160" y="3214685"/>
            <a:ext cx="2732764" cy="1790959"/>
          </a:xfrm>
          <a:prstGeom prst="rect">
            <a:avLst/>
          </a:prstGeom>
          <a:noFill/>
        </p:spPr>
      </p:pic>
      <p:pic>
        <p:nvPicPr>
          <p:cNvPr id="7" name="Рисунок 6" descr="C:\Users\qwertyy\Desktop\КАРТИНКИ\КАРТИНКИ\DSC_01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16" y="3236426"/>
            <a:ext cx="2635250" cy="1751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qwertyy\Desktop\КАРТИНКИ\листик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236427"/>
            <a:ext cx="2810751" cy="1684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F:\ФОТО природы\DSC_037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54357"/>
            <a:ext cx="2732764" cy="1854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2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53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Сколько воды на планете?</a:t>
            </a:r>
            <a: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4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0237554"/>
              </p:ext>
            </p:extLst>
          </p:nvPr>
        </p:nvGraphicFramePr>
        <p:xfrm>
          <a:off x="395536" y="1628800"/>
          <a:ext cx="7416824" cy="391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C:\Users\qwertyy\Desktop\КАРТИНКИ\school-children_6-150x15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636912"/>
            <a:ext cx="3528392" cy="35889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059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62689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ru-RU" sz="44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</a:rPr>
              <a:t>П</a:t>
            </a:r>
            <a:r>
              <a:rPr lang="ru-RU" sz="44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n-ea"/>
                <a:cs typeface="+mn-cs"/>
              </a:rPr>
              <a:t>ресной воды на Земле мало.</a:t>
            </a:r>
            <a:endParaRPr lang="ru-RU" sz="44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4139492"/>
              </p:ext>
            </p:extLst>
          </p:nvPr>
        </p:nvGraphicFramePr>
        <p:xfrm>
          <a:off x="457200" y="1714488"/>
          <a:ext cx="4686304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C:\Users\1\Pictures\thAZ9121G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071678"/>
            <a:ext cx="3786194" cy="38576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163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4900"/>
            <a:ext cx="8229600" cy="212540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Если на карту Земли посмотреть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- Земли на Земле всего одна треть…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Но странный вопрос возникает тогда: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Планета должна называться — </a:t>
            </a:r>
            <a:r>
              <a:rPr lang="ru-RU" sz="4400" b="1" dirty="0" smtClean="0">
                <a:solidFill>
                  <a:srgbClr val="002060"/>
                </a:solidFill>
              </a:rPr>
              <a:t>Вода!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1\Pictures\Земля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43156"/>
            <a:ext cx="4029116" cy="3743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218" name="Picture 2" descr="C:\Users\qwertyy\Desktop\КАРТИНКИ\глобус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526" y="3068960"/>
            <a:ext cx="3024336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4900"/>
            <a:ext cx="8229600" cy="1685948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Какая вода </a:t>
            </a:r>
            <a:br>
              <a:rPr lang="ru-RU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</a:br>
            <a:r>
              <a:rPr lang="ru-RU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  <a:t>встречается в природе ?</a:t>
            </a:r>
            <a:br>
              <a:rPr lang="ru-RU" sz="48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96540"/>
            <a:ext cx="8229600" cy="1761022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400" b="1" dirty="0">
                <a:ln w="11430">
                  <a:solidFill>
                    <a:srgbClr val="1F497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Где встречается </a:t>
            </a:r>
            <a:r>
              <a:rPr lang="ru-RU" sz="4400" b="1" dirty="0" smtClean="0">
                <a:ln w="11430">
                  <a:solidFill>
                    <a:srgbClr val="1F497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солёная </a:t>
            </a:r>
            <a:r>
              <a:rPr lang="ru-RU" sz="4400" b="1" dirty="0">
                <a:ln w="11430">
                  <a:solidFill>
                    <a:srgbClr val="1F497D">
                      <a:lumMod val="50000"/>
                    </a:srgbClr>
                  </a:solidFill>
                </a:ln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вода?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FF0000"/>
                </a:solidFill>
              </a:rPr>
              <a:t>море                              океан 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099" name="Picture 3" descr="C:\Users\1\Pictures\море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286124"/>
            <a:ext cx="3643338" cy="3143272"/>
          </a:xfrm>
          <a:prstGeom prst="rect">
            <a:avLst/>
          </a:prstGeom>
          <a:noFill/>
        </p:spPr>
      </p:pic>
      <p:pic>
        <p:nvPicPr>
          <p:cNvPr id="4101" name="Picture 5" descr="C:\Users\1\Pictures\море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349704"/>
            <a:ext cx="4071966" cy="2972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657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51790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4800" b="1" dirty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Пресная </a:t>
            </a:r>
            <a:r>
              <a:rPr lang="ru-RU" sz="4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omic Sans MS" pitchFamily="66" charset="0"/>
                <a:ea typeface="+mn-ea"/>
                <a:cs typeface="+mn-cs"/>
              </a:rPr>
              <a:t>вода города Армавира</a:t>
            </a:r>
            <a:endParaRPr lang="ru-RU" sz="4800" b="1" dirty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412776"/>
            <a:ext cx="6552728" cy="1585317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sz="4800" b="1" dirty="0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            Реки: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4800" b="1" smtClean="0">
                <a:ln w="18000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Уруп                       Кубань</a:t>
            </a:r>
            <a:endParaRPr lang="ru-RU" sz="4800" b="1" dirty="0" smtClean="0">
              <a:ln w="18000">
                <a:solidFill>
                  <a:srgbClr val="7030A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7660" y="3490328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7" name="Picture 3" descr="C:\Users\Андрей\Desktop\897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0" y="3356992"/>
            <a:ext cx="4396747" cy="3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ндрей\Desktop\19092012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645024"/>
            <a:ext cx="3976269" cy="300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4000" b="1" dirty="0" smtClean="0">
                <a:solidFill>
                  <a:srgbClr val="002060"/>
                </a:solidFill>
                <a:ea typeface="+mn-ea"/>
                <a:cs typeface="+mn-cs"/>
              </a:rPr>
              <a:t>Фонтан </a:t>
            </a:r>
            <a:r>
              <a:rPr lang="ru-RU" sz="4000" b="1" smtClean="0">
                <a:solidFill>
                  <a:srgbClr val="002060"/>
                </a:solidFill>
                <a:ea typeface="+mn-ea"/>
                <a:cs typeface="+mn-cs"/>
              </a:rPr>
              <a:t>в Армавире</a:t>
            </a:r>
            <a:endParaRPr lang="ru-RU" sz="4000" b="1" dirty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596540"/>
            <a:ext cx="8229600" cy="500081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b="1" dirty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600" b="1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100" b="1" i="1" dirty="0">
              <a:solidFill>
                <a:srgbClr val="C00000"/>
              </a:solidFill>
              <a:latin typeface="Constantia"/>
            </a:endParaRPr>
          </a:p>
          <a:p>
            <a:pPr>
              <a:buNone/>
            </a:pP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ндрей\Desktop\armavir-rus_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80" y="1651598"/>
            <a:ext cx="6526356" cy="494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0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600" dirty="0" smtClean="0">
                <a:solidFill>
                  <a:srgbClr val="FF0000"/>
                </a:solidFill>
              </a:rPr>
              <a:t>Наши опыты</a:t>
            </a:r>
            <a:endParaRPr lang="ru-RU" sz="7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Constantia"/>
              </a:rPr>
              <a:t>Что такое вода? </a:t>
            </a:r>
            <a:r>
              <a:rPr lang="ru-RU" u="sng" dirty="0">
                <a:solidFill>
                  <a:prstClr val="black"/>
                </a:solidFill>
                <a:latin typeface="Monotype Corsiva" pitchFamily="66" charset="0"/>
              </a:rPr>
              <a:t>Вода – вещество.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Constantia"/>
              </a:rPr>
              <a:t>Свойства воды: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Опыт 1. </a:t>
            </a:r>
            <a:r>
              <a:rPr lang="ru-RU" u="sng" dirty="0">
                <a:solidFill>
                  <a:prstClr val="black"/>
                </a:solidFill>
                <a:latin typeface="Monotype Corsiva" pitchFamily="66" charset="0"/>
              </a:rPr>
              <a:t>Вода не имеет запаха. 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Опыт 2. </a:t>
            </a:r>
            <a:r>
              <a:rPr lang="ru-RU" u="sng" dirty="0">
                <a:solidFill>
                  <a:prstClr val="black"/>
                </a:solidFill>
                <a:latin typeface="Monotype Corsiva" pitchFamily="66" charset="0"/>
              </a:rPr>
              <a:t>Вода не имеет вкуса.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Опыт 3. </a:t>
            </a:r>
            <a:r>
              <a:rPr lang="ru-RU" u="sng" dirty="0">
                <a:solidFill>
                  <a:prstClr val="black"/>
                </a:solidFill>
                <a:latin typeface="Monotype Corsiva" pitchFamily="66" charset="0"/>
              </a:rPr>
              <a:t>Вода бесцветна.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Опыт 4. </a:t>
            </a:r>
            <a:r>
              <a:rPr lang="ru-RU" u="sng" dirty="0">
                <a:solidFill>
                  <a:prstClr val="black"/>
                </a:solidFill>
                <a:latin typeface="Monotype Corsiva" pitchFamily="66" charset="0"/>
              </a:rPr>
              <a:t>Вода принимает форму сосуда.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Опыт 5. </a:t>
            </a:r>
            <a:r>
              <a:rPr lang="ru-RU" u="sng" dirty="0">
                <a:solidFill>
                  <a:prstClr val="black"/>
                </a:solidFill>
                <a:latin typeface="Monotype Corsiva" pitchFamily="66" charset="0"/>
              </a:rPr>
              <a:t>Вода  течет.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Опыт 6. </a:t>
            </a:r>
            <a:r>
              <a:rPr lang="ru-RU" i="1" u="sng" dirty="0">
                <a:solidFill>
                  <a:prstClr val="black"/>
                </a:solidFill>
                <a:latin typeface="Monotype Corsiva" pitchFamily="66" charset="0"/>
              </a:rPr>
              <a:t>Вода прозрачна</a:t>
            </a:r>
            <a:r>
              <a:rPr lang="ru-RU" u="sng" dirty="0">
                <a:solidFill>
                  <a:prstClr val="black"/>
                </a:solidFill>
                <a:latin typeface="Monotype Corsiva" pitchFamily="66" charset="0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Constantia"/>
              </a:rPr>
              <a:t> Опыт 7. </a:t>
            </a:r>
            <a:r>
              <a:rPr lang="ru-RU" i="1" u="sng" dirty="0">
                <a:solidFill>
                  <a:prstClr val="black"/>
                </a:solidFill>
                <a:latin typeface="Monotype Corsiva" pitchFamily="66" charset="0"/>
              </a:rPr>
              <a:t>Вода – растворитель.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311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4900"/>
            <a:ext cx="8229600" cy="893860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5400" b="1" spc="50" dirty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Свойства </a:t>
            </a:r>
            <a:r>
              <a:rPr lang="ru-RU" sz="5400" b="1" spc="50" dirty="0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воды:</a:t>
            </a:r>
            <a:endParaRPr lang="ru-RU" sz="5400" b="1" spc="5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59632" y="1124744"/>
            <a:ext cx="6984776" cy="5462738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 smtClean="0"/>
              <a:t>Имеет </a:t>
            </a:r>
            <a:r>
              <a:rPr lang="ru-RU" sz="4000" b="1" dirty="0"/>
              <a:t>ли вода  запах?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3600" b="1" i="1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600" b="1" i="1" dirty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600" b="1" i="1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600" b="1" i="1" dirty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600" b="1" i="1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600" b="1" i="1" dirty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600" b="1" i="1" dirty="0" smtClean="0">
              <a:solidFill>
                <a:srgbClr val="C0000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Вывод</a:t>
            </a:r>
            <a:r>
              <a:rPr lang="ru-RU" sz="3600" b="1" i="1" dirty="0">
                <a:solidFill>
                  <a:srgbClr val="C00000"/>
                </a:solidFill>
              </a:rPr>
              <a:t>:</a:t>
            </a:r>
            <a:r>
              <a:rPr lang="ru-RU" sz="3600" b="1" dirty="0">
                <a:solidFill>
                  <a:srgbClr val="FF0000"/>
                </a:solidFill>
              </a:rPr>
              <a:t> вода </a:t>
            </a:r>
            <a:r>
              <a:rPr lang="ru-RU" sz="3600" b="1" dirty="0" smtClean="0">
                <a:solidFill>
                  <a:srgbClr val="FF0000"/>
                </a:solidFill>
              </a:rPr>
              <a:t>не </a:t>
            </a:r>
            <a:r>
              <a:rPr lang="ru-RU" sz="3600" b="1" dirty="0">
                <a:solidFill>
                  <a:srgbClr val="FF0000"/>
                </a:solidFill>
              </a:rPr>
              <a:t>имеет </a:t>
            </a:r>
            <a:r>
              <a:rPr lang="ru-RU" sz="3600" b="1" dirty="0" smtClean="0">
                <a:solidFill>
                  <a:srgbClr val="FF0000"/>
                </a:solidFill>
              </a:rPr>
              <a:t>запаха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lvl="0" indent="0" algn="r">
              <a:spcBef>
                <a:spcPts val="0"/>
              </a:spcBef>
              <a:buNone/>
            </a:pPr>
            <a:endParaRPr lang="ru-RU" sz="3200" b="1" dirty="0" smtClean="0"/>
          </a:p>
          <a:p>
            <a:pPr marL="0" lvl="0" indent="0" algn="ctr">
              <a:spcBef>
                <a:spcPts val="0"/>
              </a:spcBef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1028" name="Picture 4" descr="C:\Users\Андрей\Desktop\PHOTO-2018-11-11-17-59-06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60" y="1962150"/>
            <a:ext cx="5430940" cy="3627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36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4900"/>
            <a:ext cx="8229600" cy="3558156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sz="2800" b="1" dirty="0">
                <a:solidFill>
                  <a:srgbClr val="FFFF00"/>
                </a:solidFill>
                <a:latin typeface="Constantia"/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FFFF00"/>
                </a:solidFill>
                <a:latin typeface="Constantia"/>
                <a:ea typeface="+mn-ea"/>
                <a:cs typeface="+mn-cs"/>
              </a:rPr>
            </a:b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6264695"/>
          </a:xfrm>
        </p:spPr>
        <p:txBody>
          <a:bodyPr>
            <a:normAutofit/>
          </a:bodyPr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6000" b="1" u="sng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</a:rPr>
              <a:t>Проблема:</a:t>
            </a:r>
            <a:endParaRPr lang="ru-RU" b="1" dirty="0">
              <a:solidFill>
                <a:srgbClr val="FF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«Кому и зачем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54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 нужна вода?</a:t>
            </a:r>
            <a:r>
              <a:rPr lang="ru-RU" sz="7200" b="1" cap="all" dirty="0" smtClean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sz="72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898" y="2643182"/>
            <a:ext cx="4618820" cy="4214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  <p:pic>
        <p:nvPicPr>
          <p:cNvPr id="4" name="Picture 2" descr="C:\Users\1\Desktop\КАРТИНКИ\ШКОЛЬНЫЕ\school03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285728"/>
            <a:ext cx="1219200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Users\1\Desktop\КАРТИНКИ\детские персонажи\ролдж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3895720"/>
            <a:ext cx="2286016" cy="25245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4400" b="1" dirty="0" smtClean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ru-RU" sz="4400" b="1" dirty="0">
                <a:solidFill>
                  <a:srgbClr val="002060"/>
                </a:solidFill>
                <a:ea typeface="+mn-ea"/>
                <a:cs typeface="+mn-cs"/>
              </a:rPr>
              <a:t>Имеет ли вода вкус?</a:t>
            </a:r>
            <a:r>
              <a:rPr lang="ru-RU" sz="3200" b="1" dirty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00206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352928" cy="5688631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lvl="0" indent="0" algn="r">
              <a:spcBef>
                <a:spcPts val="0"/>
              </a:spcBef>
              <a:buNone/>
            </a:pPr>
            <a:endParaRPr lang="ru-RU" sz="3600" b="1" i="1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600" b="1" i="1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600" b="1" i="1" dirty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5700" b="1" i="1" dirty="0" smtClean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5700" b="1" i="1" dirty="0">
              <a:solidFill>
                <a:srgbClr val="C00000"/>
              </a:solidFill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5700" b="1" i="1" dirty="0" smtClean="0">
              <a:solidFill>
                <a:srgbClr val="C00000"/>
              </a:solidFill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7300" b="1" i="1" dirty="0" smtClean="0">
                <a:solidFill>
                  <a:srgbClr val="C00000"/>
                </a:solidFill>
              </a:rPr>
              <a:t>Вывод</a:t>
            </a:r>
            <a:r>
              <a:rPr lang="ru-RU" sz="7300" b="1" i="1" dirty="0">
                <a:solidFill>
                  <a:srgbClr val="C00000"/>
                </a:solidFill>
              </a:rPr>
              <a:t>:</a:t>
            </a:r>
            <a:r>
              <a:rPr lang="ru-RU" sz="7300" b="1" dirty="0">
                <a:solidFill>
                  <a:srgbClr val="C00000"/>
                </a:solidFill>
              </a:rPr>
              <a:t> </a:t>
            </a:r>
            <a:r>
              <a:rPr lang="ru-RU" sz="7300" b="1" dirty="0">
                <a:solidFill>
                  <a:srgbClr val="FF0000"/>
                </a:solidFill>
              </a:rPr>
              <a:t>вода </a:t>
            </a:r>
            <a:r>
              <a:rPr lang="ru-RU" sz="7300" b="1" dirty="0" smtClean="0">
                <a:solidFill>
                  <a:srgbClr val="FF0000"/>
                </a:solidFill>
              </a:rPr>
              <a:t>не </a:t>
            </a:r>
            <a:r>
              <a:rPr lang="ru-RU" sz="7300" b="1" dirty="0">
                <a:solidFill>
                  <a:srgbClr val="FF0000"/>
                </a:solidFill>
              </a:rPr>
              <a:t>имеет вкуса</a:t>
            </a:r>
          </a:p>
          <a:p>
            <a:endParaRPr lang="ru-RU" dirty="0"/>
          </a:p>
        </p:txBody>
      </p:sp>
      <p:pic>
        <p:nvPicPr>
          <p:cNvPr id="1026" name="Picture 2" descr="C:\Users\Андрей\Desktop\PHOTO-2018-11-11-17-59-0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90600"/>
            <a:ext cx="2592288" cy="45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PHOTO-2018-11-11-17-59-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990600"/>
            <a:ext cx="3124040" cy="450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2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07" y="374900"/>
            <a:ext cx="8078392" cy="118189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4000" b="1" dirty="0" smtClean="0">
                <a:ea typeface="+mn-ea"/>
                <a:cs typeface="+mn-cs"/>
              </a:rPr>
              <a:t> </a:t>
            </a:r>
            <a:r>
              <a:rPr lang="ru-RU" sz="4000" b="1" dirty="0">
                <a:ea typeface="+mn-ea"/>
                <a:cs typeface="+mn-cs"/>
              </a:rPr>
              <a:t>Имеет ли вода цвет?</a:t>
            </a:r>
            <a:br>
              <a:rPr lang="ru-RU" sz="4000" b="1" dirty="0"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5695" y="1131470"/>
            <a:ext cx="5472609" cy="4241746"/>
          </a:xfrm>
        </p:spPr>
        <p:txBody>
          <a:bodyPr/>
          <a:lstStyle/>
          <a:p>
            <a:pPr marL="0" indent="0">
              <a:buNone/>
            </a:pPr>
            <a:endParaRPr lang="ru-RU" sz="3600" b="1" dirty="0" smtClean="0">
              <a:solidFill>
                <a:srgbClr val="0070C0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3600" b="1" dirty="0">
              <a:solidFill>
                <a:srgbClr val="0070C0"/>
              </a:solidFill>
              <a:ea typeface="+mj-ea"/>
              <a:cs typeface="+mj-cs"/>
            </a:endParaRPr>
          </a:p>
          <a:p>
            <a:pPr marL="0" indent="0">
              <a:buNone/>
            </a:pPr>
            <a:endParaRPr lang="ru-RU" sz="3600" b="1" dirty="0" smtClean="0">
              <a:solidFill>
                <a:srgbClr val="0070C0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ru-RU" sz="4000" b="1" dirty="0" smtClean="0">
                <a:ea typeface="+mj-ea"/>
                <a:cs typeface="+mj-cs"/>
              </a:rPr>
              <a:t>                                        </a:t>
            </a:r>
            <a:r>
              <a:rPr lang="ru-RU" sz="3600" b="1" dirty="0" smtClean="0">
                <a:solidFill>
                  <a:srgbClr val="FFFFFF"/>
                </a:solidFill>
              </a:rPr>
              <a:t> 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 rot="10800000" flipV="1">
            <a:off x="608408" y="5523958"/>
            <a:ext cx="84582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i="1" dirty="0" smtClean="0">
                <a:solidFill>
                  <a:srgbClr val="C00000"/>
                </a:solidFill>
                <a:latin typeface="Constantia"/>
              </a:rPr>
              <a:t>Вывод:  </a:t>
            </a:r>
            <a:r>
              <a:rPr lang="ru-RU" sz="4000" b="1" i="1" dirty="0" smtClean="0">
                <a:solidFill>
                  <a:srgbClr val="FF0000"/>
                </a:solidFill>
                <a:latin typeface="Constantia"/>
              </a:rPr>
              <a:t>Вода  бесцветная</a:t>
            </a:r>
          </a:p>
        </p:txBody>
      </p:sp>
      <p:pic>
        <p:nvPicPr>
          <p:cNvPr id="1030" name="Picture 6" descr="C:\Users\Андрей\Desktop\PHOTO-2018-11-11-17-59-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439" y="1154822"/>
            <a:ext cx="3129706" cy="45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6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677836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ru-RU" sz="4400" b="1" dirty="0" smtClean="0">
                <a:ea typeface="+mn-ea"/>
                <a:cs typeface="+mn-cs"/>
              </a:rPr>
              <a:t> </a:t>
            </a:r>
            <a:r>
              <a:rPr lang="ru-RU" sz="4400" b="1" dirty="0">
                <a:ea typeface="+mn-ea"/>
                <a:cs typeface="+mn-cs"/>
              </a:rPr>
              <a:t>Имеет ли вода форму?</a:t>
            </a:r>
            <a:r>
              <a:rPr lang="ru-RU" sz="4000" b="1" dirty="0">
                <a:ea typeface="+mn-ea"/>
                <a:cs typeface="+mn-cs"/>
              </a:rPr>
              <a:t/>
            </a:r>
            <a:br>
              <a:rPr lang="ru-RU" sz="4000" b="1" dirty="0"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593254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32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Constantia"/>
              </a:rPr>
              <a:t>Вывод</a:t>
            </a:r>
            <a:r>
              <a:rPr lang="ru-RU" sz="3200" b="1" i="1" dirty="0">
                <a:solidFill>
                  <a:srgbClr val="C00000"/>
                </a:solidFill>
                <a:latin typeface="Constantia"/>
              </a:rPr>
              <a:t>: </a:t>
            </a:r>
            <a:r>
              <a:rPr lang="ru-RU" sz="3200" b="1" i="1" dirty="0" smtClean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  <a:latin typeface="Constantia"/>
              </a:rPr>
              <a:t>Вода </a:t>
            </a:r>
            <a:r>
              <a:rPr lang="ru-RU" sz="3200" b="1" i="1" dirty="0">
                <a:solidFill>
                  <a:srgbClr val="FF0000"/>
                </a:solidFill>
                <a:latin typeface="Constantia"/>
              </a:rPr>
              <a:t>не имеет </a:t>
            </a:r>
            <a:endParaRPr lang="ru-RU" sz="3200" b="1" i="1" dirty="0" smtClean="0">
              <a:solidFill>
                <a:srgbClr val="FF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Constantia"/>
              </a:rPr>
              <a:t>своей </a:t>
            </a:r>
            <a:r>
              <a:rPr lang="ru-RU" sz="3200" b="1" i="1" dirty="0">
                <a:solidFill>
                  <a:srgbClr val="FF0000"/>
                </a:solidFill>
                <a:latin typeface="Constantia"/>
              </a:rPr>
              <a:t>формы,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>
                <a:solidFill>
                  <a:srgbClr val="FF0000"/>
                </a:solidFill>
                <a:latin typeface="Constantia"/>
              </a:rPr>
              <a:t>а принимает форму </a:t>
            </a:r>
            <a:endParaRPr lang="ru-RU" sz="3200" b="1" i="1" dirty="0" smtClean="0">
              <a:solidFill>
                <a:srgbClr val="FF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Constantia"/>
              </a:rPr>
              <a:t>того </a:t>
            </a:r>
            <a:r>
              <a:rPr lang="ru-RU" sz="3200" b="1" i="1" dirty="0">
                <a:solidFill>
                  <a:srgbClr val="FF0000"/>
                </a:solidFill>
                <a:latin typeface="Constantia"/>
              </a:rPr>
              <a:t>сосуда, </a:t>
            </a:r>
            <a:r>
              <a:rPr lang="ru-RU" sz="3200" b="1" i="1" dirty="0" smtClean="0">
                <a:solidFill>
                  <a:srgbClr val="FF0000"/>
                </a:solidFill>
                <a:latin typeface="Constantia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Constantia"/>
              </a:rPr>
              <a:t>в  </a:t>
            </a:r>
            <a:r>
              <a:rPr lang="ru-RU" sz="3200" b="1" i="1" dirty="0">
                <a:solidFill>
                  <a:srgbClr val="FF0000"/>
                </a:solidFill>
                <a:latin typeface="Constantia"/>
              </a:rPr>
              <a:t>который налита</a:t>
            </a:r>
            <a:r>
              <a:rPr lang="ru-RU" sz="3200" b="1" i="1" dirty="0" smtClean="0">
                <a:solidFill>
                  <a:srgbClr val="FF0000"/>
                </a:solidFill>
                <a:latin typeface="Constantia"/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>
              <a:solidFill>
                <a:srgbClr val="FF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dirty="0">
              <a:solidFill>
                <a:srgbClr val="FF0000"/>
              </a:solidFill>
              <a:latin typeface="Constantia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5500694" y="1000108"/>
            <a:ext cx="3391786" cy="516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8" y="1556792"/>
            <a:ext cx="4176464" cy="1420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81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/>
              <a:t> Состояние воды (текучесть)?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endParaRPr lang="ru-RU" sz="32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C00000"/>
                </a:solidFill>
                <a:latin typeface="Constantia"/>
              </a:rPr>
              <a:t>Вывод</a:t>
            </a:r>
            <a:r>
              <a:rPr lang="ru-RU" sz="3200" b="1" i="1" dirty="0">
                <a:solidFill>
                  <a:srgbClr val="C00000"/>
                </a:solidFill>
                <a:latin typeface="Constantia"/>
              </a:rPr>
              <a:t>:  </a:t>
            </a:r>
            <a:r>
              <a:rPr lang="ru-RU" sz="3200" b="1" i="1" dirty="0" smtClean="0">
                <a:solidFill>
                  <a:srgbClr val="FF0000"/>
                </a:solidFill>
                <a:latin typeface="Constantia"/>
              </a:rPr>
              <a:t>Вода течет.</a:t>
            </a:r>
            <a:endParaRPr lang="ru-RU" sz="3200" b="1" i="1" dirty="0">
              <a:solidFill>
                <a:srgbClr val="FF0000"/>
              </a:solidFill>
              <a:latin typeface="Constantia"/>
            </a:endParaRPr>
          </a:p>
          <a:p>
            <a:endParaRPr lang="ru-RU" dirty="0"/>
          </a:p>
        </p:txBody>
      </p:sp>
      <p:pic>
        <p:nvPicPr>
          <p:cNvPr id="6" name="Picture 3" descr="C:\Users\user\Pictures\wat0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6330" y="1412776"/>
            <a:ext cx="3988744" cy="2664296"/>
          </a:xfrm>
          <a:prstGeom prst="rect">
            <a:avLst/>
          </a:prstGeom>
          <a:noFill/>
        </p:spPr>
      </p:pic>
      <p:pic>
        <p:nvPicPr>
          <p:cNvPr id="1026" name="Picture 2" descr="C:\Users\Андрей\Desktop\PHOTO-2018-11-11-17-59-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76872"/>
            <a:ext cx="4369058" cy="32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3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Прозрачна ли вода ?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96540"/>
            <a:ext cx="8229600" cy="485679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32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3200" b="1" i="1" dirty="0" smtClean="0">
                <a:solidFill>
                  <a:srgbClr val="C00000"/>
                </a:solidFill>
                <a:latin typeface="Constantia"/>
              </a:rPr>
              <a:t>  Вывод</a:t>
            </a:r>
            <a:r>
              <a:rPr lang="ru-RU" sz="3200" b="1" i="1" dirty="0">
                <a:solidFill>
                  <a:srgbClr val="C00000"/>
                </a:solidFill>
                <a:latin typeface="Constantia"/>
              </a:rPr>
              <a:t>:  </a:t>
            </a:r>
            <a:r>
              <a:rPr lang="ru-RU" sz="3200" b="1" i="1" dirty="0">
                <a:solidFill>
                  <a:srgbClr val="FF0000"/>
                </a:solidFill>
                <a:latin typeface="Constantia"/>
              </a:rPr>
              <a:t>Вода  </a:t>
            </a:r>
            <a:r>
              <a:rPr lang="ru-RU" sz="3200" b="1" i="1" dirty="0" smtClean="0">
                <a:solidFill>
                  <a:srgbClr val="FF0000"/>
                </a:solidFill>
                <a:latin typeface="Constantia"/>
              </a:rPr>
              <a:t>- </a:t>
            </a:r>
            <a:endParaRPr lang="ru-RU" sz="3200" b="1" i="1" dirty="0">
              <a:solidFill>
                <a:srgbClr val="FF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3200" b="1" i="1" dirty="0" smtClean="0">
                <a:solidFill>
                  <a:srgbClr val="FF0000"/>
                </a:solidFill>
                <a:latin typeface="Constantia"/>
              </a:rPr>
              <a:t>                    прозрачна</a:t>
            </a:r>
            <a:endParaRPr lang="ru-RU" sz="3200" b="1" i="1" dirty="0">
              <a:solidFill>
                <a:srgbClr val="FF0000"/>
              </a:solidFill>
              <a:latin typeface="Constantia"/>
            </a:endParaRPr>
          </a:p>
        </p:txBody>
      </p:sp>
      <p:pic>
        <p:nvPicPr>
          <p:cNvPr id="2050" name="Picture 2" descr="C:\Users\Андрей\Desktop\PHOTO-2018-11-11-17-59-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636" y="692696"/>
            <a:ext cx="379785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59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 Что произойдет, если в воду добавить соль или сахар?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96540"/>
            <a:ext cx="8229600" cy="5000812"/>
          </a:xfrm>
        </p:spPr>
        <p:txBody>
          <a:bodyPr>
            <a:normAutofit fontScale="85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endParaRPr lang="ru-RU" sz="32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200" b="1" i="1" dirty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6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600" b="1" i="1" dirty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6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3600" b="1" i="1" dirty="0" smtClean="0">
              <a:solidFill>
                <a:srgbClr val="C00000"/>
              </a:solidFill>
              <a:latin typeface="Constantia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3600" b="1" i="1" dirty="0" smtClean="0">
                <a:solidFill>
                  <a:srgbClr val="C00000"/>
                </a:solidFill>
                <a:latin typeface="Constantia"/>
              </a:rPr>
              <a:t>Вывод</a:t>
            </a:r>
            <a:r>
              <a:rPr lang="ru-RU" sz="3600" b="1" i="1" dirty="0">
                <a:solidFill>
                  <a:srgbClr val="C00000"/>
                </a:solidFill>
                <a:latin typeface="Constantia"/>
              </a:rPr>
              <a:t>:</a:t>
            </a:r>
            <a:r>
              <a:rPr lang="ru-RU" sz="3600" b="1" dirty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Constantia"/>
              </a:rPr>
              <a:t>Вода растворяет </a:t>
            </a:r>
            <a:r>
              <a:rPr lang="ru-RU" sz="3600" b="1" dirty="0" smtClean="0">
                <a:solidFill>
                  <a:srgbClr val="FF0000"/>
                </a:solidFill>
                <a:latin typeface="Constantia"/>
              </a:rPr>
              <a:t>некоторые </a:t>
            </a:r>
            <a:r>
              <a:rPr lang="ru-RU" sz="3600" b="1" dirty="0">
                <a:solidFill>
                  <a:srgbClr val="FF0000"/>
                </a:solidFill>
                <a:latin typeface="Constantia"/>
              </a:rPr>
              <a:t>твёрдые тела </a:t>
            </a:r>
          </a:p>
          <a:p>
            <a:endParaRPr lang="ru-RU" dirty="0"/>
          </a:p>
        </p:txBody>
      </p:sp>
      <p:pic>
        <p:nvPicPr>
          <p:cNvPr id="3074" name="Picture 2" descr="C:\Users\Андрей\Desktop\PHOTO-2018-11-11-17-59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2808312" cy="402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дрей\Desktop\PHOTO-2018-11-11-17-59-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88624"/>
            <a:ext cx="3024336" cy="42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Коллаж: </a:t>
            </a:r>
            <a:r>
              <a:rPr lang="ru-RU" b="1" dirty="0" smtClean="0">
                <a:solidFill>
                  <a:srgbClr val="FF0000"/>
                </a:solidFill>
              </a:rPr>
              <a:t>Всем нужна вода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 descr="C:\Users\Андрей\Desktop\PHOTO-2018-11-11-17-59-00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6" y="1484784"/>
            <a:ext cx="444503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ндрей\Desktop\PHOTO-2018-11-11-17-58-59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52839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b="1" dirty="0" smtClean="0">
                <a:latin typeface="Constantia"/>
                <a:ea typeface="+mn-ea"/>
                <a:cs typeface="+mn-cs"/>
              </a:rPr>
              <a:t>Коллаж:</a:t>
            </a:r>
            <a:r>
              <a:rPr lang="ru-RU" b="1" dirty="0" smtClean="0">
                <a:solidFill>
                  <a:prstClr val="black"/>
                </a:solidFill>
                <a:latin typeface="Constantia"/>
                <a:ea typeface="+mn-ea"/>
                <a:cs typeface="+mn-cs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Constantia"/>
                <a:ea typeface="+mn-ea"/>
                <a:cs typeface="+mn-cs"/>
              </a:rPr>
              <a:t>Всем нужна вода</a:t>
            </a:r>
            <a:endParaRPr lang="ru-RU" b="1" dirty="0">
              <a:solidFill>
                <a:srgbClr val="FF0000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ндрей\Desktop\PHOTO-2018-11-11-17-58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1682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8642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</a:pPr>
            <a:r>
              <a:rPr lang="ru-RU" sz="54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+mn-ea"/>
                <a:cs typeface="+mn-cs"/>
              </a:rPr>
              <a:t>Кому нужна вода 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user\Pictures\_22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20936625">
            <a:off x="481202" y="1562380"/>
            <a:ext cx="3516195" cy="2537019"/>
          </a:xfrm>
          <a:prstGeom prst="rect">
            <a:avLst/>
          </a:prstGeom>
          <a:noFill/>
        </p:spPr>
      </p:pic>
      <p:pic>
        <p:nvPicPr>
          <p:cNvPr id="5" name="Picture 3" descr="C:\Users\user\Pictures\elitefon_ru-1742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706119">
            <a:off x="5154741" y="1529753"/>
            <a:ext cx="3375556" cy="2531667"/>
          </a:xfrm>
          <a:prstGeom prst="rect">
            <a:avLst/>
          </a:prstGeom>
          <a:noFill/>
        </p:spPr>
      </p:pic>
      <p:pic>
        <p:nvPicPr>
          <p:cNvPr id="6" name="Picture 4" descr="C:\Users\user\Pictures\Zheltyi_cvetok_na_vode-1280x102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307928">
            <a:off x="4718622" y="4358672"/>
            <a:ext cx="3024336" cy="2419470"/>
          </a:xfrm>
          <a:prstGeom prst="rect">
            <a:avLst/>
          </a:prstGeom>
          <a:noFill/>
        </p:spPr>
      </p:pic>
      <p:pic>
        <p:nvPicPr>
          <p:cNvPr id="7" name="Рисунок 6" descr="C:\Users\qwertyy\Desktop\КАРТИНКИ\КАРТИНКИ\DSC_033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9257">
            <a:off x="1093548" y="4388120"/>
            <a:ext cx="3112895" cy="2192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40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>
              <a:defRPr/>
            </a:pPr>
            <a:r>
              <a:rPr lang="ru-RU" sz="4300" b="1" dirty="0">
                <a:solidFill>
                  <a:srgbClr val="002060"/>
                </a:solidFill>
                <a:ea typeface="+mn-ea"/>
                <a:cs typeface="+mn-cs"/>
              </a:rPr>
              <a:t>Вывод:   </a:t>
            </a:r>
            <a:r>
              <a:rPr lang="ru-RU" sz="5300" b="1" u="sng" dirty="0">
                <a:solidFill>
                  <a:srgbClr val="C00000"/>
                </a:solidFill>
                <a:latin typeface="Mistral" pitchFamily="66" charset="0"/>
                <a:ea typeface="+mn-ea"/>
                <a:cs typeface="+mn-cs"/>
              </a:rPr>
              <a:t>вода – это жизнь! Без неё не проживёшь!</a:t>
            </a:r>
            <a:r>
              <a:rPr lang="ru-RU" sz="4300" b="1" u="sng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4300" b="1" u="sng" dirty="0">
                <a:solidFill>
                  <a:srgbClr val="C0000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0" indent="0" algn="ctr">
              <a:buNone/>
              <a:defRPr/>
            </a:pPr>
            <a:r>
              <a:rPr lang="ru-RU" sz="3600" b="1" dirty="0">
                <a:solidFill>
                  <a:prstClr val="black">
                    <a:tint val="75000"/>
                  </a:prstClr>
                </a:solidFill>
              </a:rPr>
              <a:t> </a:t>
            </a:r>
            <a:r>
              <a:rPr lang="ru-RU" b="1" i="1" dirty="0">
                <a:latin typeface="Monotype Corsiva" pitchFamily="66" charset="0"/>
              </a:rPr>
              <a:t>Не умыться , не напиться </a:t>
            </a:r>
          </a:p>
          <a:p>
            <a:pPr marL="0" lvl="0" indent="0" algn="ctr">
              <a:buNone/>
              <a:defRPr/>
            </a:pPr>
            <a:r>
              <a:rPr lang="ru-RU" b="1" i="1" dirty="0">
                <a:latin typeface="Monotype Corsiva" pitchFamily="66" charset="0"/>
              </a:rPr>
              <a:t>    без воды.                                                                                  Листику не распуститься</a:t>
            </a:r>
          </a:p>
          <a:p>
            <a:pPr marL="0" lvl="0" indent="0" algn="ctr">
              <a:buNone/>
              <a:defRPr/>
            </a:pPr>
            <a:r>
              <a:rPr lang="ru-RU" b="1" i="1" dirty="0">
                <a:latin typeface="Monotype Corsiva" pitchFamily="66" charset="0"/>
              </a:rPr>
              <a:t>    без воды.                                                                                           Без воды прожить не могут                                                               Птица , зверь и человек!                                                             И поэтому всегда                                                                      Всем везде нужна вода!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332059" cy="1874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50" y="915220"/>
            <a:ext cx="2520796" cy="209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2842">
            <a:off x="239581" y="3532155"/>
            <a:ext cx="2283188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F:\ФОТО природы\красота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4464">
            <a:off x="6412027" y="4134031"/>
            <a:ext cx="2442963" cy="1678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983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55576" y="3382273"/>
            <a:ext cx="8136904" cy="2206967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404665"/>
            <a:ext cx="7955161" cy="3024335"/>
          </a:xfrm>
        </p:spPr>
        <p:txBody>
          <a:bodyPr>
            <a:normAutofit fontScale="85000" lnSpcReduction="20000"/>
          </a:bodyPr>
          <a:lstStyle/>
          <a:p>
            <a:pPr lvl="0" algn="ctr">
              <a:spcBef>
                <a:spcPts val="0"/>
              </a:spcBef>
            </a:pPr>
            <a:r>
              <a:rPr lang="ru-RU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Гипотеза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4F81BD">
                    <a:lumMod val="75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: </a:t>
            </a:r>
            <a:r>
              <a:rPr lang="ru-RU" sz="6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«Надо </a:t>
            </a:r>
            <a:r>
              <a:rPr lang="ru-RU" sz="65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э</a:t>
            </a:r>
            <a:r>
              <a:rPr lang="ru-RU" sz="65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кономно расходовать воду, чтобы её хватило всем живущим на планете» </a:t>
            </a:r>
            <a:endParaRPr lang="ru-RU" sz="65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82273"/>
            <a:ext cx="6984775" cy="2928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5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4900"/>
            <a:ext cx="8229600" cy="749844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</a:pPr>
            <a:r>
              <a:rPr lang="ru-RU" b="1" u="sng" cap="all" dirty="0">
                <a:ln>
                  <a:solidFill>
                    <a:srgbClr val="FF0000"/>
                  </a:solidFill>
                </a:ln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ea typeface="+mn-ea"/>
                <a:cs typeface="+mn-cs"/>
              </a:rPr>
              <a:t>Народная мудрость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 fontScale="70000" lnSpcReduction="20000"/>
          </a:bodyPr>
          <a:lstStyle/>
          <a:p>
            <a:pPr marL="0" lvl="3" indent="0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0000"/>
                </a:solidFill>
              </a:rPr>
              <a:t>Вода – мать полей, </a:t>
            </a:r>
          </a:p>
          <a:p>
            <a:pPr marL="0" lvl="3" indent="0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0000"/>
                </a:solidFill>
              </a:rPr>
              <a:t>а без матери не проживёшь</a:t>
            </a:r>
            <a:r>
              <a:rPr lang="ru-RU" sz="3100" i="1" dirty="0">
                <a:solidFill>
                  <a:srgbClr val="FF0000"/>
                </a:solidFill>
              </a:rPr>
              <a:t>.</a:t>
            </a:r>
          </a:p>
          <a:p>
            <a:pPr marL="0" lvl="3" indent="0">
              <a:spcBef>
                <a:spcPts val="0"/>
              </a:spcBef>
              <a:buNone/>
            </a:pPr>
            <a:r>
              <a:rPr lang="ru-RU" sz="3100" i="1" dirty="0"/>
              <a:t>( Китайская пословица</a:t>
            </a:r>
            <a:r>
              <a:rPr lang="ru-RU" sz="3100" i="1" dirty="0" smtClean="0"/>
              <a:t>)</a:t>
            </a:r>
          </a:p>
          <a:p>
            <a:pPr marL="0" lvl="3" indent="0">
              <a:spcBef>
                <a:spcPts val="0"/>
              </a:spcBef>
              <a:buNone/>
            </a:pPr>
            <a:endParaRPr lang="ru-RU" sz="3100" i="1" dirty="0"/>
          </a:p>
          <a:p>
            <a:pPr marL="0" lvl="3" indent="0">
              <a:spcBef>
                <a:spcPts val="0"/>
              </a:spcBef>
              <a:buNone/>
            </a:pPr>
            <a:endParaRPr lang="ru-RU" sz="3100" i="1" dirty="0" smtClean="0"/>
          </a:p>
          <a:p>
            <a:pPr marL="0" lvl="3" indent="0">
              <a:spcBef>
                <a:spcPts val="0"/>
              </a:spcBef>
              <a:buNone/>
            </a:pPr>
            <a:endParaRPr lang="ru-RU" sz="3100" i="1" dirty="0" smtClean="0"/>
          </a:p>
          <a:p>
            <a:pPr marL="0" lvl="3" indent="0" algn="r">
              <a:spcBef>
                <a:spcPts val="0"/>
              </a:spcBef>
              <a:buNone/>
            </a:pPr>
            <a:endParaRPr lang="ru-RU" sz="3100" b="1" i="1" u="sng" cap="all" dirty="0">
              <a:ln>
                <a:solidFill>
                  <a:srgbClr val="FF0000"/>
                </a:solidFill>
              </a:ln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0000"/>
                </a:solidFill>
              </a:rPr>
              <a:t>Капля за каплей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образует </a:t>
            </a:r>
            <a:r>
              <a:rPr lang="ru-RU" sz="3600" b="1" dirty="0">
                <a:solidFill>
                  <a:srgbClr val="FF0000"/>
                </a:solidFill>
              </a:rPr>
              <a:t>озеро,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0000"/>
                </a:solidFill>
              </a:rPr>
              <a:t>а перестанет капать – 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sz="3600" b="1" dirty="0">
                <a:solidFill>
                  <a:srgbClr val="FF0000"/>
                </a:solidFill>
              </a:rPr>
              <a:t>образуется пустыня</a:t>
            </a:r>
            <a:r>
              <a:rPr lang="ru-RU" sz="3600" dirty="0">
                <a:solidFill>
                  <a:srgbClr val="FF0000"/>
                </a:solidFill>
              </a:rPr>
              <a:t>.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3600" dirty="0" smtClean="0"/>
              <a:t>                                              </a:t>
            </a:r>
            <a:r>
              <a:rPr lang="ru-RU" sz="3600" dirty="0"/>
              <a:t>( Узбекская пословица)</a:t>
            </a:r>
            <a:endParaRPr lang="ru-RU" sz="3600" dirty="0">
              <a:solidFill>
                <a:prstClr val="black"/>
              </a:solidFill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z="3100" b="1" i="1" u="sng" cap="all" dirty="0">
              <a:ln>
                <a:solidFill>
                  <a:srgbClr val="FF0000"/>
                </a:solidFill>
              </a:ln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z="3100" b="1" i="1" u="sng" cap="all" dirty="0" smtClean="0">
              <a:ln>
                <a:solidFill>
                  <a:srgbClr val="FF0000"/>
                </a:solidFill>
              </a:ln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endParaRPr lang="ru-RU" sz="3100" b="1" i="1" u="sng" cap="all" dirty="0">
              <a:ln>
                <a:solidFill>
                  <a:srgbClr val="FF0000"/>
                </a:solidFill>
              </a:ln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Мы </a:t>
            </a:r>
            <a:r>
              <a:rPr lang="ru-RU" sz="3600" b="1" dirty="0">
                <a:solidFill>
                  <a:srgbClr val="C00000"/>
                </a:solidFill>
              </a:rPr>
              <a:t>не ценим воду до тех пор ,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b="1" dirty="0">
                <a:solidFill>
                  <a:srgbClr val="C00000"/>
                </a:solidFill>
              </a:rPr>
              <a:t> пока не высохнет колодец. </a:t>
            </a:r>
          </a:p>
          <a:p>
            <a:pPr marL="0" lvl="0" indent="0" algn="ctr">
              <a:spcBef>
                <a:spcPts val="0"/>
              </a:spcBef>
              <a:buNone/>
              <a:defRPr/>
            </a:pPr>
            <a:r>
              <a:rPr lang="ru-RU" sz="3600" i="1" dirty="0"/>
              <a:t>(Английская пословица) </a:t>
            </a:r>
          </a:p>
          <a:p>
            <a:pPr marL="0" lvl="3" indent="0">
              <a:spcBef>
                <a:spcPts val="0"/>
              </a:spcBef>
              <a:buNone/>
            </a:pPr>
            <a:endParaRPr lang="ru-RU" sz="4000" b="1" u="sng" cap="all" dirty="0">
              <a:ln>
                <a:solidFill>
                  <a:srgbClr val="FF0000"/>
                </a:solidFill>
              </a:ln>
              <a:solidFill>
                <a:srgbClr val="4F81BD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4" name="Picture 2" descr="C:\Users\user\Pictures\water-liv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2708920"/>
            <a:ext cx="3281176" cy="21360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5" name="Picture 5" descr="C:\Users\user\Pictures\desktopwallpapers_org_ua-65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1124744"/>
            <a:ext cx="3096344" cy="1944216"/>
          </a:xfrm>
          <a:prstGeom prst="rect">
            <a:avLst/>
          </a:prstGeom>
          <a:noFill/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9810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4900"/>
            <a:ext cx="8229600" cy="60582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4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ea typeface="+mn-ea"/>
                <a:cs typeface="+mn-cs"/>
              </a:rPr>
              <a:t>Как сохранить </a:t>
            </a:r>
            <a:r>
              <a:rPr lang="ru-RU" sz="4000" b="1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ea typeface="+mn-ea"/>
                <a:cs typeface="+mn-cs"/>
              </a:rPr>
              <a:t>запасы  </a:t>
            </a:r>
            <a:r>
              <a:rPr lang="ru-RU" sz="4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ea typeface="+mn-ea"/>
                <a:cs typeface="+mn-cs"/>
              </a:rPr>
              <a:t>воды ?</a:t>
            </a:r>
            <a:br>
              <a:rPr lang="ru-RU" sz="4000" b="1" spc="50" dirty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832648"/>
          </a:xfrm>
        </p:spPr>
        <p:txBody>
          <a:bodyPr>
            <a:noAutofit/>
          </a:bodyPr>
          <a:lstStyle/>
          <a:p>
            <a:pPr marL="0" lvl="0" indent="0" algn="ctr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>
                <a:ln>
                  <a:solidFill>
                    <a:srgbClr val="002060"/>
                  </a:solidFill>
                </a:ln>
              </a:rPr>
              <a:t>Плотно закрывай кран. </a:t>
            </a:r>
          </a:p>
          <a:p>
            <a:pPr marL="0" lvl="0" indent="0" algn="ctr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>
                <a:ln>
                  <a:solidFill>
                    <a:srgbClr val="002060"/>
                  </a:solidFill>
                </a:ln>
              </a:rPr>
              <a:t>Если заметил, что из крана течет напрасно вода, закрой кран. </a:t>
            </a:r>
          </a:p>
          <a:p>
            <a:pPr marL="0" lvl="0" indent="0" algn="ctr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>
                <a:ln>
                  <a:solidFill>
                    <a:srgbClr val="002060"/>
                  </a:solidFill>
                </a:ln>
              </a:rPr>
              <a:t>Когда моешь руки – не включай сильно струю. Это не помешает умыться, а воды утечет меньше. </a:t>
            </a:r>
          </a:p>
          <a:p>
            <a:pPr marL="0" lvl="0" indent="0" algn="ctr">
              <a:spcBef>
                <a:spcPts val="0"/>
              </a:spcBef>
              <a:buFont typeface="Wingdings" pitchFamily="2" charset="2"/>
              <a:buChar char="v"/>
            </a:pPr>
            <a:r>
              <a:rPr lang="ru-RU" sz="2400" b="1" dirty="0">
                <a:ln>
                  <a:solidFill>
                    <a:srgbClr val="002060"/>
                  </a:solidFill>
                </a:ln>
              </a:rPr>
              <a:t>Наливай воду в стаканчик, когда чистишь зубы. Полоскать рот из стаканчика очень удобно, а сколько воды сбережешь! </a:t>
            </a:r>
            <a:endParaRPr lang="ru-RU" sz="2400" b="1" dirty="0" smtClean="0">
              <a:ln>
                <a:solidFill>
                  <a:srgbClr val="002060"/>
                </a:solidFill>
              </a:ln>
            </a:endParaRPr>
          </a:p>
          <a:p>
            <a:pPr marL="0" lvl="0" indent="0" algn="ctr">
              <a:spcBef>
                <a:spcPts val="0"/>
              </a:spcBef>
              <a:buFont typeface="Wingdings" pitchFamily="2" charset="2"/>
              <a:buChar char="v"/>
            </a:pPr>
            <a:endParaRPr lang="ru-RU" sz="2400" b="1" dirty="0" smtClean="0">
              <a:ln>
                <a:solidFill>
                  <a:srgbClr val="002060"/>
                </a:solidFill>
              </a:ln>
            </a:endParaRPr>
          </a:p>
          <a:p>
            <a:pPr marL="0" lvl="0" indent="0">
              <a:spcBef>
                <a:spcPts val="0"/>
              </a:spcBef>
              <a:buFont typeface="Wingdings" pitchFamily="2" charset="2"/>
              <a:buChar char="v"/>
            </a:pPr>
            <a:endParaRPr lang="ru-RU" sz="2400" b="1" dirty="0">
              <a:ln>
                <a:solidFill>
                  <a:srgbClr val="002060"/>
                </a:solidFill>
              </a:ln>
            </a:endParaRPr>
          </a:p>
        </p:txBody>
      </p:sp>
      <p:pic>
        <p:nvPicPr>
          <p:cNvPr id="4098" name="Picture 2" descr="C:\Users\1\Pictures\thYV4EPK3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532990">
            <a:off x="5202431" y="3727825"/>
            <a:ext cx="3251928" cy="2298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Users\1\Pictures\th3PTGC54Q.jpg"/>
          <p:cNvPicPr/>
          <p:nvPr/>
        </p:nvPicPr>
        <p:blipFill>
          <a:blip r:embed="rId3"/>
          <a:srcRect t="4020" r="31333"/>
          <a:stretch>
            <a:fillRect/>
          </a:stretch>
        </p:blipFill>
        <p:spPr bwMode="auto">
          <a:xfrm rot="715052">
            <a:off x="714348" y="3929066"/>
            <a:ext cx="3357586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4824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9783" y="1844824"/>
            <a:ext cx="7788577" cy="1871068"/>
          </a:xfrm>
        </p:spPr>
        <p:txBody>
          <a:bodyPr>
            <a:normAutofit fontScale="90000"/>
          </a:bodyPr>
          <a:lstStyle/>
          <a:p>
            <a:pPr marL="742950" lvl="0" indent="-742950" algn="l">
              <a:spcBef>
                <a:spcPts val="0"/>
              </a:spcBef>
            </a:pPr>
            <a: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	Сформировать у детей знания о значениях воды для всего живого на земле;</a:t>
            </a:r>
            <a:br>
              <a:rPr lang="ru-RU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3608" y="476673"/>
            <a:ext cx="6368752" cy="64807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4400" b="1" spc="50" dirty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Цель </a:t>
            </a:r>
            <a:r>
              <a:rPr lang="ru-RU" sz="14400" b="1" spc="50" dirty="0" smtClean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j-ea"/>
                <a:cs typeface="+mj-cs"/>
              </a:rPr>
              <a:t>работы</a:t>
            </a:r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214686"/>
            <a:ext cx="5184576" cy="362095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C:\Users\1\Desktop\КАРТИНКИ\детские персонажи\чип.jpg"/>
          <p:cNvPicPr>
            <a:picLocks noChangeAspect="1" noChangeArrowheads="1"/>
          </p:cNvPicPr>
          <p:nvPr/>
        </p:nvPicPr>
        <p:blipFill>
          <a:blip r:embed="rId3"/>
          <a:srcRect r="45000"/>
          <a:stretch>
            <a:fillRect/>
          </a:stretch>
        </p:blipFill>
        <p:spPr bwMode="auto">
          <a:xfrm>
            <a:off x="285720" y="4000504"/>
            <a:ext cx="1714512" cy="26600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1\Desktop\КАРТИНКИ\детские персонажи\чип.jpg"/>
          <p:cNvPicPr>
            <a:picLocks noChangeAspect="1" noChangeArrowheads="1"/>
          </p:cNvPicPr>
          <p:nvPr/>
        </p:nvPicPr>
        <p:blipFill>
          <a:blip r:embed="rId3"/>
          <a:srcRect l="50000"/>
          <a:stretch>
            <a:fillRect/>
          </a:stretch>
        </p:blipFill>
        <p:spPr bwMode="auto">
          <a:xfrm>
            <a:off x="7286644" y="3966186"/>
            <a:ext cx="1571636" cy="26822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701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908720"/>
            <a:ext cx="7716569" cy="2448842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en-US" sz="4400" dirty="0">
                <a:solidFill>
                  <a:srgbClr val="002060"/>
                </a:solidFill>
                <a:ea typeface="+mn-ea"/>
                <a:cs typeface="+mn-cs"/>
              </a:rPr>
              <a:t> </a:t>
            </a:r>
            <a:r>
              <a:rPr lang="en-US" sz="4400" dirty="0" smtClean="0">
                <a:solidFill>
                  <a:srgbClr val="002060"/>
                </a:solidFill>
                <a:ea typeface="+mn-ea"/>
                <a:cs typeface="+mn-cs"/>
              </a:rPr>
              <a:t>                   </a:t>
            </a:r>
            <a:r>
              <a:rPr lang="ru-RU" sz="4400" b="1" i="1" u="sng" dirty="0" smtClean="0">
                <a:solidFill>
                  <a:srgbClr val="002060"/>
                </a:solidFill>
                <a:ea typeface="+mn-ea"/>
                <a:cs typeface="+mn-cs"/>
              </a:rPr>
              <a:t>Задачи</a:t>
            </a:r>
            <a:r>
              <a:rPr lang="ru-RU" sz="4400" b="1" i="1" u="sng" dirty="0">
                <a:solidFill>
                  <a:srgbClr val="002060"/>
                </a:solidFill>
                <a:ea typeface="+mn-ea"/>
                <a:cs typeface="+mn-cs"/>
              </a:rPr>
              <a:t>: </a:t>
            </a:r>
            <a:r>
              <a:rPr lang="ru-RU" sz="4400" b="1" i="1" u="sng" dirty="0" smtClean="0">
                <a:solidFill>
                  <a:srgbClr val="002060"/>
                </a:solidFill>
                <a:ea typeface="+mn-ea"/>
                <a:cs typeface="+mn-cs"/>
              </a:rPr>
              <a:t/>
            </a:r>
            <a:br>
              <a:rPr lang="ru-RU" sz="4400" b="1" i="1" u="sng" dirty="0" smtClean="0">
                <a:solidFill>
                  <a:srgbClr val="002060"/>
                </a:solidFill>
                <a:ea typeface="+mn-ea"/>
                <a:cs typeface="+mn-cs"/>
              </a:rPr>
            </a:br>
            <a:r>
              <a:rPr lang="ru-RU" sz="4400" b="1" i="1" u="sng" dirty="0">
                <a:solidFill>
                  <a:srgbClr val="FF0000"/>
                </a:solidFill>
                <a:ea typeface="+mn-ea"/>
                <a:cs typeface="+mn-cs"/>
              </a:rPr>
              <a:t/>
            </a:r>
            <a:br>
              <a:rPr lang="ru-RU" sz="4400" b="1" i="1" u="sng" dirty="0">
                <a:solidFill>
                  <a:srgbClr val="FF0000"/>
                </a:solidFill>
                <a:ea typeface="+mn-ea"/>
                <a:cs typeface="+mn-cs"/>
              </a:rPr>
            </a:br>
            <a: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1.Развивать представления о свойствах и состояниях воды; </a:t>
            </a: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2. </a:t>
            </a:r>
            <a: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Развивать навыки элементарного экспериментирования;</a:t>
            </a: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/>
            </a:r>
            <a:b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</a:br>
            <a:r>
              <a:rPr lang="ru-RU" sz="2800" b="1" dirty="0">
                <a:solidFill>
                  <a:srgbClr val="C00000"/>
                </a:solidFill>
                <a:ea typeface="+mn-ea"/>
                <a:cs typeface="+mn-cs"/>
              </a:rPr>
              <a:t>3. </a:t>
            </a:r>
            <a:r>
              <a:rPr lang="ru-RU" sz="2800" b="1" dirty="0" smtClean="0">
                <a:solidFill>
                  <a:srgbClr val="C00000"/>
                </a:solidFill>
                <a:ea typeface="+mn-ea"/>
                <a:cs typeface="+mn-cs"/>
              </a:rPr>
              <a:t>Воспитывать бережное отношение к водным ресурсам.</a:t>
            </a:r>
            <a:endParaRPr lang="ru-RU" sz="2800" b="1" dirty="0">
              <a:solidFill>
                <a:srgbClr val="C00000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371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>
              <a:spcBef>
                <a:spcPts val="0"/>
              </a:spcBef>
            </a:pPr>
            <a:r>
              <a:rPr lang="ru-RU" sz="4400" b="1" spc="50" dirty="0" smtClean="0">
                <a:ln w="11430"/>
                <a:solidFill>
                  <a:srgbClr val="1F497D">
                    <a:lumMod val="75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+mn-ea"/>
                <a:cs typeface="+mn-cs"/>
              </a:rPr>
              <a:t>Отгадайте загадки:</a:t>
            </a:r>
            <a:endParaRPr lang="ru-RU" sz="4400" b="1" spc="50" dirty="0">
              <a:ln w="11430"/>
              <a:solidFill>
                <a:srgbClr val="1F497D">
                  <a:lumMod val="75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96540"/>
            <a:ext cx="8229600" cy="4856796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Constantia"/>
              </a:rPr>
              <a:t>1. Без крыльев летят,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Constantia"/>
              </a:rPr>
              <a:t>без ног- бегут,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Constantia"/>
              </a:rPr>
              <a:t>без паруса-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плывут.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b="1" dirty="0" smtClean="0">
              <a:solidFill>
                <a:prstClr val="black"/>
              </a:solidFill>
              <a:latin typeface="Constantia"/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2</a:t>
            </a:r>
            <a:r>
              <a:rPr lang="ru-RU" b="1" dirty="0">
                <a:solidFill>
                  <a:prstClr val="black"/>
                </a:solidFill>
                <a:latin typeface="Constantia"/>
              </a:rPr>
              <a:t>. Что видно, </a:t>
            </a: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когда</a:t>
            </a:r>
          </a:p>
          <a:p>
            <a:pPr marL="0" lvl="0" indent="0" algn="r"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 ничего не видно?</a:t>
            </a:r>
          </a:p>
          <a:p>
            <a:pPr marL="0" lvl="0" indent="0" algn="r">
              <a:spcBef>
                <a:spcPts val="0"/>
              </a:spcBef>
              <a:buNone/>
            </a:pPr>
            <a:endParaRPr lang="ru-RU" b="1" dirty="0" smtClean="0">
              <a:solidFill>
                <a:prstClr val="black"/>
              </a:solidFill>
              <a:latin typeface="Constantia"/>
            </a:endParaRPr>
          </a:p>
          <a:p>
            <a:pPr marL="0" lvl="0" indent="0" algn="r"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3.Под землёй живёт,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на </a:t>
            </a:r>
            <a:r>
              <a:rPr lang="ru-RU" b="1" dirty="0">
                <a:solidFill>
                  <a:prstClr val="black"/>
                </a:solidFill>
                <a:latin typeface="Constantia"/>
              </a:rPr>
              <a:t>небо смотрит.</a:t>
            </a:r>
            <a:r>
              <a:rPr lang="ru-RU" dirty="0">
                <a:solidFill>
                  <a:prstClr val="black"/>
                </a:solidFill>
                <a:latin typeface="Constantia"/>
              </a:rPr>
              <a:t> </a:t>
            </a:r>
          </a:p>
          <a:p>
            <a:pPr marL="0" lvl="0" indent="0">
              <a:spcBef>
                <a:spcPts val="0"/>
              </a:spcBef>
              <a:buNone/>
            </a:pPr>
            <a:endParaRPr lang="ru-RU" dirty="0"/>
          </a:p>
        </p:txBody>
      </p:sp>
      <p:pic>
        <p:nvPicPr>
          <p:cNvPr id="4" name="Picture 2" descr="C:\Users\user\Desktop\методичка\цветы\фото О.Б\октябрь 2013\IMG_1151.JPG"/>
          <p:cNvPicPr>
            <a:picLocks noChangeAspect="1" noChangeArrowheads="1"/>
          </p:cNvPicPr>
          <p:nvPr/>
        </p:nvPicPr>
        <p:blipFill>
          <a:blip r:embed="rId2" cstate="screen">
            <a:lum contrast="30000"/>
          </a:blip>
          <a:srcRect/>
          <a:stretch>
            <a:fillRect/>
          </a:stretch>
        </p:blipFill>
        <p:spPr bwMode="auto">
          <a:xfrm>
            <a:off x="4929190" y="1500174"/>
            <a:ext cx="3153950" cy="158417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5" name="Picture 3" descr="C:\Users\user\Pictures\70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3000372"/>
            <a:ext cx="3337414" cy="18722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6" name="Picture 4" descr="C:\Users\user\Pictures\wat0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0628" y="4357694"/>
            <a:ext cx="3126313" cy="208823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3828731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74900"/>
            <a:ext cx="8229600" cy="1411026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4.Кругом вода,</a:t>
            </a:r>
            <a:br>
              <a:rPr lang="ru-RU" b="1" dirty="0" smtClean="0">
                <a:solidFill>
                  <a:prstClr val="black"/>
                </a:solidFill>
                <a:latin typeface="Constantia"/>
              </a:rPr>
            </a:br>
            <a:r>
              <a:rPr lang="ru-RU" b="1" dirty="0" smtClean="0">
                <a:solidFill>
                  <a:prstClr val="black"/>
                </a:solidFill>
                <a:latin typeface="Constantia"/>
              </a:rPr>
              <a:t>а с питьём беда. </a:t>
            </a:r>
            <a:br>
              <a:rPr lang="ru-RU" b="1" dirty="0" smtClean="0">
                <a:solidFill>
                  <a:prstClr val="black"/>
                </a:solidFill>
                <a:latin typeface="Constantia"/>
              </a:rPr>
            </a:br>
            <a:endParaRPr lang="ru-RU" dirty="0"/>
          </a:p>
        </p:txBody>
      </p:sp>
      <p:pic>
        <p:nvPicPr>
          <p:cNvPr id="5" name="Picture 5" descr="C:\Users\user\Pictures\600_raining-lak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71472" y="2143116"/>
            <a:ext cx="2785872" cy="2090928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4" name="Picture 3" descr="C:\Users\user\Pictures\1238923822_1238829400_nature-landscape-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357166"/>
            <a:ext cx="3600400" cy="199764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143372" y="2714621"/>
            <a:ext cx="46434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  <a:latin typeface="Constantia"/>
              </a:rPr>
              <a:t>5.</a:t>
            </a:r>
            <a:endParaRPr lang="ru-RU" sz="32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3438" y="2643183"/>
            <a:ext cx="4214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Приходил, стучал по крыше, </a:t>
            </a:r>
          </a:p>
          <a:p>
            <a:pPr algn="ctr"/>
            <a:r>
              <a:rPr lang="ru-RU" sz="2800" b="1" dirty="0" smtClean="0"/>
              <a:t>уходил- никто не слышал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9265" y="4782113"/>
            <a:ext cx="286873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6.Не конь, а бежит, </a:t>
            </a:r>
          </a:p>
          <a:p>
            <a:pPr algn="ctr"/>
            <a:r>
              <a:rPr lang="ru-RU" sz="2800" b="1" dirty="0" smtClean="0"/>
              <a:t>не лес, а шумит.</a:t>
            </a:r>
            <a:endParaRPr lang="ru-RU" sz="2800" b="1" dirty="0"/>
          </a:p>
        </p:txBody>
      </p:sp>
      <p:pic>
        <p:nvPicPr>
          <p:cNvPr id="9" name="Picture 6" descr="C:\Users\user\Desktop\методичка\цветы\фото О.Б\113___08\IMG_102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2066" y="4429132"/>
            <a:ext cx="3010399" cy="1944216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84785"/>
            <a:ext cx="8292633" cy="5040560"/>
          </a:xfrm>
        </p:spPr>
        <p:txBody>
          <a:bodyPr/>
          <a:lstStyle/>
          <a:p>
            <a:pPr lvl="0" algn="l">
              <a:spcBef>
                <a:spcPts val="0"/>
              </a:spcBef>
            </a:pPr>
            <a:r>
              <a:rPr lang="ru-RU" sz="4800" b="1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  <a:ea typeface="+mn-ea"/>
                <a:cs typeface="+mn-cs"/>
              </a:rPr>
              <a:t/>
            </a:r>
            <a:br>
              <a:rPr lang="ru-RU" sz="4800" b="1" spc="50" dirty="0">
                <a:ln w="11430"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nstantia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692696"/>
            <a:ext cx="8020156" cy="5904656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</a:pPr>
            <a:r>
              <a:rPr lang="ru-RU" sz="3200" b="1" dirty="0">
                <a:solidFill>
                  <a:prstClr val="black"/>
                </a:solidFill>
                <a:latin typeface="Constantia"/>
              </a:rPr>
              <a:t>7. В огне не горит,</a:t>
            </a:r>
          </a:p>
          <a:p>
            <a:pPr lvl="0" algn="l">
              <a:spcBef>
                <a:spcPts val="0"/>
              </a:spcBef>
            </a:pPr>
            <a:r>
              <a:rPr lang="ru-RU" sz="3200" b="1" dirty="0">
                <a:solidFill>
                  <a:prstClr val="black"/>
                </a:solidFill>
                <a:latin typeface="Constantia"/>
              </a:rPr>
              <a:t> в воде не тонет. </a:t>
            </a:r>
            <a:endParaRPr lang="ru-RU" sz="3200" b="1" dirty="0" smtClean="0">
              <a:solidFill>
                <a:prstClr val="black"/>
              </a:solidFill>
              <a:latin typeface="Constantia"/>
            </a:endParaRPr>
          </a:p>
          <a:p>
            <a:pPr lvl="0" algn="l">
              <a:spcBef>
                <a:spcPts val="0"/>
              </a:spcBef>
            </a:pPr>
            <a:endParaRPr lang="ru-RU" sz="3200" b="1" dirty="0" smtClean="0">
              <a:solidFill>
                <a:schemeClr val="tx1"/>
              </a:solidFill>
            </a:endParaRPr>
          </a:p>
          <a:p>
            <a:pPr lvl="0" algn="l">
              <a:spcBef>
                <a:spcPts val="0"/>
              </a:spcBef>
            </a:pPr>
            <a:endParaRPr lang="ru-RU" sz="3200" b="1" dirty="0" smtClean="0">
              <a:solidFill>
                <a:prstClr val="black"/>
              </a:solidFill>
              <a:latin typeface="Constantia"/>
            </a:endParaRPr>
          </a:p>
          <a:p>
            <a:pPr lvl="0">
              <a:spcBef>
                <a:spcPts val="0"/>
              </a:spcBef>
            </a:pPr>
            <a:r>
              <a:rPr lang="ru-RU" sz="3200" b="1" dirty="0">
                <a:solidFill>
                  <a:prstClr val="black"/>
                </a:solidFill>
                <a:latin typeface="Constantia"/>
              </a:rPr>
              <a:t>8. Скатерть бела </a:t>
            </a:r>
            <a:endParaRPr lang="ru-RU" sz="3200" b="1" dirty="0" smtClean="0">
              <a:solidFill>
                <a:prstClr val="black"/>
              </a:solidFill>
              <a:latin typeface="Constantia"/>
            </a:endParaRPr>
          </a:p>
          <a:p>
            <a:pPr lvl="0">
              <a:spcBef>
                <a:spcPts val="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Constantia"/>
              </a:rPr>
              <a:t>весь </a:t>
            </a:r>
            <a:r>
              <a:rPr lang="ru-RU" sz="3200" b="1" dirty="0">
                <a:solidFill>
                  <a:prstClr val="black"/>
                </a:solidFill>
                <a:latin typeface="Constantia"/>
              </a:rPr>
              <a:t>мир </a:t>
            </a:r>
            <a:r>
              <a:rPr lang="ru-RU" sz="3200" b="1" dirty="0" smtClean="0">
                <a:solidFill>
                  <a:prstClr val="black"/>
                </a:solidFill>
                <a:latin typeface="Constantia"/>
              </a:rPr>
              <a:t>одела.</a:t>
            </a:r>
          </a:p>
          <a:p>
            <a:pPr lvl="0">
              <a:spcBef>
                <a:spcPts val="0"/>
              </a:spcBef>
            </a:pPr>
            <a:endParaRPr lang="ru-RU" sz="3200" b="1" dirty="0" smtClean="0">
              <a:solidFill>
                <a:prstClr val="black"/>
              </a:solidFill>
              <a:latin typeface="Constantia"/>
            </a:endParaRPr>
          </a:p>
          <a:p>
            <a:pPr lvl="0">
              <a:spcBef>
                <a:spcPts val="0"/>
              </a:spcBef>
            </a:pPr>
            <a:endParaRPr lang="ru-RU" sz="3200" b="1" dirty="0" smtClean="0">
              <a:solidFill>
                <a:prstClr val="black"/>
              </a:solidFill>
              <a:latin typeface="Constantia"/>
            </a:endParaRPr>
          </a:p>
          <a:p>
            <a:pPr lvl="0" algn="l">
              <a:spcBef>
                <a:spcPts val="0"/>
              </a:spcBef>
            </a:pPr>
            <a:r>
              <a:rPr lang="ru-RU" sz="3200" b="1" dirty="0" smtClean="0">
                <a:solidFill>
                  <a:prstClr val="black"/>
                </a:solidFill>
                <a:latin typeface="Constantia"/>
              </a:rPr>
              <a:t>9.</a:t>
            </a:r>
            <a:r>
              <a:rPr lang="ru-RU" sz="3200" b="1" dirty="0" smtClean="0">
                <a:solidFill>
                  <a:schemeClr val="tx1"/>
                </a:solidFill>
              </a:rPr>
              <a:t> Вечером наземь слетает,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ночь на земле пребывает, </a:t>
            </a:r>
          </a:p>
          <a:p>
            <a:pPr algn="l"/>
            <a:r>
              <a:rPr lang="ru-RU" sz="3200" b="1" dirty="0" smtClean="0">
                <a:solidFill>
                  <a:schemeClr val="tx1"/>
                </a:solidFill>
              </a:rPr>
              <a:t>утром опять улетает</a:t>
            </a:r>
            <a:endParaRPr lang="ru-RU" sz="3200" b="1" dirty="0">
              <a:solidFill>
                <a:prstClr val="black"/>
              </a:solidFill>
              <a:latin typeface="Constantia"/>
            </a:endParaRPr>
          </a:p>
          <a:p>
            <a:pPr lvl="0"/>
            <a:endParaRPr lang="ru-RU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4" name="Picture 7" descr="C:\Users\user\Pictures\1268567001_8136-1600x12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57884" y="4071942"/>
            <a:ext cx="3024336" cy="22682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Picture 2" descr="C:\Users\user\Desktop\методичка\цветы\118___01\IMG_12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1928802"/>
            <a:ext cx="3357586" cy="2352870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1" descr="C:\Users\user\Pictures\26111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357166"/>
            <a:ext cx="3513584" cy="219599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7583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59785" y="5157192"/>
            <a:ext cx="7772400" cy="1700808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ru-RU" b="1" i="1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Вывод: </a:t>
            </a:r>
            <a:r>
              <a:rPr lang="ru-RU" b="1" i="1" u="sng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все отгадки называют тела</a:t>
            </a:r>
            <a:r>
              <a:rPr lang="ru-RU" b="1" i="1" u="sng" dirty="0" smtClean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, </a:t>
            </a:r>
            <a:r>
              <a:rPr lang="ru-RU" b="1" i="1" u="sng" dirty="0">
                <a:solidFill>
                  <a:srgbClr val="002060"/>
                </a:solidFill>
                <a:latin typeface="Constantia"/>
                <a:ea typeface="+mn-ea"/>
                <a:cs typeface="+mn-cs"/>
              </a:rPr>
              <a:t>состоящие из общего вещества- воды</a:t>
            </a:r>
            <a:endParaRPr lang="ru-RU" b="1" dirty="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7876140" cy="4464496"/>
          </a:xfrm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10. После ливня и грозы</a:t>
            </a:r>
            <a:br>
              <a:rPr lang="ru-RU" sz="2400" b="1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Мост  невиданной красы.</a:t>
            </a:r>
            <a:br>
              <a:rPr lang="ru-RU" sz="2400" b="1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Ни потрогать, ни забраться,</a:t>
            </a:r>
            <a:br>
              <a:rPr lang="ru-RU" sz="2400" b="1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Можно только любоваться</a:t>
            </a:r>
            <a:r>
              <a:rPr lang="ru-RU" sz="2400" b="1" dirty="0" smtClean="0">
                <a:solidFill>
                  <a:prstClr val="black"/>
                </a:solidFill>
                <a:latin typeface="Constantia"/>
                <a:ea typeface="+mj-ea"/>
                <a:cs typeface="+mj-cs"/>
              </a:rPr>
              <a:t>.</a:t>
            </a:r>
          </a:p>
          <a:p>
            <a:pPr algn="l"/>
            <a:endParaRPr lang="ru-RU" sz="2400" b="1" dirty="0">
              <a:solidFill>
                <a:prstClr val="black"/>
              </a:solidFill>
              <a:latin typeface="Constantia"/>
              <a:ea typeface="+mj-ea"/>
              <a:cs typeface="+mj-cs"/>
            </a:endParaRPr>
          </a:p>
          <a:p>
            <a:pPr algn="l"/>
            <a:endParaRPr lang="ru-RU" sz="2400" b="1" dirty="0" smtClean="0">
              <a:solidFill>
                <a:prstClr val="black"/>
              </a:solidFill>
              <a:latin typeface="Constantia"/>
              <a:ea typeface="+mj-ea"/>
              <a:cs typeface="+mj-cs"/>
            </a:endParaRPr>
          </a:p>
          <a:p>
            <a:pPr lvl="0">
              <a:spcBef>
                <a:spcPts val="0"/>
              </a:spcBef>
            </a:pPr>
            <a:r>
              <a:rPr lang="ru-RU" sz="2400" b="1" dirty="0">
                <a:solidFill>
                  <a:prstClr val="black"/>
                </a:solidFill>
                <a:latin typeface="Constantia"/>
              </a:rPr>
              <a:t>11. Ранним утром во дворе</a:t>
            </a:r>
            <a:br>
              <a:rPr lang="ru-RU" sz="2400" b="1" dirty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Лёд улёгся на траве.</a:t>
            </a:r>
            <a:br>
              <a:rPr lang="ru-RU" sz="2400" b="1" dirty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И весь луг стал светло-синий.</a:t>
            </a:r>
            <a:br>
              <a:rPr lang="ru-RU" sz="2400" b="1" dirty="0">
                <a:solidFill>
                  <a:prstClr val="black"/>
                </a:solidFill>
                <a:latin typeface="Constantia"/>
              </a:rPr>
            </a:br>
            <a:r>
              <a:rPr lang="ru-RU" sz="2400" b="1" dirty="0">
                <a:solidFill>
                  <a:prstClr val="black"/>
                </a:solidFill>
                <a:latin typeface="Constantia"/>
              </a:rPr>
              <a:t>Серебром сверкает... </a:t>
            </a:r>
          </a:p>
          <a:p>
            <a:endParaRPr lang="ru-RU" dirty="0"/>
          </a:p>
        </p:txBody>
      </p:sp>
      <p:pic>
        <p:nvPicPr>
          <p:cNvPr id="4" name="Picture 1" descr="C:\Users\user\Pictures\2012-11-27 видеофото\видеофото 151.JPG"/>
          <p:cNvPicPr>
            <a:picLocks noChangeAspect="1" noChangeArrowheads="1"/>
          </p:cNvPicPr>
          <p:nvPr/>
        </p:nvPicPr>
        <p:blipFill>
          <a:blip r:embed="rId2" cstate="screen">
            <a:lum bright="-20000" contrast="40000"/>
          </a:blip>
          <a:srcRect/>
          <a:stretch>
            <a:fillRect/>
          </a:stretch>
        </p:blipFill>
        <p:spPr bwMode="auto">
          <a:xfrm>
            <a:off x="5357818" y="642918"/>
            <a:ext cx="3428992" cy="1899814"/>
          </a:xfrm>
          <a:prstGeom prst="rect">
            <a:avLst/>
          </a:prstGeom>
          <a:noFill/>
        </p:spPr>
      </p:pic>
      <p:pic>
        <p:nvPicPr>
          <p:cNvPr id="5" name="Picture 3" descr="C:\Users\user\Pictures\104___11\IMG_0366.JPG"/>
          <p:cNvPicPr>
            <a:picLocks noChangeAspect="1" noChangeArrowheads="1"/>
          </p:cNvPicPr>
          <p:nvPr/>
        </p:nvPicPr>
        <p:blipFill>
          <a:blip r:embed="rId3" cstate="screen">
            <a:lum bright="-10000" contrast="10000"/>
          </a:blip>
          <a:srcRect/>
          <a:stretch>
            <a:fillRect/>
          </a:stretch>
        </p:blipFill>
        <p:spPr bwMode="auto">
          <a:xfrm>
            <a:off x="251520" y="2420888"/>
            <a:ext cx="3703573" cy="27776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87245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1793</TotalTime>
  <Words>607</Words>
  <Application>Microsoft Office PowerPoint</Application>
  <PresentationFormat>Экран (4:3)</PresentationFormat>
  <Paragraphs>198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Office Theme</vt:lpstr>
      <vt:lpstr> Подготовила  воспитатель Л.И. Белаш  </vt:lpstr>
      <vt:lpstr> </vt:lpstr>
      <vt:lpstr>Презентация PowerPoint</vt:lpstr>
      <vt:lpstr> Сформировать у детей знания о значениях воды для всего живого на земле;  </vt:lpstr>
      <vt:lpstr>                    Задачи:   1.Развивать представления о свойствах и состояниях воды;  2. Развивать навыки элементарного экспериментирования; 3. Воспитывать бережное отношение к водным ресурсам.</vt:lpstr>
      <vt:lpstr>Отгадайте загадки:</vt:lpstr>
      <vt:lpstr>4.Кругом вода, а с питьём беда.  </vt:lpstr>
      <vt:lpstr> </vt:lpstr>
      <vt:lpstr>Вывод: все отгадки называют тела, состоящие из общего вещества- воды</vt:lpstr>
      <vt:lpstr>Французский писатель,  автор книги «Маленький принц»  Антуан де Сент  Экзюпери  так сказал об этом веществе: </vt:lpstr>
      <vt:lpstr>  Где вода – там и жизнь.  </vt:lpstr>
      <vt:lpstr>Сколько воды на планете? </vt:lpstr>
      <vt:lpstr> Пресной воды на Земле мало.</vt:lpstr>
      <vt:lpstr>Если на карту Земли посмотреть - Земли на Земле всего одна треть… Но странный вопрос возникает тогда: Планета должна называться — Вода! </vt:lpstr>
      <vt:lpstr>Какая вода  встречается в природе ? </vt:lpstr>
      <vt:lpstr>Пресная вода города Армавира</vt:lpstr>
      <vt:lpstr>Фонтан в Армавире</vt:lpstr>
      <vt:lpstr>Наши опыты</vt:lpstr>
      <vt:lpstr>Свойства воды:</vt:lpstr>
      <vt:lpstr> Имеет ли вода вкус? </vt:lpstr>
      <vt:lpstr> Имеет ли вода цвет? </vt:lpstr>
      <vt:lpstr> Имеет ли вода форму? </vt:lpstr>
      <vt:lpstr> Состояние воды (текучесть)?</vt:lpstr>
      <vt:lpstr> Прозрачна ли вода ?</vt:lpstr>
      <vt:lpstr> Что произойдет, если в воду добавить соль или сахар?</vt:lpstr>
      <vt:lpstr>Коллаж: Всем нужна вода.</vt:lpstr>
      <vt:lpstr>Коллаж: Всем нужна вода</vt:lpstr>
      <vt:lpstr>Кому нужна вода ?</vt:lpstr>
      <vt:lpstr>Вывод:   вода – это жизнь! Без неё не проживёшь! </vt:lpstr>
      <vt:lpstr>Народная мудрость</vt:lpstr>
      <vt:lpstr>Как сохранить запасы  воды ?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Андрей</cp:lastModifiedBy>
  <cp:revision>184</cp:revision>
  <cp:lastPrinted>2018-10-28T17:45:20Z</cp:lastPrinted>
  <dcterms:created xsi:type="dcterms:W3CDTF">2013-08-21T19:17:07Z</dcterms:created>
  <dcterms:modified xsi:type="dcterms:W3CDTF">2010-12-31T22:41:47Z</dcterms:modified>
</cp:coreProperties>
</file>