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305" r:id="rId5"/>
    <p:sldId id="306" r:id="rId6"/>
    <p:sldId id="307" r:id="rId7"/>
    <p:sldId id="261" r:id="rId8"/>
    <p:sldId id="308" r:id="rId9"/>
    <p:sldId id="311" r:id="rId10"/>
    <p:sldId id="317" r:id="rId11"/>
    <p:sldId id="316" r:id="rId12"/>
    <p:sldId id="318" r:id="rId13"/>
    <p:sldId id="319" r:id="rId14"/>
    <p:sldId id="320" r:id="rId15"/>
    <p:sldId id="321" r:id="rId16"/>
    <p:sldId id="309" r:id="rId17"/>
    <p:sldId id="289" r:id="rId18"/>
    <p:sldId id="277" r:id="rId19"/>
    <p:sldId id="322" r:id="rId20"/>
    <p:sldId id="323" r:id="rId21"/>
    <p:sldId id="291" r:id="rId22"/>
    <p:sldId id="292" r:id="rId23"/>
    <p:sldId id="293" r:id="rId24"/>
    <p:sldId id="300" r:id="rId25"/>
    <p:sldId id="301" r:id="rId26"/>
    <p:sldId id="303" r:id="rId27"/>
    <p:sldId id="304" r:id="rId28"/>
    <p:sldId id="29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C276F-C325-497E-965A-2366F78663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5598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66E9-7706-4915-A856-4EA5EBDFDE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0990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0C7D7-3A8A-46E6-BB31-FD085C0B59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0315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DF992-586A-4566-9983-FCE34E3303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9986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10471-3F84-4571-AF8E-344C88FEEB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8059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C0717-01D4-449A-9A01-A0E419FC67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1460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6F291-7207-46B0-8117-59CCF95AC5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0158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F8D4-5175-45BC-9499-68414518C0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5746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2573-3DDD-4546-A4F3-3808B69B28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9592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D5E37-DA5B-488C-9B49-4F1EA33528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9099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1D62D-424B-427E-9F62-ECCCCF7BAA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8009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C276F-C325-497E-965A-2366F78663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100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66E9-7706-4915-A856-4EA5EBDFDE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4200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0C7D7-3A8A-46E6-BB31-FD085C0B59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5901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DF992-586A-4566-9983-FCE34E3303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8009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10471-3F84-4571-AF8E-344C88FEEB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8125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C0717-01D4-449A-9A01-A0E419FC67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8845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6F291-7207-46B0-8117-59CCF95AC5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5654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F8D4-5175-45BC-9499-68414518C0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6009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2573-3DDD-4546-A4F3-3808B69B28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8492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D5E37-DA5B-488C-9B49-4F1EA33528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7889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1D62D-424B-427E-9F62-ECCCCF7BAA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5283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7CD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4F5279-741A-4AAE-822D-EDEFB69A07F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7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7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7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7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7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7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7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7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7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7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7CD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4F5279-741A-4AAE-822D-EDEFB69A07F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7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7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7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7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7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7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7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7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7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7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mg0.liveinternet.ru/images/attach/c/1/55/796/55796287_1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536189" y="1268730"/>
            <a:ext cx="6607809" cy="3271901"/>
          </a:xfrm>
          <a:custGeom>
            <a:avLst/>
            <a:gdLst>
              <a:gd name="connsiteX0" fmla="*/ 0 w 6607809"/>
              <a:gd name="connsiteY0" fmla="*/ 545337 h 3271901"/>
              <a:gd name="connsiteX1" fmla="*/ 545211 w 6607809"/>
              <a:gd name="connsiteY1" fmla="*/ 0 h 3271901"/>
              <a:gd name="connsiteX2" fmla="*/ 6062472 w 6607809"/>
              <a:gd name="connsiteY2" fmla="*/ 0 h 3271901"/>
              <a:gd name="connsiteX3" fmla="*/ 6607810 w 6607809"/>
              <a:gd name="connsiteY3" fmla="*/ 545337 h 3271901"/>
              <a:gd name="connsiteX4" fmla="*/ 6607810 w 6607809"/>
              <a:gd name="connsiteY4" fmla="*/ 2726562 h 3271901"/>
              <a:gd name="connsiteX5" fmla="*/ 6062472 w 6607809"/>
              <a:gd name="connsiteY5" fmla="*/ 3271900 h 3271901"/>
              <a:gd name="connsiteX6" fmla="*/ 545211 w 6607809"/>
              <a:gd name="connsiteY6" fmla="*/ 3271900 h 3271901"/>
              <a:gd name="connsiteX7" fmla="*/ 0 w 6607809"/>
              <a:gd name="connsiteY7" fmla="*/ 2726562 h 3271901"/>
              <a:gd name="connsiteX8" fmla="*/ 0 w 6607809"/>
              <a:gd name="connsiteY8" fmla="*/ 545337 h 3271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607809" h="3271901">
                <a:moveTo>
                  <a:pt x="0" y="545337"/>
                </a:moveTo>
                <a:cubicBezTo>
                  <a:pt x="0" y="244220"/>
                  <a:pt x="244094" y="0"/>
                  <a:pt x="545211" y="0"/>
                </a:cubicBezTo>
                <a:lnTo>
                  <a:pt x="6062472" y="0"/>
                </a:lnTo>
                <a:cubicBezTo>
                  <a:pt x="6363716" y="0"/>
                  <a:pt x="6607810" y="244220"/>
                  <a:pt x="6607810" y="545337"/>
                </a:cubicBezTo>
                <a:lnTo>
                  <a:pt x="6607810" y="2726562"/>
                </a:lnTo>
                <a:cubicBezTo>
                  <a:pt x="6607810" y="3027679"/>
                  <a:pt x="6363716" y="3271900"/>
                  <a:pt x="6062472" y="3271900"/>
                </a:cubicBezTo>
                <a:lnTo>
                  <a:pt x="545211" y="3271900"/>
                </a:lnTo>
                <a:cubicBezTo>
                  <a:pt x="244094" y="3271900"/>
                  <a:pt x="0" y="3027679"/>
                  <a:pt x="0" y="2726562"/>
                </a:cubicBezTo>
                <a:lnTo>
                  <a:pt x="0" y="545337"/>
                </a:lnTo>
              </a:path>
            </a:pathLst>
          </a:custGeom>
          <a:solidFill>
            <a:srgbClr val="B7CBE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523489" y="1256030"/>
            <a:ext cx="6633209" cy="3297301"/>
          </a:xfrm>
          <a:custGeom>
            <a:avLst/>
            <a:gdLst>
              <a:gd name="connsiteX0" fmla="*/ 12700 w 6633209"/>
              <a:gd name="connsiteY0" fmla="*/ 558037 h 3297301"/>
              <a:gd name="connsiteX1" fmla="*/ 557911 w 6633209"/>
              <a:gd name="connsiteY1" fmla="*/ 12700 h 3297301"/>
              <a:gd name="connsiteX2" fmla="*/ 6075172 w 6633209"/>
              <a:gd name="connsiteY2" fmla="*/ 12700 h 3297301"/>
              <a:gd name="connsiteX3" fmla="*/ 6620510 w 6633209"/>
              <a:gd name="connsiteY3" fmla="*/ 558037 h 3297301"/>
              <a:gd name="connsiteX4" fmla="*/ 6620510 w 6633209"/>
              <a:gd name="connsiteY4" fmla="*/ 2739262 h 3297301"/>
              <a:gd name="connsiteX5" fmla="*/ 6075172 w 6633209"/>
              <a:gd name="connsiteY5" fmla="*/ 3284600 h 3297301"/>
              <a:gd name="connsiteX6" fmla="*/ 557911 w 6633209"/>
              <a:gd name="connsiteY6" fmla="*/ 3284600 h 3297301"/>
              <a:gd name="connsiteX7" fmla="*/ 12700 w 6633209"/>
              <a:gd name="connsiteY7" fmla="*/ 2739262 h 3297301"/>
              <a:gd name="connsiteX8" fmla="*/ 12700 w 6633209"/>
              <a:gd name="connsiteY8" fmla="*/ 558037 h 32973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633209" h="3297301">
                <a:moveTo>
                  <a:pt x="12700" y="558037"/>
                </a:moveTo>
                <a:cubicBezTo>
                  <a:pt x="12700" y="256920"/>
                  <a:pt x="256794" y="12700"/>
                  <a:pt x="557911" y="12700"/>
                </a:cubicBezTo>
                <a:lnTo>
                  <a:pt x="6075172" y="12700"/>
                </a:lnTo>
                <a:cubicBezTo>
                  <a:pt x="6376416" y="12700"/>
                  <a:pt x="6620510" y="256920"/>
                  <a:pt x="6620510" y="558037"/>
                </a:cubicBezTo>
                <a:lnTo>
                  <a:pt x="6620510" y="2739262"/>
                </a:lnTo>
                <a:cubicBezTo>
                  <a:pt x="6620510" y="3040379"/>
                  <a:pt x="6376416" y="3284600"/>
                  <a:pt x="6075172" y="3284600"/>
                </a:cubicBezTo>
                <a:lnTo>
                  <a:pt x="557911" y="3284600"/>
                </a:lnTo>
                <a:cubicBezTo>
                  <a:pt x="256794" y="3284600"/>
                  <a:pt x="12700" y="3040379"/>
                  <a:pt x="12700" y="2739262"/>
                </a:cubicBezTo>
                <a:lnTo>
                  <a:pt x="12700" y="558037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85D8A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601084" y="1636648"/>
            <a:ext cx="4475988" cy="25908"/>
          </a:xfrm>
          <a:custGeom>
            <a:avLst/>
            <a:gdLst>
              <a:gd name="connsiteX0" fmla="*/ 0 w 4475988"/>
              <a:gd name="connsiteY0" fmla="*/ 0 h 25908"/>
              <a:gd name="connsiteX1" fmla="*/ 1491996 w 4475988"/>
              <a:gd name="connsiteY1" fmla="*/ 0 h 25908"/>
              <a:gd name="connsiteX2" fmla="*/ 2983992 w 4475988"/>
              <a:gd name="connsiteY2" fmla="*/ 0 h 25908"/>
              <a:gd name="connsiteX3" fmla="*/ 4475988 w 4475988"/>
              <a:gd name="connsiteY3" fmla="*/ 0 h 25908"/>
              <a:gd name="connsiteX4" fmla="*/ 4475988 w 4475988"/>
              <a:gd name="connsiteY4" fmla="*/ 25908 h 25908"/>
              <a:gd name="connsiteX5" fmla="*/ 2983992 w 4475988"/>
              <a:gd name="connsiteY5" fmla="*/ 25908 h 25908"/>
              <a:gd name="connsiteX6" fmla="*/ 1491996 w 4475988"/>
              <a:gd name="connsiteY6" fmla="*/ 25908 h 25908"/>
              <a:gd name="connsiteX7" fmla="*/ 0 w 4475988"/>
              <a:gd name="connsiteY7" fmla="*/ 25908 h 25908"/>
              <a:gd name="connsiteX8" fmla="*/ 0 w 4475988"/>
              <a:gd name="connsiteY8" fmla="*/ 0 h 259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475988" h="25908">
                <a:moveTo>
                  <a:pt x="0" y="0"/>
                </a:moveTo>
                <a:lnTo>
                  <a:pt x="1491996" y="0"/>
                </a:lnTo>
                <a:lnTo>
                  <a:pt x="2983992" y="0"/>
                </a:lnTo>
                <a:lnTo>
                  <a:pt x="4475988" y="0"/>
                </a:lnTo>
                <a:lnTo>
                  <a:pt x="4475988" y="25908"/>
                </a:lnTo>
                <a:lnTo>
                  <a:pt x="2983992" y="25908"/>
                </a:lnTo>
                <a:lnTo>
                  <a:pt x="1491996" y="25908"/>
                </a:lnTo>
                <a:lnTo>
                  <a:pt x="0" y="25908"/>
                </a:lnTo>
                <a:lnTo>
                  <a:pt x="0" y="0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41600" cy="17907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1879600"/>
            <a:ext cx="1866900" cy="26797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0" y="0"/>
            <a:ext cx="1346200" cy="13970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8600" y="0"/>
            <a:ext cx="2527300" cy="12065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00600"/>
            <a:ext cx="3073400" cy="20574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469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"/>
          <p:cNvSpPr txBox="1"/>
          <p:nvPr/>
        </p:nvSpPr>
        <p:spPr>
          <a:xfrm>
            <a:off x="3263900" y="2717800"/>
            <a:ext cx="102592" cy="4950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25400" algn="l"/>
              </a:tabLst>
            </a:pP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3204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263900" y="4940300"/>
            <a:ext cx="5632918" cy="159787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2800"/>
              </a:lnSpc>
              <a:tabLst>
                <a:tab pos="165100" algn="l"/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604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Фисивная</a:t>
            </a:r>
            <a:r>
              <a:rPr lang="ru-RU" altLang="zh-CN" sz="2604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/>
              <a:t>	</a:t>
            </a:r>
            <a:r>
              <a:rPr lang="en-US" altLang="zh-CN" sz="2604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Павловна,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русского</a:t>
            </a:r>
          </a:p>
          <a:p>
            <a:pPr algn="ctr">
              <a:lnSpc>
                <a:spcPts val="3100"/>
              </a:lnSpc>
              <a:tabLst>
                <a:tab pos="165100" algn="l"/>
                <a:tab pos="177800" algn="l"/>
              </a:tabLst>
            </a:pPr>
            <a:r>
              <a:rPr lang="en-US" altLang="zh-CN" sz="2606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языка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МБОУ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algn="ctr">
              <a:lnSpc>
                <a:spcPts val="3100"/>
              </a:lnSpc>
              <a:tabLst>
                <a:tab pos="165100" algn="l"/>
                <a:tab pos="177800" algn="l"/>
              </a:tabLst>
            </a:pPr>
            <a:r>
              <a:rPr lang="en-US" altLang="zh-CN" sz="2604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города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Балаково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Саратовской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области.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24200" y="220980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</a:rPr>
              <a:t>Семинар педагогического мастерства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Чёрная шляпа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4516" name="Picture 5" descr="blackh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200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3733800" y="1981200"/>
            <a:ext cx="47244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/>
              <a:t>Осторожность. Суждение. Оценка. Правда ли это? Сработает ли это? В чем недостатки? Что здесь неправильно? </a:t>
            </a:r>
          </a:p>
        </p:txBody>
      </p:sp>
    </p:spTree>
    <p:extLst>
      <p:ext uri="{BB962C8B-B14F-4D97-AF65-F5344CB8AC3E}">
        <p14:creationId xmlns:p14="http://schemas.microsoft.com/office/powerpoint/2010/main" val="2035632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FF00"/>
                </a:solidFill>
              </a:rPr>
              <a:t>Жёлтая шляпа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752600"/>
            <a:ext cx="50292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   </a:t>
            </a:r>
            <a:r>
              <a:rPr lang="ru-RU" altLang="ru-RU" sz="3600" b="1" dirty="0" smtClean="0">
                <a:solidFill>
                  <a:srgbClr val="990099"/>
                </a:solidFill>
              </a:rPr>
              <a:t>Преимущества. </a:t>
            </a:r>
            <a:r>
              <a:rPr lang="ru-RU" sz="3600" dirty="0"/>
              <a:t>Желтая шляпа помогает раскрыть ресурсы, </a:t>
            </a:r>
            <a:r>
              <a:rPr lang="ru-RU" sz="3600" dirty="0">
                <a:solidFill>
                  <a:srgbClr val="00B050"/>
                </a:solidFill>
              </a:rPr>
              <a:t>положительные сто­роны ситуации</a:t>
            </a:r>
            <a:r>
              <a:rPr lang="ru-RU" sz="3600" dirty="0"/>
              <a:t>; увидеть «плюсы» ситуации, явления, </a:t>
            </a:r>
            <a:r>
              <a:rPr lang="ru-RU" sz="3600" dirty="0" smtClean="0"/>
              <a:t>проблемы.</a:t>
            </a:r>
            <a:endParaRPr lang="ru-RU" altLang="ru-RU" sz="3600" dirty="0" smtClean="0">
              <a:solidFill>
                <a:srgbClr val="990099"/>
              </a:solidFill>
            </a:endParaRPr>
          </a:p>
        </p:txBody>
      </p:sp>
      <p:pic>
        <p:nvPicPr>
          <p:cNvPr id="65540" name="Picture 5" descr="yellowh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895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3810000" y="3516313"/>
            <a:ext cx="411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</p:spTree>
    <p:extLst>
      <p:ext uri="{BB962C8B-B14F-4D97-AF65-F5344CB8AC3E}">
        <p14:creationId xmlns:p14="http://schemas.microsoft.com/office/powerpoint/2010/main" val="57291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folHlink"/>
                </a:solidFill>
              </a:rPr>
              <a:t>Зелёная шляпа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600200"/>
            <a:ext cx="4572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smtClean="0"/>
              <a:t>   </a:t>
            </a:r>
            <a:r>
              <a:rPr lang="ru-RU" altLang="ru-RU" b="1" smtClean="0">
                <a:solidFill>
                  <a:schemeClr val="folHlink"/>
                </a:solidFill>
              </a:rPr>
              <a:t>Творчество. Различные идеи. Новые идеи. Предложения. Каковы некоторые из возможных решений и действий? Каковы альтернативы? </a:t>
            </a:r>
          </a:p>
        </p:txBody>
      </p:sp>
      <p:pic>
        <p:nvPicPr>
          <p:cNvPr id="66564" name="Picture 7" descr="greenh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76438"/>
            <a:ext cx="32004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21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hlink"/>
                </a:solidFill>
              </a:rPr>
              <a:t>Синяя шляпа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295400"/>
            <a:ext cx="5334000" cy="4830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 smtClean="0"/>
              <a:t>   </a:t>
            </a:r>
            <a:r>
              <a:rPr lang="ru-RU" altLang="ru-RU" dirty="0" smtClean="0"/>
              <a:t>   </a:t>
            </a:r>
            <a:r>
              <a:rPr lang="ru-RU" altLang="ru-RU" b="1" dirty="0" smtClean="0">
                <a:solidFill>
                  <a:schemeClr val="hlink"/>
                </a:solidFill>
              </a:rPr>
              <a:t>Организация мышления. Мышление о мышлении. </a:t>
            </a:r>
            <a:r>
              <a:rPr lang="ru-RU" altLang="ru-RU" b="1" i="1" dirty="0">
                <a:solidFill>
                  <a:schemeClr val="hlink"/>
                </a:solidFill>
              </a:rPr>
              <a:t>Ф</a:t>
            </a:r>
            <a:r>
              <a:rPr lang="ru-RU" altLang="ru-RU" b="1" i="1" dirty="0" smtClean="0">
                <a:solidFill>
                  <a:schemeClr val="hlink"/>
                </a:solidFill>
              </a:rPr>
              <a:t>илософски осмыслять </a:t>
            </a:r>
            <a:r>
              <a:rPr lang="ru-RU" altLang="ru-RU" b="1" dirty="0" smtClean="0">
                <a:solidFill>
                  <a:schemeClr val="hlink"/>
                </a:solidFill>
              </a:rPr>
              <a:t>события и явления, понимая, что одна проблема есть проявление более общих механизмов и сил, действующих во Вселенной... </a:t>
            </a:r>
            <a:endParaRPr lang="ru-RU" altLang="ru-RU" b="1" dirty="0" smtClean="0">
              <a:solidFill>
                <a:schemeClr val="hlink"/>
              </a:solidFill>
            </a:endParaRPr>
          </a:p>
        </p:txBody>
      </p:sp>
      <p:pic>
        <p:nvPicPr>
          <p:cNvPr id="67588" name="Picture 5" descr="blueh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2971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108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0"/>
            <a:ext cx="10744199" cy="80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67000" y="9144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народная сказка «Курочка Ряба»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 старик со старухой, и была у них курочка Ряба.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Снесла курочка яичко: яичко не простое. Золотое.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Старик бил-бил – не разбил; старуха била-била – не разбила.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Мышка бежала, хвостиком махнула: яичко упало и разбилось.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Старик плачет, старуха плачет; курочка кудахчет: «Не плачь, старик, не плачь, старуха.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снесу вам яичко другое, не золотое – простое».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07229" y="5268686"/>
            <a:ext cx="304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Перепишите </a:t>
            </a:r>
            <a:r>
              <a:rPr lang="ru-RU" sz="2800" b="1" i="1" dirty="0">
                <a:solidFill>
                  <a:srgbClr val="00B050"/>
                </a:solidFill>
              </a:rPr>
              <a:t>с позиции каждой шляпы </a:t>
            </a:r>
            <a:r>
              <a:rPr lang="ru-RU" sz="2800" b="1" i="1" dirty="0" smtClean="0">
                <a:solidFill>
                  <a:srgbClr val="00B050"/>
                </a:solidFill>
              </a:rPr>
              <a:t>сказку.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3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1079500"/>
            <a:ext cx="2095500" cy="3644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139700" algn="l"/>
                <a:tab pos="406400" algn="l"/>
                <a:tab pos="533400" algn="l"/>
                <a:tab pos="571500" algn="l"/>
                <a:tab pos="647700" algn="l"/>
              </a:tabLst>
            </a:pPr>
            <a:r>
              <a:rPr lang="en-US" altLang="zh-CN" dirty="0" smtClean="0"/>
              <a:t>				</a:t>
            </a:r>
            <a:r>
              <a:rPr lang="en-US" altLang="zh-CN" sz="1172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Регулятивные</a:t>
            </a:r>
          </a:p>
          <a:p>
            <a:pPr>
              <a:lnSpc>
                <a:spcPts val="1300"/>
              </a:lnSpc>
              <a:tabLst>
                <a:tab pos="139700" algn="l"/>
                <a:tab pos="406400" algn="l"/>
                <a:tab pos="533400" algn="l"/>
                <a:tab pos="571500" algn="l"/>
                <a:tab pos="647700" algn="l"/>
              </a:tabLst>
            </a:pPr>
            <a:r>
              <a:rPr lang="en-US" altLang="zh-CN" dirty="0" smtClean="0"/>
              <a:t>			</a:t>
            </a:r>
            <a:r>
              <a:rPr lang="en-US" altLang="zh-CN" sz="117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Оценка</a:t>
            </a:r>
            <a:r>
              <a:rPr lang="en-US" altLang="zh-CN" sz="11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7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уровня</a:t>
            </a:r>
          </a:p>
          <a:p>
            <a:pPr>
              <a:lnSpc>
                <a:spcPts val="1300"/>
              </a:lnSpc>
              <a:tabLst>
                <a:tab pos="139700" algn="l"/>
                <a:tab pos="406400" algn="l"/>
                <a:tab pos="533400" algn="l"/>
                <a:tab pos="571500" algn="l"/>
                <a:tab pos="647700" algn="l"/>
              </a:tabLst>
            </a:pPr>
            <a:r>
              <a:rPr lang="en-US" altLang="zh-CN" dirty="0" smtClean="0"/>
              <a:t>		</a:t>
            </a:r>
            <a:r>
              <a:rPr lang="en-US" altLang="zh-CN" sz="117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</a:p>
          <a:p>
            <a:pPr>
              <a:lnSpc>
                <a:spcPts val="2400"/>
              </a:lnSpc>
              <a:tabLst>
                <a:tab pos="139700" algn="l"/>
                <a:tab pos="406400" algn="l"/>
                <a:tab pos="533400" algn="l"/>
                <a:tab pos="571500" algn="l"/>
                <a:tab pos="647700" algn="l"/>
              </a:tabLst>
            </a:pPr>
            <a:r>
              <a:rPr lang="en-US" altLang="zh-CN" dirty="0" smtClean="0"/>
              <a:t>					</a:t>
            </a:r>
            <a:r>
              <a:rPr lang="en-US" altLang="zh-CN" sz="167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139700" algn="l"/>
                <a:tab pos="406400" algn="l"/>
                <a:tab pos="533400" algn="l"/>
                <a:tab pos="571500" algn="l"/>
                <a:tab pos="647700" algn="l"/>
              </a:tabLst>
            </a:pPr>
            <a:r>
              <a:rPr lang="en-US" altLang="zh-CN" dirty="0" smtClean="0"/>
              <a:t>	</a:t>
            </a: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1.внутренняя</a:t>
            </a:r>
            <a:r>
              <a:rPr lang="en-US" altLang="zh-CN" sz="167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оценка,</a:t>
            </a:r>
          </a:p>
          <a:p>
            <a:pPr>
              <a:lnSpc>
                <a:spcPts val="1900"/>
              </a:lnSpc>
              <a:tabLst>
                <a:tab pos="139700" algn="l"/>
                <a:tab pos="406400" algn="l"/>
                <a:tab pos="533400" algn="l"/>
                <a:tab pos="571500" algn="l"/>
                <a:tab pos="647700" algn="l"/>
              </a:tabLst>
            </a:pP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фиксируемая</a:t>
            </a:r>
            <a:r>
              <a:rPr lang="en-US" altLang="zh-CN" sz="167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lnSpc>
                <a:spcPts val="1900"/>
              </a:lnSpc>
              <a:tabLst>
                <a:tab pos="139700" algn="l"/>
                <a:tab pos="406400" algn="l"/>
                <a:tab pos="533400" algn="l"/>
                <a:tab pos="571500" algn="l"/>
                <a:tab pos="647700" algn="l"/>
              </a:tabLst>
            </a:pP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en-US" altLang="zh-CN" sz="167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7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виде</a:t>
            </a:r>
          </a:p>
          <a:p>
            <a:pPr>
              <a:lnSpc>
                <a:spcPts val="1900"/>
              </a:lnSpc>
              <a:tabLst>
                <a:tab pos="139700" algn="l"/>
                <a:tab pos="406400" algn="l"/>
                <a:tab pos="533400" algn="l"/>
                <a:tab pos="571500" algn="l"/>
                <a:tab pos="647700" algn="l"/>
              </a:tabLst>
            </a:pP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оценочных</a:t>
            </a:r>
            <a:r>
              <a:rPr lang="en-US" altLang="zh-CN" sz="167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листов,</a:t>
            </a:r>
          </a:p>
          <a:p>
            <a:pPr>
              <a:lnSpc>
                <a:spcPts val="1900"/>
              </a:lnSpc>
              <a:tabLst>
                <a:tab pos="139700" algn="l"/>
                <a:tab pos="406400" algn="l"/>
                <a:tab pos="533400" algn="l"/>
                <a:tab pos="571500" algn="l"/>
                <a:tab pos="647700" algn="l"/>
              </a:tabLst>
            </a:pP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наблюдения</a:t>
            </a:r>
            <a:r>
              <a:rPr lang="en-US" altLang="zh-CN" sz="167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учителя,</a:t>
            </a:r>
          </a:p>
          <a:p>
            <a:pPr>
              <a:lnSpc>
                <a:spcPts val="1900"/>
              </a:lnSpc>
              <a:tabLst>
                <a:tab pos="139700" algn="l"/>
                <a:tab pos="406400" algn="l"/>
                <a:tab pos="533400" algn="l"/>
                <a:tab pos="571500" algn="l"/>
                <a:tab pos="647700" algn="l"/>
              </a:tabLst>
            </a:pP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67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школьного</a:t>
            </a:r>
          </a:p>
          <a:p>
            <a:pPr>
              <a:lnSpc>
                <a:spcPts val="1900"/>
              </a:lnSpc>
              <a:tabLst>
                <a:tab pos="139700" algn="l"/>
                <a:tab pos="406400" algn="l"/>
                <a:tab pos="533400" algn="l"/>
                <a:tab pos="571500" algn="l"/>
                <a:tab pos="647700" algn="l"/>
              </a:tabLst>
            </a:pP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психолога,</a:t>
            </a:r>
          </a:p>
          <a:p>
            <a:pPr>
              <a:lnSpc>
                <a:spcPts val="1900"/>
              </a:lnSpc>
              <a:tabLst>
                <a:tab pos="139700" algn="l"/>
                <a:tab pos="406400" algn="l"/>
                <a:tab pos="533400" algn="l"/>
                <a:tab pos="571500" algn="l"/>
                <a:tab pos="647700" algn="l"/>
              </a:tabLst>
            </a:pPr>
            <a:r>
              <a:rPr lang="en-US" altLang="zh-CN" dirty="0" smtClean="0"/>
              <a:t>	</a:t>
            </a: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2.карта</a:t>
            </a:r>
            <a:r>
              <a:rPr lang="en-US" altLang="zh-CN" sz="167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наблюдений,</a:t>
            </a:r>
          </a:p>
          <a:p>
            <a:pPr>
              <a:lnSpc>
                <a:spcPts val="1900"/>
              </a:lnSpc>
              <a:tabLst>
                <a:tab pos="139700" algn="l"/>
                <a:tab pos="406400" algn="l"/>
                <a:tab pos="533400" algn="l"/>
                <a:tab pos="571500" algn="l"/>
                <a:tab pos="647700" algn="l"/>
              </a:tabLst>
            </a:pPr>
            <a:r>
              <a:rPr lang="en-US" altLang="zh-CN" dirty="0" smtClean="0"/>
              <a:t>	</a:t>
            </a: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3.карта</a:t>
            </a:r>
            <a:r>
              <a:rPr lang="en-US" altLang="zh-CN" sz="167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мониторинга,</a:t>
            </a:r>
          </a:p>
          <a:p>
            <a:pPr>
              <a:lnSpc>
                <a:spcPts val="1900"/>
              </a:lnSpc>
              <a:tabLst>
                <a:tab pos="139700" algn="l"/>
                <a:tab pos="406400" algn="l"/>
                <a:tab pos="533400" algn="l"/>
                <a:tab pos="571500" algn="l"/>
                <a:tab pos="647700" algn="l"/>
              </a:tabLst>
            </a:pPr>
            <a:r>
              <a:rPr lang="en-US" altLang="zh-CN" dirty="0" smtClean="0"/>
              <a:t>	</a:t>
            </a: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167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лист</a:t>
            </a:r>
            <a:r>
              <a:rPr lang="en-US" altLang="zh-CN" sz="167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67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дневник</a:t>
            </a:r>
          </a:p>
          <a:p>
            <a:pPr>
              <a:lnSpc>
                <a:spcPts val="1900"/>
              </a:lnSpc>
              <a:tabLst>
                <a:tab pos="139700" algn="l"/>
                <a:tab pos="406400" algn="l"/>
                <a:tab pos="533400" algn="l"/>
                <a:tab pos="571500" algn="l"/>
                <a:tab pos="647700" algn="l"/>
              </a:tabLst>
            </a:pP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самооценки.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463800" y="1117600"/>
            <a:ext cx="1968500" cy="461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50800" algn="l"/>
                <a:tab pos="342900" algn="l"/>
                <a:tab pos="469900" algn="l"/>
                <a:tab pos="584200" algn="l"/>
              </a:tabLst>
            </a:pPr>
            <a:r>
              <a:rPr lang="en-US" altLang="zh-CN" dirty="0" smtClean="0"/>
              <a:t>		</a:t>
            </a:r>
            <a:r>
              <a:rPr lang="en-US" altLang="zh-CN" sz="1172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Коммуникативные</a:t>
            </a:r>
          </a:p>
          <a:p>
            <a:pPr>
              <a:lnSpc>
                <a:spcPts val="1300"/>
              </a:lnSpc>
              <a:tabLst>
                <a:tab pos="50800" algn="l"/>
                <a:tab pos="342900" algn="l"/>
                <a:tab pos="469900" algn="l"/>
                <a:tab pos="584200" algn="l"/>
              </a:tabLst>
            </a:pPr>
            <a:r>
              <a:rPr lang="en-US" altLang="zh-CN" dirty="0" smtClean="0"/>
              <a:t>			</a:t>
            </a:r>
            <a:r>
              <a:rPr lang="en-US" altLang="zh-CN" sz="117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Оценка</a:t>
            </a:r>
            <a:r>
              <a:rPr lang="en-US" altLang="zh-CN" sz="11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7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уровня</a:t>
            </a:r>
          </a:p>
          <a:p>
            <a:pPr>
              <a:lnSpc>
                <a:spcPts val="1300"/>
              </a:lnSpc>
              <a:tabLst>
                <a:tab pos="50800" algn="l"/>
                <a:tab pos="342900" algn="l"/>
                <a:tab pos="469900" algn="l"/>
                <a:tab pos="584200" algn="l"/>
              </a:tabLst>
            </a:pPr>
            <a:r>
              <a:rPr lang="en-US" altLang="zh-CN" dirty="0" smtClean="0"/>
              <a:t>		</a:t>
            </a:r>
            <a:r>
              <a:rPr lang="en-US" altLang="zh-CN" sz="117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</a:p>
          <a:p>
            <a:pPr>
              <a:lnSpc>
                <a:spcPts val="2400"/>
              </a:lnSpc>
              <a:tabLst>
                <a:tab pos="50800" algn="l"/>
                <a:tab pos="342900" algn="l"/>
                <a:tab pos="469900" algn="l"/>
                <a:tab pos="584200" algn="l"/>
              </a:tabLst>
            </a:pPr>
            <a:r>
              <a:rPr lang="en-US" altLang="zh-CN" dirty="0" smtClean="0"/>
              <a:t>				</a:t>
            </a:r>
            <a:r>
              <a:rPr lang="en-US" altLang="zh-CN" sz="167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50800" algn="l"/>
                <a:tab pos="342900" algn="l"/>
                <a:tab pos="469900" algn="l"/>
                <a:tab pos="584200" algn="l"/>
              </a:tabLst>
            </a:pP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1.внутренняя оценка,</a:t>
            </a:r>
          </a:p>
          <a:p>
            <a:pPr>
              <a:lnSpc>
                <a:spcPts val="1900"/>
              </a:lnSpc>
              <a:tabLst>
                <a:tab pos="50800" algn="l"/>
                <a:tab pos="342900" algn="l"/>
                <a:tab pos="469900" algn="l"/>
                <a:tab pos="584200" algn="l"/>
              </a:tabLst>
            </a:pP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фиксируемая      в</a:t>
            </a:r>
          </a:p>
          <a:p>
            <a:pPr>
              <a:lnSpc>
                <a:spcPts val="1900"/>
              </a:lnSpc>
              <a:tabLst>
                <a:tab pos="50800" algn="l"/>
                <a:tab pos="342900" algn="l"/>
                <a:tab pos="469900" algn="l"/>
                <a:tab pos="584200" algn="l"/>
              </a:tabLst>
            </a:pP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портфолио  в  виде</a:t>
            </a:r>
          </a:p>
          <a:p>
            <a:pPr>
              <a:lnSpc>
                <a:spcPts val="1900"/>
              </a:lnSpc>
              <a:tabLst>
                <a:tab pos="50800" algn="l"/>
                <a:tab pos="342900" algn="l"/>
                <a:tab pos="469900" algn="l"/>
                <a:tab pos="584200" algn="l"/>
              </a:tabLst>
            </a:pP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оценочных  листов,</a:t>
            </a:r>
          </a:p>
          <a:p>
            <a:pPr>
              <a:lnSpc>
                <a:spcPts val="1900"/>
              </a:lnSpc>
              <a:tabLst>
                <a:tab pos="50800" algn="l"/>
                <a:tab pos="342900" algn="l"/>
                <a:tab pos="469900" algn="l"/>
                <a:tab pos="584200" algn="l"/>
              </a:tabLst>
            </a:pP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наблюдения учителя,</a:t>
            </a:r>
          </a:p>
          <a:p>
            <a:pPr>
              <a:lnSpc>
                <a:spcPts val="1900"/>
              </a:lnSpc>
              <a:tabLst>
                <a:tab pos="50800" algn="l"/>
                <a:tab pos="342900" algn="l"/>
                <a:tab pos="469900" algn="l"/>
                <a:tab pos="584200" algn="l"/>
              </a:tabLst>
            </a:pP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     школьного</a:t>
            </a:r>
          </a:p>
          <a:p>
            <a:pPr>
              <a:lnSpc>
                <a:spcPts val="1900"/>
              </a:lnSpc>
              <a:tabLst>
                <a:tab pos="50800" algn="l"/>
                <a:tab pos="342900" algn="l"/>
                <a:tab pos="469900" algn="l"/>
                <a:tab pos="584200" algn="l"/>
              </a:tabLst>
            </a:pP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психолога,</a:t>
            </a:r>
          </a:p>
          <a:p>
            <a:pPr>
              <a:lnSpc>
                <a:spcPts val="1900"/>
              </a:lnSpc>
              <a:tabLst>
                <a:tab pos="50800" algn="l"/>
                <a:tab pos="342900" algn="l"/>
                <a:tab pos="469900" algn="l"/>
                <a:tab pos="584200" algn="l"/>
              </a:tabLst>
            </a:pP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1673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карта</a:t>
            </a:r>
          </a:p>
          <a:p>
            <a:pPr>
              <a:lnSpc>
                <a:spcPts val="1900"/>
              </a:lnSpc>
              <a:tabLst>
                <a:tab pos="50800" algn="l"/>
                <a:tab pos="342900" algn="l"/>
                <a:tab pos="469900" algn="l"/>
                <a:tab pos="584200" algn="l"/>
              </a:tabLst>
            </a:pP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наблюдений,</a:t>
            </a:r>
          </a:p>
          <a:p>
            <a:pPr>
              <a:lnSpc>
                <a:spcPts val="1900"/>
              </a:lnSpc>
              <a:tabLst>
                <a:tab pos="50800" algn="l"/>
                <a:tab pos="342900" algn="l"/>
                <a:tab pos="469900" algn="l"/>
                <a:tab pos="584200" algn="l"/>
              </a:tabLst>
            </a:pP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673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карта</a:t>
            </a:r>
          </a:p>
          <a:p>
            <a:pPr>
              <a:lnSpc>
                <a:spcPts val="1900"/>
              </a:lnSpc>
              <a:tabLst>
                <a:tab pos="50800" algn="l"/>
                <a:tab pos="342900" algn="l"/>
                <a:tab pos="469900" algn="l"/>
                <a:tab pos="584200" algn="l"/>
              </a:tabLst>
            </a:pP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мониторинга,</a:t>
            </a:r>
          </a:p>
          <a:p>
            <a:pPr>
              <a:lnSpc>
                <a:spcPts val="1900"/>
              </a:lnSpc>
              <a:tabLst>
                <a:tab pos="50800" algn="l"/>
                <a:tab pos="342900" algn="l"/>
                <a:tab pos="469900" algn="l"/>
                <a:tab pos="584200" algn="l"/>
              </a:tabLst>
            </a:pP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 лист       или</a:t>
            </a:r>
          </a:p>
          <a:p>
            <a:pPr>
              <a:lnSpc>
                <a:spcPts val="1900"/>
              </a:lnSpc>
              <a:tabLst>
                <a:tab pos="50800" algn="l"/>
                <a:tab pos="342900" algn="l"/>
                <a:tab pos="469900" algn="l"/>
                <a:tab pos="584200" algn="l"/>
              </a:tabLst>
            </a:pP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дневник самооценки</a:t>
            </a:r>
          </a:p>
          <a:p>
            <a:pPr>
              <a:lnSpc>
                <a:spcPts val="1900"/>
              </a:lnSpc>
              <a:tabLst>
                <a:tab pos="50800" algn="l"/>
                <a:tab pos="342900" algn="l"/>
                <a:tab pos="469900" algn="l"/>
                <a:tab pos="584200" algn="l"/>
              </a:tabLst>
            </a:pP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наблюдение,</a:t>
            </a:r>
          </a:p>
          <a:p>
            <a:pPr>
              <a:lnSpc>
                <a:spcPts val="1900"/>
              </a:lnSpc>
              <a:tabLst>
                <a:tab pos="50800" algn="l"/>
                <a:tab pos="342900" algn="l"/>
                <a:tab pos="469900" algn="l"/>
                <a:tab pos="584200" algn="l"/>
              </a:tabLst>
            </a:pPr>
            <a:r>
              <a:rPr lang="en-US" altLang="zh-CN" dirty="0" smtClean="0"/>
              <a:t>	</a:t>
            </a:r>
            <a:r>
              <a:rPr lang="en-US" altLang="zh-CN" sz="167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проектирование.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495800" y="1117600"/>
            <a:ext cx="4064000" cy="466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38100" algn="l"/>
                <a:tab pos="63500" algn="l"/>
                <a:tab pos="190500" algn="l"/>
                <a:tab pos="342900" algn="l"/>
                <a:tab pos="381000" algn="l"/>
                <a:tab pos="863600" algn="l"/>
                <a:tab pos="1473200" algn="l"/>
              </a:tabLst>
            </a:pPr>
            <a:r>
              <a:rPr lang="en-US" altLang="zh-CN" dirty="0" smtClean="0"/>
              <a:t>							</a:t>
            </a:r>
            <a:r>
              <a:rPr lang="en-US" altLang="zh-CN" sz="1172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Познавательные</a:t>
            </a:r>
          </a:p>
          <a:p>
            <a:pPr>
              <a:lnSpc>
                <a:spcPts val="1300"/>
              </a:lnSpc>
              <a:tabLst>
                <a:tab pos="38100" algn="l"/>
                <a:tab pos="63500" algn="l"/>
                <a:tab pos="190500" algn="l"/>
                <a:tab pos="342900" algn="l"/>
                <a:tab pos="381000" algn="l"/>
                <a:tab pos="863600" algn="l"/>
                <a:tab pos="1473200" algn="l"/>
              </a:tabLst>
            </a:pPr>
            <a:r>
              <a:rPr lang="en-US" altLang="zh-CN" dirty="0" smtClean="0"/>
              <a:t>						</a:t>
            </a:r>
            <a:r>
              <a:rPr lang="en-US" altLang="zh-CN" sz="117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Оценка</a:t>
            </a:r>
            <a:r>
              <a:rPr lang="en-US" altLang="zh-CN" sz="11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7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en-US" altLang="zh-CN" sz="11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7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38100" algn="l"/>
                <a:tab pos="63500" algn="l"/>
                <a:tab pos="190500" algn="l"/>
                <a:tab pos="342900" algn="l"/>
                <a:tab pos="381000" algn="l"/>
                <a:tab pos="863600" algn="l"/>
                <a:tab pos="1473200" algn="l"/>
              </a:tabLst>
            </a:pPr>
            <a:r>
              <a:rPr lang="en-US" altLang="zh-CN" dirty="0" smtClean="0"/>
              <a:t>			</a:t>
            </a:r>
            <a:r>
              <a:rPr lang="en-US" altLang="zh-CN" sz="133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Межпредметная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оценка:</a:t>
            </a:r>
          </a:p>
          <a:p>
            <a:pPr>
              <a:lnSpc>
                <a:spcPts val="1500"/>
              </a:lnSpc>
              <a:tabLst>
                <a:tab pos="38100" algn="l"/>
                <a:tab pos="63500" algn="l"/>
                <a:tab pos="190500" algn="l"/>
                <a:tab pos="342900" algn="l"/>
                <a:tab pos="381000" algn="l"/>
                <a:tab pos="863600" algn="l"/>
                <a:tab pos="1473200" algn="l"/>
              </a:tabLst>
            </a:pPr>
            <a:r>
              <a:rPr lang="en-US" altLang="zh-CN" dirty="0" smtClean="0"/>
              <a:t>	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«Банк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идей»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(классический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Осборна).</a:t>
            </a:r>
          </a:p>
          <a:p>
            <a:pPr>
              <a:lnSpc>
                <a:spcPts val="1500"/>
              </a:lnSpc>
              <a:tabLst>
                <a:tab pos="38100" algn="l"/>
                <a:tab pos="63500" algn="l"/>
                <a:tab pos="190500" algn="l"/>
                <a:tab pos="342900" algn="l"/>
                <a:tab pos="381000" algn="l"/>
                <a:tab pos="863600" algn="l"/>
                <a:tab pos="1473200" algn="l"/>
              </a:tabLst>
            </a:pPr>
            <a:r>
              <a:rPr lang="en-US" altLang="zh-CN" dirty="0" smtClean="0"/>
              <a:t>	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карта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продвижения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проекту;</a:t>
            </a:r>
          </a:p>
          <a:p>
            <a:pPr>
              <a:lnSpc>
                <a:spcPts val="1500"/>
              </a:lnSpc>
              <a:tabLst>
                <a:tab pos="38100" algn="l"/>
                <a:tab pos="63500" algn="l"/>
                <a:tab pos="190500" algn="l"/>
                <a:tab pos="342900" algn="l"/>
                <a:tab pos="381000" algn="l"/>
                <a:tab pos="863600" algn="l"/>
                <a:tab pos="1473200" algn="l"/>
              </a:tabLst>
            </a:pPr>
            <a:r>
              <a:rPr lang="en-US" altLang="zh-CN" dirty="0" smtClean="0"/>
              <a:t>	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Обсуждение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промежуточных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результатов</a:t>
            </a:r>
          </a:p>
          <a:p>
            <a:pPr>
              <a:lnSpc>
                <a:spcPts val="1500"/>
              </a:lnSpc>
              <a:tabLst>
                <a:tab pos="38100" algn="l"/>
                <a:tab pos="63500" algn="l"/>
                <a:tab pos="190500" algn="l"/>
                <a:tab pos="342900" algn="l"/>
                <a:tab pos="381000" algn="l"/>
                <a:tab pos="863600" algn="l"/>
                <a:tab pos="1473200" algn="l"/>
              </a:tabLst>
            </a:pPr>
            <a:r>
              <a:rPr lang="en-US" altLang="zh-CN" dirty="0" smtClean="0"/>
              <a:t>	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деятельности.(Отчет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работе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группы)</a:t>
            </a:r>
          </a:p>
          <a:p>
            <a:pPr>
              <a:lnSpc>
                <a:spcPts val="1500"/>
              </a:lnSpc>
              <a:tabLst>
                <a:tab pos="38100" algn="l"/>
                <a:tab pos="63500" algn="l"/>
                <a:tab pos="190500" algn="l"/>
                <a:tab pos="342900" algn="l"/>
                <a:tab pos="381000" algn="l"/>
                <a:tab pos="863600" algn="l"/>
                <a:tab pos="1473200" algn="l"/>
              </a:tabLst>
            </a:pPr>
            <a:r>
              <a:rPr lang="en-US" altLang="zh-CN" dirty="0" smtClean="0"/>
              <a:t>					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-критерии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оценивания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мультимедийной</a:t>
            </a:r>
          </a:p>
          <a:p>
            <a:pPr>
              <a:lnSpc>
                <a:spcPts val="1500"/>
              </a:lnSpc>
              <a:tabLst>
                <a:tab pos="38100" algn="l"/>
                <a:tab pos="63500" algn="l"/>
                <a:tab pos="190500" algn="l"/>
                <a:tab pos="342900" algn="l"/>
                <a:tab pos="381000" algn="l"/>
                <a:tab pos="863600" algn="l"/>
                <a:tab pos="1473200" algn="l"/>
              </a:tabLst>
            </a:pPr>
            <a:r>
              <a:rPr lang="en-US" altLang="zh-CN" dirty="0" smtClean="0"/>
              <a:t>	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презентации;</a:t>
            </a:r>
          </a:p>
          <a:p>
            <a:pPr>
              <a:lnSpc>
                <a:spcPts val="1500"/>
              </a:lnSpc>
              <a:tabLst>
                <a:tab pos="38100" algn="l"/>
                <a:tab pos="63500" algn="l"/>
                <a:tab pos="190500" algn="l"/>
                <a:tab pos="342900" algn="l"/>
                <a:tab pos="381000" algn="l"/>
                <a:tab pos="863600" algn="l"/>
                <a:tab pos="1473200" algn="l"/>
              </a:tabLst>
            </a:pPr>
            <a:r>
              <a:rPr lang="en-US" altLang="zh-CN" dirty="0" smtClean="0"/>
              <a:t>					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карта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промежуточного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самоконтроля;</a:t>
            </a:r>
          </a:p>
          <a:p>
            <a:pPr>
              <a:lnSpc>
                <a:spcPts val="1500"/>
              </a:lnSpc>
              <a:tabLst>
                <a:tab pos="38100" algn="l"/>
                <a:tab pos="63500" algn="l"/>
                <a:tab pos="190500" algn="l"/>
                <a:tab pos="342900" algn="l"/>
                <a:tab pos="381000" algn="l"/>
                <a:tab pos="863600" algn="l"/>
                <a:tab pos="1473200" algn="l"/>
              </a:tabLst>
            </a:pPr>
            <a:r>
              <a:rPr lang="en-US" altLang="zh-CN" dirty="0" smtClean="0"/>
              <a:t>					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лист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экспертов,</a:t>
            </a:r>
          </a:p>
          <a:p>
            <a:pPr>
              <a:lnSpc>
                <a:spcPts val="1500"/>
              </a:lnSpc>
              <a:tabLst>
                <a:tab pos="38100" algn="l"/>
                <a:tab pos="63500" algn="l"/>
                <a:tab pos="190500" algn="l"/>
                <a:tab pos="342900" algn="l"/>
                <a:tab pos="381000" algn="l"/>
                <a:tab pos="863600" algn="l"/>
                <a:tab pos="1473200" algn="l"/>
              </a:tabLst>
            </a:pPr>
            <a:r>
              <a:rPr lang="en-US" altLang="zh-CN" dirty="0" smtClean="0"/>
              <a:t>					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оценки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исследовательских,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творческих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работ,</a:t>
            </a:r>
          </a:p>
          <a:p>
            <a:pPr>
              <a:lnSpc>
                <a:spcPts val="1500"/>
              </a:lnSpc>
              <a:tabLst>
                <a:tab pos="38100" algn="l"/>
                <a:tab pos="63500" algn="l"/>
                <a:tab pos="190500" algn="l"/>
                <a:tab pos="342900" algn="l"/>
                <a:tab pos="381000" algn="l"/>
                <a:tab pos="863600" algn="l"/>
                <a:tab pos="1473200" algn="l"/>
              </a:tabLst>
            </a:pPr>
            <a:r>
              <a:rPr lang="en-US" altLang="zh-CN" dirty="0" smtClean="0"/>
              <a:t>	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заданий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творческого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характера;</a:t>
            </a:r>
          </a:p>
          <a:p>
            <a:pPr>
              <a:lnSpc>
                <a:spcPts val="1500"/>
              </a:lnSpc>
              <a:tabLst>
                <a:tab pos="38100" algn="l"/>
                <a:tab pos="63500" algn="l"/>
                <a:tab pos="190500" algn="l"/>
                <a:tab pos="342900" algn="l"/>
                <a:tab pos="381000" algn="l"/>
                <a:tab pos="863600" algn="l"/>
                <a:tab pos="1473200" algn="l"/>
              </a:tabLst>
            </a:pPr>
            <a:r>
              <a:rPr lang="en-US" altLang="zh-CN" dirty="0" smtClean="0"/>
              <a:t>					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критерии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оценки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публикации;</a:t>
            </a:r>
          </a:p>
          <a:p>
            <a:pPr>
              <a:lnSpc>
                <a:spcPts val="1500"/>
              </a:lnSpc>
              <a:tabLst>
                <a:tab pos="38100" algn="l"/>
                <a:tab pos="63500" algn="l"/>
                <a:tab pos="190500" algn="l"/>
                <a:tab pos="342900" algn="l"/>
                <a:tab pos="381000" algn="l"/>
                <a:tab pos="863600" algn="l"/>
                <a:tab pos="1473200" algn="l"/>
              </a:tabLst>
            </a:pPr>
            <a:r>
              <a:rPr lang="en-US" altLang="zh-CN" dirty="0" smtClean="0"/>
              <a:t>					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критерии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оценки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группы;</a:t>
            </a:r>
          </a:p>
          <a:p>
            <a:pPr>
              <a:lnSpc>
                <a:spcPts val="1500"/>
              </a:lnSpc>
              <a:tabLst>
                <a:tab pos="38100" algn="l"/>
                <a:tab pos="63500" algn="l"/>
                <a:tab pos="190500" algn="l"/>
                <a:tab pos="342900" algn="l"/>
                <a:tab pos="381000" algn="l"/>
                <a:tab pos="863600" algn="l"/>
                <a:tab pos="1473200" algn="l"/>
              </a:tabLst>
            </a:pPr>
            <a:r>
              <a:rPr lang="en-US" altLang="zh-CN" dirty="0" smtClean="0"/>
              <a:t>				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самооценка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группе;</a:t>
            </a:r>
          </a:p>
          <a:p>
            <a:pPr>
              <a:lnSpc>
                <a:spcPts val="1500"/>
              </a:lnSpc>
              <a:tabLst>
                <a:tab pos="38100" algn="l"/>
                <a:tab pos="63500" algn="l"/>
                <a:tab pos="190500" algn="l"/>
                <a:tab pos="342900" algn="l"/>
                <a:tab pos="381000" algn="l"/>
                <a:tab pos="863600" algn="l"/>
                <a:tab pos="1473200" algn="l"/>
              </a:tabLst>
            </a:pPr>
            <a:r>
              <a:rPr lang="en-US" altLang="zh-CN" dirty="0" smtClean="0"/>
              <a:t>					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оформлять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виде</a:t>
            </a:r>
          </a:p>
          <a:p>
            <a:pPr>
              <a:lnSpc>
                <a:spcPts val="1500"/>
              </a:lnSpc>
              <a:tabLst>
                <a:tab pos="38100" algn="l"/>
                <a:tab pos="63500" algn="l"/>
                <a:tab pos="190500" algn="l"/>
                <a:tab pos="342900" algn="l"/>
                <a:tab pos="381000" algn="l"/>
                <a:tab pos="863600" algn="l"/>
                <a:tab pos="1473200" algn="l"/>
              </a:tabLst>
            </a:pPr>
            <a:r>
              <a:rPr lang="en-US" altLang="zh-CN" dirty="0" smtClean="0"/>
              <a:t>	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докладов,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рефератов,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буклетов,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презентации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(WORD,</a:t>
            </a:r>
          </a:p>
          <a:p>
            <a:pPr>
              <a:lnSpc>
                <a:spcPts val="1500"/>
              </a:lnSpc>
              <a:tabLst>
                <a:tab pos="38100" algn="l"/>
                <a:tab pos="63500" algn="l"/>
                <a:tab pos="190500" algn="l"/>
                <a:tab pos="342900" algn="l"/>
                <a:tab pos="381000" algn="l"/>
                <a:tab pos="863600" algn="l"/>
                <a:tab pos="1473200" algn="l"/>
              </a:tabLst>
            </a:pPr>
            <a:r>
              <a:rPr lang="en-US" altLang="zh-CN" dirty="0" smtClean="0"/>
              <a:t>	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POINT,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EXCEL);</a:t>
            </a:r>
          </a:p>
          <a:p>
            <a:pPr>
              <a:lnSpc>
                <a:spcPts val="1500"/>
              </a:lnSpc>
              <a:tabLst>
                <a:tab pos="38100" algn="l"/>
                <a:tab pos="63500" algn="l"/>
                <a:tab pos="190500" algn="l"/>
                <a:tab pos="342900" algn="l"/>
                <a:tab pos="381000" algn="l"/>
                <a:tab pos="863600" algn="l"/>
                <a:tab pos="1473200" algn="l"/>
              </a:tabLst>
            </a:pPr>
            <a:r>
              <a:rPr lang="en-US" altLang="zh-CN" dirty="0" smtClean="0"/>
              <a:t>					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умение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составлять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схемы,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диаграммы,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таблицы.</a:t>
            </a:r>
          </a:p>
          <a:p>
            <a:pPr>
              <a:lnSpc>
                <a:spcPts val="1500"/>
              </a:lnSpc>
              <a:tabLst>
                <a:tab pos="38100" algn="l"/>
                <a:tab pos="63500" algn="l"/>
                <a:tab pos="190500" algn="l"/>
                <a:tab pos="342900" algn="l"/>
                <a:tab pos="381000" algn="l"/>
                <a:tab pos="863600" algn="l"/>
                <a:tab pos="1473200" algn="l"/>
              </a:tabLst>
            </a:pPr>
            <a:r>
              <a:rPr lang="en-US" altLang="zh-CN" dirty="0" smtClean="0"/>
              <a:t>					</a:t>
            </a:r>
            <a:r>
              <a:rPr lang="en-US" altLang="zh-CN" sz="133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Предметная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оценка.</a:t>
            </a:r>
          </a:p>
          <a:p>
            <a:pPr>
              <a:lnSpc>
                <a:spcPts val="1500"/>
              </a:lnSpc>
              <a:tabLst>
                <a:tab pos="38100" algn="l"/>
                <a:tab pos="63500" algn="l"/>
                <a:tab pos="190500" algn="l"/>
                <a:tab pos="342900" algn="l"/>
                <a:tab pos="381000" algn="l"/>
                <a:tab pos="863600" algn="l"/>
                <a:tab pos="1473200" algn="l"/>
              </a:tabLst>
            </a:pPr>
            <a:r>
              <a:rPr lang="en-US" altLang="zh-CN" dirty="0" smtClean="0"/>
              <a:t>		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тестирование,</a:t>
            </a:r>
          </a:p>
          <a:p>
            <a:pPr>
              <a:lnSpc>
                <a:spcPts val="1500"/>
              </a:lnSpc>
              <a:tabLst>
                <a:tab pos="38100" algn="l"/>
                <a:tab pos="63500" algn="l"/>
                <a:tab pos="190500" algn="l"/>
                <a:tab pos="342900" algn="l"/>
                <a:tab pos="381000" algn="l"/>
                <a:tab pos="863600" algn="l"/>
                <a:tab pos="1473200" algn="l"/>
              </a:tabLst>
            </a:pP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2.индивидуальные, групповые, фронтальные; устный и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219200" y="279400"/>
            <a:ext cx="66802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6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Рассмотрим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способы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оценивания.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104900" y="5676900"/>
            <a:ext cx="6413500" cy="1282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25400" algn="l"/>
                <a:tab pos="3390900" algn="l"/>
              </a:tabLst>
            </a:pPr>
            <a:r>
              <a:rPr lang="en-US" altLang="zh-CN" dirty="0" smtClean="0"/>
              <a:t>		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письменный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опросы.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25400" algn="l"/>
                <a:tab pos="3390900" algn="l"/>
              </a:tabLst>
            </a:pPr>
            <a:r>
              <a:rPr lang="en-US" altLang="zh-CN" sz="2798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Инструментарий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контроля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задания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УУД</a:t>
            </a:r>
          </a:p>
          <a:p>
            <a:pPr>
              <a:lnSpc>
                <a:spcPts val="3300"/>
              </a:lnSpc>
              <a:tabLst>
                <a:tab pos="25400" algn="l"/>
                <a:tab pos="3390900" algn="l"/>
              </a:tabLst>
            </a:pPr>
            <a:r>
              <a:rPr lang="en-US" altLang="zh-CN" dirty="0" smtClean="0"/>
              <a:t>	</a:t>
            </a:r>
            <a:r>
              <a:rPr lang="en-US" altLang="zh-CN" sz="2795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Объект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оценки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сформированность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УУД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691639" y="-315468"/>
            <a:ext cx="7452359" cy="1521586"/>
          </a:xfrm>
          <a:custGeom>
            <a:avLst/>
            <a:gdLst>
              <a:gd name="connsiteX0" fmla="*/ 0 w 7452359"/>
              <a:gd name="connsiteY0" fmla="*/ 253619 h 1521586"/>
              <a:gd name="connsiteX1" fmla="*/ 253619 w 7452359"/>
              <a:gd name="connsiteY1" fmla="*/ 0 h 1521586"/>
              <a:gd name="connsiteX2" fmla="*/ 7198741 w 7452359"/>
              <a:gd name="connsiteY2" fmla="*/ 0 h 1521586"/>
              <a:gd name="connsiteX3" fmla="*/ 7452360 w 7452359"/>
              <a:gd name="connsiteY3" fmla="*/ 253619 h 1521586"/>
              <a:gd name="connsiteX4" fmla="*/ 7452360 w 7452359"/>
              <a:gd name="connsiteY4" fmla="*/ 1267968 h 1521586"/>
              <a:gd name="connsiteX5" fmla="*/ 7198741 w 7452359"/>
              <a:gd name="connsiteY5" fmla="*/ 1521587 h 1521586"/>
              <a:gd name="connsiteX6" fmla="*/ 253619 w 7452359"/>
              <a:gd name="connsiteY6" fmla="*/ 1521587 h 1521586"/>
              <a:gd name="connsiteX7" fmla="*/ 0 w 7452359"/>
              <a:gd name="connsiteY7" fmla="*/ 1267968 h 1521586"/>
              <a:gd name="connsiteX8" fmla="*/ 0 w 7452359"/>
              <a:gd name="connsiteY8" fmla="*/ 253619 h 15215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452359" h="1521586">
                <a:moveTo>
                  <a:pt x="0" y="253619"/>
                </a:moveTo>
                <a:cubicBezTo>
                  <a:pt x="0" y="113538"/>
                  <a:pt x="113538" y="0"/>
                  <a:pt x="253619" y="0"/>
                </a:cubicBezTo>
                <a:lnTo>
                  <a:pt x="7198741" y="0"/>
                </a:lnTo>
                <a:cubicBezTo>
                  <a:pt x="7338822" y="0"/>
                  <a:pt x="7452360" y="113538"/>
                  <a:pt x="7452360" y="253619"/>
                </a:cubicBezTo>
                <a:lnTo>
                  <a:pt x="7452360" y="1267968"/>
                </a:lnTo>
                <a:cubicBezTo>
                  <a:pt x="7452360" y="1408048"/>
                  <a:pt x="7338822" y="1521587"/>
                  <a:pt x="7198741" y="1521587"/>
                </a:cubicBezTo>
                <a:lnTo>
                  <a:pt x="253619" y="1521587"/>
                </a:lnTo>
                <a:cubicBezTo>
                  <a:pt x="113538" y="1521587"/>
                  <a:pt x="0" y="1408048"/>
                  <a:pt x="0" y="1267968"/>
                </a:cubicBezTo>
                <a:lnTo>
                  <a:pt x="0" y="253619"/>
                </a:lnTo>
              </a:path>
            </a:pathLst>
          </a:custGeom>
          <a:solidFill>
            <a:srgbClr val="8EB4E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678939" y="-328168"/>
            <a:ext cx="7477759" cy="1546986"/>
          </a:xfrm>
          <a:custGeom>
            <a:avLst/>
            <a:gdLst>
              <a:gd name="connsiteX0" fmla="*/ 12700 w 7477759"/>
              <a:gd name="connsiteY0" fmla="*/ 266319 h 1546986"/>
              <a:gd name="connsiteX1" fmla="*/ 266319 w 7477759"/>
              <a:gd name="connsiteY1" fmla="*/ 12700 h 1546986"/>
              <a:gd name="connsiteX2" fmla="*/ 7211441 w 7477759"/>
              <a:gd name="connsiteY2" fmla="*/ 12700 h 1546986"/>
              <a:gd name="connsiteX3" fmla="*/ 7465060 w 7477759"/>
              <a:gd name="connsiteY3" fmla="*/ 266319 h 1546986"/>
              <a:gd name="connsiteX4" fmla="*/ 7465060 w 7477759"/>
              <a:gd name="connsiteY4" fmla="*/ 1280668 h 1546986"/>
              <a:gd name="connsiteX5" fmla="*/ 7211441 w 7477759"/>
              <a:gd name="connsiteY5" fmla="*/ 1534287 h 1546986"/>
              <a:gd name="connsiteX6" fmla="*/ 266319 w 7477759"/>
              <a:gd name="connsiteY6" fmla="*/ 1534287 h 1546986"/>
              <a:gd name="connsiteX7" fmla="*/ 12700 w 7477759"/>
              <a:gd name="connsiteY7" fmla="*/ 1280668 h 1546986"/>
              <a:gd name="connsiteX8" fmla="*/ 12700 w 7477759"/>
              <a:gd name="connsiteY8" fmla="*/ 266319 h 15469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477759" h="1546986">
                <a:moveTo>
                  <a:pt x="12700" y="266319"/>
                </a:moveTo>
                <a:cubicBezTo>
                  <a:pt x="12700" y="126238"/>
                  <a:pt x="126238" y="12700"/>
                  <a:pt x="266319" y="12700"/>
                </a:cubicBezTo>
                <a:lnTo>
                  <a:pt x="7211441" y="12700"/>
                </a:lnTo>
                <a:cubicBezTo>
                  <a:pt x="7351522" y="12700"/>
                  <a:pt x="7465060" y="126238"/>
                  <a:pt x="7465060" y="266319"/>
                </a:cubicBezTo>
                <a:lnTo>
                  <a:pt x="7465060" y="1280668"/>
                </a:lnTo>
                <a:cubicBezTo>
                  <a:pt x="7465060" y="1420748"/>
                  <a:pt x="7351522" y="1534287"/>
                  <a:pt x="7211441" y="1534287"/>
                </a:cubicBezTo>
                <a:lnTo>
                  <a:pt x="266319" y="1534287"/>
                </a:lnTo>
                <a:cubicBezTo>
                  <a:pt x="126238" y="1534287"/>
                  <a:pt x="12700" y="1420748"/>
                  <a:pt x="12700" y="1280668"/>
                </a:cubicBezTo>
                <a:lnTo>
                  <a:pt x="12700" y="266319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85D8A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99500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86" y="39306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1"/>
          <p:cNvSpPr txBox="1"/>
          <p:nvPr/>
        </p:nvSpPr>
        <p:spPr>
          <a:xfrm>
            <a:off x="3380427" y="5912616"/>
            <a:ext cx="1315360" cy="36676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165100" algn="l"/>
                <a:tab pos="254000" algn="l"/>
                <a:tab pos="330200" algn="l"/>
              </a:tabLst>
            </a:pPr>
            <a:r>
              <a:rPr lang="ru-RU" altLang="zh-CN" sz="23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«Рейтинг»</a:t>
            </a:r>
            <a:endParaRPr lang="en-US" altLang="zh-CN" sz="2304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209801" y="88900"/>
            <a:ext cx="6489700" cy="271356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990600" algn="l"/>
                <a:tab pos="1193800" algn="l"/>
                <a:tab pos="1206500" algn="l"/>
                <a:tab pos="1460500" algn="l"/>
                <a:tab pos="1498600" algn="l"/>
                <a:tab pos="1638300" algn="l"/>
                <a:tab pos="1917700" algn="l"/>
                <a:tab pos="2133600" algn="l"/>
              </a:tabLst>
            </a:pPr>
            <a:r>
              <a:rPr lang="en-US" altLang="zh-CN" dirty="0" smtClean="0"/>
              <a:t>								</a:t>
            </a:r>
            <a:r>
              <a:rPr lang="ru-RU" altLang="zh-CN" sz="2795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Оцените  работу с точки зрения </a:t>
            </a:r>
            <a:r>
              <a:rPr lang="ru-RU" altLang="zh-CN" sz="2795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метапредметных</a:t>
            </a:r>
            <a:r>
              <a:rPr lang="ru-RU" altLang="zh-CN" sz="2795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результатов.</a:t>
            </a:r>
            <a:endParaRPr lang="en-US" altLang="zh-CN" sz="2795" dirty="0" smtClean="0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200"/>
              </a:lnSpc>
              <a:tabLst>
                <a:tab pos="990600" algn="l"/>
                <a:tab pos="1193800" algn="l"/>
                <a:tab pos="1206500" algn="l"/>
                <a:tab pos="1460500" algn="l"/>
                <a:tab pos="1498600" algn="l"/>
                <a:tab pos="1638300" algn="l"/>
                <a:tab pos="1917700" algn="l"/>
                <a:tab pos="2133600" algn="l"/>
              </a:tabLst>
            </a:pPr>
            <a:r>
              <a:rPr lang="en-US" altLang="zh-CN" dirty="0" smtClean="0"/>
              <a:t>	</a:t>
            </a:r>
          </a:p>
          <a:p>
            <a:pPr>
              <a:lnSpc>
                <a:spcPts val="3500"/>
              </a:lnSpc>
              <a:tabLst>
                <a:tab pos="990600" algn="l"/>
                <a:tab pos="1193800" algn="l"/>
                <a:tab pos="1206500" algn="l"/>
                <a:tab pos="1460500" algn="l"/>
                <a:tab pos="1498600" algn="l"/>
                <a:tab pos="1638300" algn="l"/>
                <a:tab pos="1917700" algn="l"/>
                <a:tab pos="2133600" algn="l"/>
              </a:tabLst>
            </a:pPr>
            <a:r>
              <a:rPr lang="en-US" altLang="zh-CN" dirty="0" smtClean="0"/>
              <a:t>						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990600" algn="l"/>
                <a:tab pos="1193800" algn="l"/>
                <a:tab pos="1206500" algn="l"/>
                <a:tab pos="1460500" algn="l"/>
                <a:tab pos="1498600" algn="l"/>
                <a:tab pos="1638300" algn="l"/>
                <a:tab pos="1917700" algn="l"/>
                <a:tab pos="2133600" algn="l"/>
              </a:tabLst>
            </a:pPr>
            <a:r>
              <a:rPr lang="en-US" altLang="zh-CN" dirty="0" smtClean="0"/>
              <a:t>						</a:t>
            </a: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85684" y="1676400"/>
            <a:ext cx="31627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Оценка/отметка</a:t>
            </a:r>
          </a:p>
          <a:p>
            <a:r>
              <a:rPr lang="ru-RU" sz="3200" dirty="0" smtClean="0"/>
              <a:t>«Лист защиты»</a:t>
            </a:r>
          </a:p>
          <a:p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57600" y="3962400"/>
            <a:ext cx="2201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800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Прием «ЗХУ»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27877" y="5643929"/>
            <a:ext cx="220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методика «Дерево»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00" y="5168248"/>
            <a:ext cx="1907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Оценочный лист.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691639" y="-315468"/>
            <a:ext cx="7452359" cy="1521586"/>
          </a:xfrm>
          <a:custGeom>
            <a:avLst/>
            <a:gdLst>
              <a:gd name="connsiteX0" fmla="*/ 0 w 7452359"/>
              <a:gd name="connsiteY0" fmla="*/ 253619 h 1521586"/>
              <a:gd name="connsiteX1" fmla="*/ 253619 w 7452359"/>
              <a:gd name="connsiteY1" fmla="*/ 0 h 1521586"/>
              <a:gd name="connsiteX2" fmla="*/ 7198741 w 7452359"/>
              <a:gd name="connsiteY2" fmla="*/ 0 h 1521586"/>
              <a:gd name="connsiteX3" fmla="*/ 7452360 w 7452359"/>
              <a:gd name="connsiteY3" fmla="*/ 253619 h 1521586"/>
              <a:gd name="connsiteX4" fmla="*/ 7452360 w 7452359"/>
              <a:gd name="connsiteY4" fmla="*/ 1267968 h 1521586"/>
              <a:gd name="connsiteX5" fmla="*/ 7198741 w 7452359"/>
              <a:gd name="connsiteY5" fmla="*/ 1521587 h 1521586"/>
              <a:gd name="connsiteX6" fmla="*/ 253619 w 7452359"/>
              <a:gd name="connsiteY6" fmla="*/ 1521587 h 1521586"/>
              <a:gd name="connsiteX7" fmla="*/ 0 w 7452359"/>
              <a:gd name="connsiteY7" fmla="*/ 1267968 h 1521586"/>
              <a:gd name="connsiteX8" fmla="*/ 0 w 7452359"/>
              <a:gd name="connsiteY8" fmla="*/ 253619 h 15215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452359" h="1521586">
                <a:moveTo>
                  <a:pt x="0" y="253619"/>
                </a:moveTo>
                <a:cubicBezTo>
                  <a:pt x="0" y="113538"/>
                  <a:pt x="113538" y="0"/>
                  <a:pt x="253619" y="0"/>
                </a:cubicBezTo>
                <a:lnTo>
                  <a:pt x="7198741" y="0"/>
                </a:lnTo>
                <a:cubicBezTo>
                  <a:pt x="7338822" y="0"/>
                  <a:pt x="7452360" y="113538"/>
                  <a:pt x="7452360" y="253619"/>
                </a:cubicBezTo>
                <a:lnTo>
                  <a:pt x="7452360" y="1267968"/>
                </a:lnTo>
                <a:cubicBezTo>
                  <a:pt x="7452360" y="1408048"/>
                  <a:pt x="7338822" y="1521587"/>
                  <a:pt x="7198741" y="1521587"/>
                </a:cubicBezTo>
                <a:lnTo>
                  <a:pt x="253619" y="1521587"/>
                </a:lnTo>
                <a:cubicBezTo>
                  <a:pt x="113538" y="1521587"/>
                  <a:pt x="0" y="1408048"/>
                  <a:pt x="0" y="1267968"/>
                </a:cubicBezTo>
                <a:lnTo>
                  <a:pt x="0" y="253619"/>
                </a:lnTo>
              </a:path>
            </a:pathLst>
          </a:custGeom>
          <a:solidFill>
            <a:srgbClr val="8EB4E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678939" y="-328168"/>
            <a:ext cx="7477759" cy="1546986"/>
          </a:xfrm>
          <a:custGeom>
            <a:avLst/>
            <a:gdLst>
              <a:gd name="connsiteX0" fmla="*/ 12700 w 7477759"/>
              <a:gd name="connsiteY0" fmla="*/ 266319 h 1546986"/>
              <a:gd name="connsiteX1" fmla="*/ 266319 w 7477759"/>
              <a:gd name="connsiteY1" fmla="*/ 12700 h 1546986"/>
              <a:gd name="connsiteX2" fmla="*/ 7211441 w 7477759"/>
              <a:gd name="connsiteY2" fmla="*/ 12700 h 1546986"/>
              <a:gd name="connsiteX3" fmla="*/ 7465060 w 7477759"/>
              <a:gd name="connsiteY3" fmla="*/ 266319 h 1546986"/>
              <a:gd name="connsiteX4" fmla="*/ 7465060 w 7477759"/>
              <a:gd name="connsiteY4" fmla="*/ 1280668 h 1546986"/>
              <a:gd name="connsiteX5" fmla="*/ 7211441 w 7477759"/>
              <a:gd name="connsiteY5" fmla="*/ 1534287 h 1546986"/>
              <a:gd name="connsiteX6" fmla="*/ 266319 w 7477759"/>
              <a:gd name="connsiteY6" fmla="*/ 1534287 h 1546986"/>
              <a:gd name="connsiteX7" fmla="*/ 12700 w 7477759"/>
              <a:gd name="connsiteY7" fmla="*/ 1280668 h 1546986"/>
              <a:gd name="connsiteX8" fmla="*/ 12700 w 7477759"/>
              <a:gd name="connsiteY8" fmla="*/ 266319 h 15469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477759" h="1546986">
                <a:moveTo>
                  <a:pt x="12700" y="266319"/>
                </a:moveTo>
                <a:cubicBezTo>
                  <a:pt x="12700" y="126238"/>
                  <a:pt x="126238" y="12700"/>
                  <a:pt x="266319" y="12700"/>
                </a:cubicBezTo>
                <a:lnTo>
                  <a:pt x="7211441" y="12700"/>
                </a:lnTo>
                <a:cubicBezTo>
                  <a:pt x="7351522" y="12700"/>
                  <a:pt x="7465060" y="126238"/>
                  <a:pt x="7465060" y="266319"/>
                </a:cubicBezTo>
                <a:lnTo>
                  <a:pt x="7465060" y="1280668"/>
                </a:lnTo>
                <a:cubicBezTo>
                  <a:pt x="7465060" y="1420748"/>
                  <a:pt x="7351522" y="1534287"/>
                  <a:pt x="7211441" y="1534287"/>
                </a:cubicBezTo>
                <a:lnTo>
                  <a:pt x="266319" y="1534287"/>
                </a:lnTo>
                <a:cubicBezTo>
                  <a:pt x="126238" y="1534287"/>
                  <a:pt x="12700" y="1420748"/>
                  <a:pt x="12700" y="1280668"/>
                </a:cubicBezTo>
                <a:lnTo>
                  <a:pt x="12700" y="266319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85D8A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99500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86" y="39306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1"/>
          <p:cNvSpPr txBox="1"/>
          <p:nvPr/>
        </p:nvSpPr>
        <p:spPr>
          <a:xfrm>
            <a:off x="3433726" y="5643929"/>
            <a:ext cx="1255087" cy="11120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2500"/>
              </a:lnSpc>
              <a:tabLst>
                <a:tab pos="165100" algn="l"/>
                <a:tab pos="254000" algn="l"/>
                <a:tab pos="330200" algn="l"/>
              </a:tabLst>
            </a:pPr>
            <a:r>
              <a:rPr lang="ru-RU" altLang="zh-CN" sz="23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«Три М»,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SMS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ts val="2500"/>
              </a:lnSpc>
              <a:tabLst>
                <a:tab pos="165100" algn="l"/>
                <a:tab pos="254000" algn="l"/>
                <a:tab pos="330200" algn="l"/>
              </a:tabLst>
            </a:pPr>
            <a:endParaRPr lang="en-US" altLang="zh-CN" sz="2304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209801" y="88900"/>
            <a:ext cx="6489700" cy="271356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990600" algn="l"/>
                <a:tab pos="1193800" algn="l"/>
                <a:tab pos="1206500" algn="l"/>
                <a:tab pos="1460500" algn="l"/>
                <a:tab pos="1498600" algn="l"/>
                <a:tab pos="1638300" algn="l"/>
                <a:tab pos="1917700" algn="l"/>
                <a:tab pos="2133600" algn="l"/>
              </a:tabLst>
            </a:pPr>
            <a:r>
              <a:rPr lang="en-US" altLang="zh-CN" dirty="0" smtClean="0"/>
              <a:t>								</a:t>
            </a:r>
            <a:r>
              <a:rPr lang="ru-RU" altLang="zh-CN" sz="2795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Оцените  работу с точки зрения </a:t>
            </a:r>
            <a:r>
              <a:rPr lang="ru-RU" altLang="zh-CN" sz="2795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метапредметных</a:t>
            </a:r>
            <a:r>
              <a:rPr lang="ru-RU" altLang="zh-CN" sz="2795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результатов.</a:t>
            </a:r>
            <a:endParaRPr lang="en-US" altLang="zh-CN" sz="2795" dirty="0" smtClean="0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200"/>
              </a:lnSpc>
              <a:tabLst>
                <a:tab pos="990600" algn="l"/>
                <a:tab pos="1193800" algn="l"/>
                <a:tab pos="1206500" algn="l"/>
                <a:tab pos="1460500" algn="l"/>
                <a:tab pos="1498600" algn="l"/>
                <a:tab pos="1638300" algn="l"/>
                <a:tab pos="1917700" algn="l"/>
                <a:tab pos="2133600" algn="l"/>
              </a:tabLst>
            </a:pPr>
            <a:r>
              <a:rPr lang="en-US" altLang="zh-CN" dirty="0" smtClean="0"/>
              <a:t>	</a:t>
            </a:r>
          </a:p>
          <a:p>
            <a:pPr>
              <a:lnSpc>
                <a:spcPts val="3500"/>
              </a:lnSpc>
              <a:tabLst>
                <a:tab pos="990600" algn="l"/>
                <a:tab pos="1193800" algn="l"/>
                <a:tab pos="1206500" algn="l"/>
                <a:tab pos="1460500" algn="l"/>
                <a:tab pos="1498600" algn="l"/>
                <a:tab pos="1638300" algn="l"/>
                <a:tab pos="1917700" algn="l"/>
                <a:tab pos="2133600" algn="l"/>
              </a:tabLst>
            </a:pPr>
            <a:r>
              <a:rPr lang="en-US" altLang="zh-CN" dirty="0" smtClean="0"/>
              <a:t>						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990600" algn="l"/>
                <a:tab pos="1193800" algn="l"/>
                <a:tab pos="1206500" algn="l"/>
                <a:tab pos="1460500" algn="l"/>
                <a:tab pos="1498600" algn="l"/>
                <a:tab pos="1638300" algn="l"/>
                <a:tab pos="1917700" algn="l"/>
                <a:tab pos="2133600" algn="l"/>
              </a:tabLst>
            </a:pPr>
            <a:r>
              <a:rPr lang="en-US" altLang="zh-CN" dirty="0" smtClean="0"/>
              <a:t>						</a:t>
            </a: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85684" y="1676400"/>
            <a:ext cx="31627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Оценка/отметка</a:t>
            </a:r>
          </a:p>
          <a:p>
            <a:r>
              <a:rPr lang="ru-RU" sz="3200" dirty="0" smtClean="0"/>
              <a:t>«Лист защиты»</a:t>
            </a:r>
          </a:p>
          <a:p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57600" y="3962400"/>
            <a:ext cx="2201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800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Прием «ЗХУ»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5149334"/>
            <a:ext cx="2436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«Лист самоконтроля».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27877" y="5643929"/>
            <a:ext cx="2125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Лист самоконтроля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581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500" y="-190500"/>
            <a:ext cx="77343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/>
            </a:pPr>
            <a:r>
              <a:rPr lang="en-US" altLang="zh-CN" sz="3998" dirty="0" smtClean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Подумайте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и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ответитьте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на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251200" y="406400"/>
            <a:ext cx="26289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/>
            </a:pPr>
            <a:r>
              <a:rPr lang="en-US" altLang="zh-CN" sz="3995" dirty="0" smtClean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вопросы: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308100" y="1422400"/>
            <a:ext cx="6336671" cy="71301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/>
            </a:pP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«</a:t>
            </a:r>
            <a:r>
              <a:rPr lang="en-US" altLang="zh-CN" sz="3995" dirty="0" err="1" smtClean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то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мы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понимаем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под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486" y="3984171"/>
            <a:ext cx="2864201" cy="287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2400" y="70748"/>
            <a:ext cx="8686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Первый </a:t>
            </a:r>
            <a:r>
              <a:rPr lang="ru-RU" sz="2400" dirty="0"/>
              <a:t>говорит: «Возьми белую шляпу, так как  белый – благородный цвет».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/>
              <a:t>Возьму чёрную,- говорит второй,- строгий стиль меня всегда привлекал». </a:t>
            </a:r>
            <a:endParaRPr lang="ru-RU" sz="2400" dirty="0" smtClean="0"/>
          </a:p>
          <a:p>
            <a:r>
              <a:rPr lang="ru-RU" sz="2400" dirty="0" smtClean="0"/>
              <a:t>Третий </a:t>
            </a:r>
            <a:r>
              <a:rPr lang="ru-RU" sz="2400" dirty="0"/>
              <a:t>взял красную шляпу для привлечения внимания к себе. </a:t>
            </a:r>
            <a:endParaRPr lang="ru-RU" sz="2400" dirty="0" smtClean="0"/>
          </a:p>
          <a:p>
            <a:r>
              <a:rPr lang="ru-RU" sz="2400" dirty="0" smtClean="0"/>
              <a:t>Четвёртый </a:t>
            </a:r>
            <a:r>
              <a:rPr lang="ru-RU" sz="2400" dirty="0"/>
              <a:t>захотел сиять, как солнышко, излучать тепло и взял жёлтую шляпу. </a:t>
            </a:r>
            <a:endParaRPr lang="ru-RU" sz="2400" dirty="0" smtClean="0"/>
          </a:p>
          <a:p>
            <a:r>
              <a:rPr lang="ru-RU" sz="2400" dirty="0" smtClean="0"/>
              <a:t>Пятый </a:t>
            </a:r>
            <a:r>
              <a:rPr lang="ru-RU" sz="2400" dirty="0"/>
              <a:t>брат очень любил природу, ему нравилось наблюдать за тем, как всё меняется, он взял себе зелёную шляпу. </a:t>
            </a:r>
            <a:endParaRPr lang="ru-RU" sz="2400" dirty="0" smtClean="0"/>
          </a:p>
          <a:p>
            <a:r>
              <a:rPr lang="ru-RU" sz="2400" dirty="0" smtClean="0"/>
              <a:t>А </a:t>
            </a:r>
            <a:r>
              <a:rPr lang="ru-RU" sz="2400" dirty="0"/>
              <a:t>шестой хотел познать всё неизведанное – он выбрал синюю шляпу.</a:t>
            </a:r>
          </a:p>
        </p:txBody>
      </p:sp>
    </p:spTree>
    <p:extLst>
      <p:ext uri="{BB962C8B-B14F-4D97-AF65-F5344CB8AC3E}">
        <p14:creationId xmlns:p14="http://schemas.microsoft.com/office/powerpoint/2010/main" val="23089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" y="1981200"/>
            <a:ext cx="8775700" cy="47498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1"/>
          <p:cNvSpPr txBox="1"/>
          <p:nvPr/>
        </p:nvSpPr>
        <p:spPr>
          <a:xfrm>
            <a:off x="1892300" y="558800"/>
            <a:ext cx="80150" cy="3924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49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498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562600" y="1074509"/>
            <a:ext cx="3581400" cy="273921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ru-RU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Первый брат, который выбрал белую шляпу, научился видеть детали </a:t>
            </a:r>
            <a:r>
              <a:rPr lang="ru-RU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</a:t>
            </a:r>
          </a:p>
          <a:p>
            <a:pPr>
              <a:lnSpc>
                <a:spcPts val="3000"/>
              </a:lnSpc>
              <a:tabLst/>
            </a:pPr>
            <a:r>
              <a:rPr lang="ru-RU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всём происходящем, анализировать факты и события.</a:t>
            </a:r>
            <a:endParaRPr lang="en-US" altLang="zh-CN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5900" cy="4241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71" y="87086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03864" y="5205013"/>
            <a:ext cx="54020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dirty="0">
                <a:latin typeface="Monotype Corsiva" panose="03010101010201010101" pitchFamily="66" charset="0"/>
              </a:rPr>
              <a:t>"</a:t>
            </a:r>
            <a: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Плохой учитель преподносит истину,</a:t>
            </a:r>
          </a:p>
          <a:p>
            <a:pPr algn="r"/>
            <a: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хороший учит ее находить".</a:t>
            </a:r>
          </a:p>
          <a:p>
            <a:pPr algn="r"/>
            <a: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А. </a:t>
            </a:r>
            <a:r>
              <a:rPr lang="ru-RU" sz="28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Дистервег</a:t>
            </a:r>
            <a:endParaRPr lang="ru-RU" sz="28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3000" y="4241800"/>
            <a:ext cx="594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Проблемный урок</a:t>
            </a:r>
            <a:b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 технологии «Шести шляп». </a:t>
            </a:r>
          </a:p>
        </p:txBody>
      </p:sp>
    </p:spTree>
    <p:extLst>
      <p:ext uri="{BB962C8B-B14F-4D97-AF65-F5344CB8AC3E}">
        <p14:creationId xmlns:p14="http://schemas.microsoft.com/office/powerpoint/2010/main" val="10062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6200" y="1371600"/>
            <a:ext cx="7454900" cy="3175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4100" y="1790700"/>
            <a:ext cx="2946400" cy="3175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35300" y="2222500"/>
            <a:ext cx="4076700" cy="3175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" y="3505200"/>
            <a:ext cx="4203700" cy="31496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73600" y="2692400"/>
            <a:ext cx="4305300" cy="32385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12800" y="-76200"/>
            <a:ext cx="74930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495" dirty="0" smtClean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В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программе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стажировки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предусмотрены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581400" y="292100"/>
            <a:ext cx="19558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495" dirty="0" smtClean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занятия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по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130300" y="698500"/>
            <a:ext cx="6865662" cy="103361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622300" algn="l"/>
              </a:tabLst>
            </a:pPr>
            <a:r>
              <a:rPr lang="en-US" altLang="zh-CN" sz="2498" dirty="0" smtClean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оценке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метапредметных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результатов.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622300" algn="l"/>
              </a:tabLst>
            </a:pPr>
            <a:r>
              <a:rPr lang="en-US" altLang="zh-CN" dirty="0" smtClean="0"/>
              <a:t>	</a:t>
            </a:r>
            <a:endParaRPr lang="en-US" altLang="zh-CN" sz="2798" b="1" dirty="0" smtClean="0">
              <a:solidFill>
                <a:srgbClr val="EF81E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4400" y="1399792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Второй брат, выбравший красную шляпу, стал эмоционально чувствительным, и кому-то это нравилось, кому-то – 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2400" y="1371600"/>
            <a:ext cx="6807200" cy="3175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8000" y="1790700"/>
            <a:ext cx="6096000" cy="3175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33600"/>
            <a:ext cx="4699000" cy="47244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2120900"/>
            <a:ext cx="4064000" cy="47371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28600" y="-2168"/>
            <a:ext cx="871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Третий начал видеть всё в чёрном цвете, обращал внимание на недостатки во всём. </a:t>
            </a:r>
            <a:endParaRPr lang="ru-RU" sz="2800" b="1" dirty="0" smtClean="0"/>
          </a:p>
          <a:p>
            <a:r>
              <a:rPr lang="ru-RU" sz="2800" b="1" dirty="0" smtClean="0"/>
              <a:t>И </a:t>
            </a:r>
            <a:r>
              <a:rPr lang="ru-RU" sz="2800" b="1" dirty="0"/>
              <a:t>многим это даже нравилось.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65200"/>
            <a:ext cx="7620000" cy="5727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12371" y="75402"/>
            <a:ext cx="6858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Брат, который взял жёлтую шляпу, находил во всём только хорошее, видел всё в светлых тонах, многим помог, хотя некоторые называли его наивным.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100" y="1041400"/>
            <a:ext cx="7620000" cy="5715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146841"/>
            <a:ext cx="883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Всё, к чему прикасался пятый брат, раскрывалось, кипело идеями. Он вдруг обнаружил в себе много талантов, о которых даже и не подозревал.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1041400"/>
            <a:ext cx="7518400" cy="5638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04900" y="31207"/>
            <a:ext cx="815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</a:rPr>
              <a:t>Брат в синей шляпе научился видеть масштабно, всю картину в целом, мог объяснить смысл происходящего и подсказать, куда двигаться дальше.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181100"/>
            <a:ext cx="7404100" cy="55626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62100" y="-190500"/>
            <a:ext cx="65" cy="6813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/>
            </a:pPr>
            <a:endParaRPr lang="en-US" altLang="zh-CN" sz="3998" dirty="0" smtClean="0">
              <a:solidFill>
                <a:srgbClr val="FFFFFF"/>
              </a:solidFill>
              <a:latin typeface="Arial Black" pitchFamily="18" charset="0"/>
              <a:cs typeface="Arial Black" pitchFamily="18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3340100" y="406400"/>
            <a:ext cx="65" cy="68121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/>
            </a:pPr>
            <a:endParaRPr lang="en-US" altLang="zh-CN" sz="3995" dirty="0" smtClean="0">
              <a:solidFill>
                <a:srgbClr val="FFFFFF"/>
              </a:solidFill>
              <a:latin typeface="Arial Black" pitchFamily="18" charset="0"/>
              <a:cs typeface="Arial Black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417" y="103882"/>
            <a:ext cx="92778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Меняйте шляпы, уважаемые </a:t>
            </a:r>
            <a:r>
              <a:rPr lang="ru-RU" sz="3200" dirty="0" smtClean="0">
                <a:solidFill>
                  <a:schemeClr val="bg1"/>
                </a:solidFill>
              </a:rPr>
              <a:t>коллеги,</a:t>
            </a:r>
            <a:r>
              <a:rPr lang="ru-RU" sz="3200" dirty="0"/>
              <a:t> </a:t>
            </a:r>
            <a:endParaRPr lang="ru-RU" sz="3200" dirty="0" smtClean="0"/>
          </a:p>
          <a:p>
            <a:r>
              <a:rPr lang="ru-RU" sz="3200" dirty="0" smtClean="0">
                <a:solidFill>
                  <a:schemeClr val="bg1"/>
                </a:solidFill>
              </a:rPr>
              <a:t>для того </a:t>
            </a:r>
            <a:r>
              <a:rPr lang="ru-RU" sz="3200" dirty="0">
                <a:solidFill>
                  <a:schemeClr val="bg1"/>
                </a:solidFill>
              </a:rPr>
              <a:t>чтобы взглянуть на мир с другой </a:t>
            </a:r>
            <a:r>
              <a:rPr lang="ru-RU" sz="3200" dirty="0" smtClean="0">
                <a:solidFill>
                  <a:schemeClr val="bg1"/>
                </a:solidFill>
              </a:rPr>
              <a:t>стороны.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800"/>
            <a:ext cx="9144000" cy="6807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76400" y="266700"/>
            <a:ext cx="5600700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900"/>
              </a:lnSpc>
              <a:tabLst/>
            </a:pPr>
            <a:r>
              <a:rPr lang="en-US" altLang="zh-CN" sz="5402" dirty="0" smtClean="0">
                <a:solidFill>
                  <a:srgbClr val="B7DEE8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Спасибо</a:t>
            </a:r>
            <a:r>
              <a:rPr lang="en-US" altLang="zh-CN" sz="5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 smtClean="0">
                <a:solidFill>
                  <a:srgbClr val="B7DEE8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за</a:t>
            </a:r>
            <a:r>
              <a:rPr lang="en-US" altLang="zh-CN" sz="5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 smtClean="0">
                <a:solidFill>
                  <a:srgbClr val="B7DEE8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работу!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23\Desktop\965324248187243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7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7842" y="185057"/>
            <a:ext cx="921475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 мудрец, а навстречу ему три человека везли под горячим солнцем тележки с камнями для строительства храма. Мудрец остановился и задал каждому  по вопросу.</a:t>
            </a:r>
          </a:p>
          <a:p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 первого спросил:</a:t>
            </a:r>
          </a:p>
          <a:p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-Что ты делал весь день?</a:t>
            </a:r>
          </a:p>
          <a:p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 тот с ухмылкой ответил, что целый день возил проклятые камни.</a:t>
            </a:r>
          </a:p>
          <a:p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 второго спросил:</a:t>
            </a:r>
          </a:p>
          <a:p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 что ты делал целый день?</a:t>
            </a:r>
          </a:p>
          <a:p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тот ответил:</a:t>
            </a:r>
          </a:p>
          <a:p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-Я добросовестно выполнял свою работу.</a:t>
            </a:r>
          </a:p>
          <a:p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-А ты чем занимался? – спросил мудрец у третьего.</a:t>
            </a:r>
          </a:p>
          <a:p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 третий улыбнулся, его лицо засветилось радостью и удовольствием, и он ответил:</a:t>
            </a:r>
          </a:p>
          <a:p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 я принимал участие в строительстве храма.</a:t>
            </a:r>
          </a:p>
        </p:txBody>
      </p:sp>
    </p:spTree>
    <p:extLst>
      <p:ext uri="{BB962C8B-B14F-4D97-AF65-F5344CB8AC3E}">
        <p14:creationId xmlns:p14="http://schemas.microsoft.com/office/powerpoint/2010/main" val="19887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08100" y="1524000"/>
            <a:ext cx="1905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4" dirty="0" smtClean="0">
                <a:solidFill>
                  <a:srgbClr val="DBEEF4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200400" y="1066800"/>
            <a:ext cx="17272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Вопрос.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886" y="2145835"/>
            <a:ext cx="342900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8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Попытайтесь объяснить, почему люди выполняли одну и ту же работу, а ответы у них получились разные.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34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08100" y="1524000"/>
            <a:ext cx="1905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4" dirty="0" smtClean="0">
                <a:solidFill>
                  <a:srgbClr val="DBEEF4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200" y="323671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Отношение у людей к работе разное, потому что внутренний настрой каждого свой.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2819400"/>
            <a:ext cx="320350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Для одного это – </a:t>
            </a:r>
            <a:endParaRPr lang="ru-RU" sz="3200" dirty="0" smtClean="0"/>
          </a:p>
          <a:p>
            <a:r>
              <a:rPr lang="ru-RU" sz="3200" dirty="0" smtClean="0"/>
              <a:t>тяжкое </a:t>
            </a:r>
            <a:r>
              <a:rPr lang="ru-RU" sz="3200" dirty="0"/>
              <a:t>бремя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36400" y="2743200"/>
            <a:ext cx="319959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Для </a:t>
            </a:r>
            <a:r>
              <a:rPr lang="ru-RU" sz="2800" dirty="0"/>
              <a:t>другого – долг, </a:t>
            </a:r>
            <a:endParaRPr lang="ru-RU" sz="2800" dirty="0" smtClean="0"/>
          </a:p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19400" y="6043098"/>
            <a:ext cx="4352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а для третьего- </a:t>
            </a:r>
            <a:r>
              <a:rPr lang="ru-RU" sz="3200" dirty="0" smtClean="0"/>
              <a:t>святое…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9"/>
            <a:ext cx="9143999" cy="685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" y="422401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Все мы разные, разные у нас  и мысли , и </a:t>
            </a:r>
            <a:r>
              <a:rPr lang="ru-RU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чувства!</a:t>
            </a:r>
            <a:endParaRPr lang="ru-RU" sz="28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4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Почему «Шесть шляп»?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1600200"/>
            <a:ext cx="54864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«Шляпы мышления» дают структуру для использования параллельного мышления и ухода от споров, отнимающих время без всякой пользы, помогают договориться с собеседником, прийти к согласию.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800" dirty="0" smtClean="0"/>
          </a:p>
        </p:txBody>
      </p:sp>
      <p:pic>
        <p:nvPicPr>
          <p:cNvPr id="57348" name="Picture 4" descr="redh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whiteh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 descr="black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7" descr="yellowh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8" descr="greenh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9" descr="blueh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426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990099"/>
                </a:solidFill>
              </a:rPr>
              <a:t>Белая шляпа</a:t>
            </a:r>
          </a:p>
        </p:txBody>
      </p:sp>
      <p:pic>
        <p:nvPicPr>
          <p:cNvPr id="63491" name="Picture 4" descr="whitehat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47800"/>
            <a:ext cx="3124200" cy="3352800"/>
          </a:xfrm>
          <a:noFill/>
        </p:spPr>
      </p:pic>
      <p:sp>
        <p:nvSpPr>
          <p:cNvPr id="2" name="Прямоугольник 1"/>
          <p:cNvSpPr/>
          <p:nvPr/>
        </p:nvSpPr>
        <p:spPr>
          <a:xfrm>
            <a:off x="3733800" y="1524000"/>
            <a:ext cx="5105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учит </a:t>
            </a:r>
            <a:r>
              <a:rPr lang="ru-RU" sz="2800" dirty="0"/>
              <a:t>человека работать только с конкретными </a:t>
            </a:r>
            <a:r>
              <a:rPr lang="ru-RU" sz="2800" dirty="0">
                <a:solidFill>
                  <a:srgbClr val="00B050"/>
                </a:solidFill>
              </a:rPr>
              <a:t>фактами, цифрами, событиями.</a:t>
            </a:r>
            <a:r>
              <a:rPr lang="ru-RU" sz="2800" dirty="0"/>
              <a:t> Благодаря ей можно стать беспристрастным, </a:t>
            </a:r>
            <a:r>
              <a:rPr lang="ru-RU" sz="2800" dirty="0">
                <a:solidFill>
                  <a:srgbClr val="00B050"/>
                </a:solidFill>
              </a:rPr>
              <a:t>освободиться от эмоций</a:t>
            </a:r>
            <a:r>
              <a:rPr lang="ru-RU" sz="2800" dirty="0"/>
              <a:t>, которые, как известно, «туманят разум». Какой мы обладаем информацией? Какая нам нужна информация?</a:t>
            </a:r>
          </a:p>
        </p:txBody>
      </p:sp>
    </p:spTree>
    <p:extLst>
      <p:ext uri="{BB962C8B-B14F-4D97-AF65-F5344CB8AC3E}">
        <p14:creationId xmlns:p14="http://schemas.microsoft.com/office/powerpoint/2010/main" val="2281280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FF0000"/>
                </a:solidFill>
              </a:rPr>
              <a:t>Красная шляпа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600200"/>
            <a:ext cx="4648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 smtClean="0"/>
              <a:t>   </a:t>
            </a:r>
            <a:r>
              <a:rPr lang="ru-RU" altLang="ru-RU" b="1" dirty="0" smtClean="0">
                <a:solidFill>
                  <a:srgbClr val="FF0000"/>
                </a:solidFill>
              </a:rPr>
              <a:t>Эмоции. Интуиция, чувства и предчувствия. Не требуется давать обоснование чувствам. Какие у меня по этому поводу возникают чувства? </a:t>
            </a:r>
          </a:p>
        </p:txBody>
      </p:sp>
      <p:pic>
        <p:nvPicPr>
          <p:cNvPr id="62468" name="Picture 4" descr="redh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2971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757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728</Words>
  <Application>Microsoft Office PowerPoint</Application>
  <PresentationFormat>Экран (4:3)</PresentationFormat>
  <Paragraphs>179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Office Theme</vt:lpstr>
      <vt:lpstr>Оформление по умолчанию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«Шесть шляп»?</vt:lpstr>
      <vt:lpstr>Белая шляпа</vt:lpstr>
      <vt:lpstr>Красная шляпа</vt:lpstr>
      <vt:lpstr>Чёрная шляпа</vt:lpstr>
      <vt:lpstr>Жёлтая шляпа</vt:lpstr>
      <vt:lpstr>Зелёная шляпа</vt:lpstr>
      <vt:lpstr>Синяя шляпа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ДОМ</dc:creator>
  <cp:lastModifiedBy>123</cp:lastModifiedBy>
  <cp:revision>18</cp:revision>
  <dcterms:created xsi:type="dcterms:W3CDTF">2006-08-16T00:00:00Z</dcterms:created>
  <dcterms:modified xsi:type="dcterms:W3CDTF">2014-03-15T19:27:46Z</dcterms:modified>
</cp:coreProperties>
</file>