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0" r:id="rId6"/>
    <p:sldId id="261" r:id="rId7"/>
    <p:sldId id="262" r:id="rId8"/>
    <p:sldId id="263" r:id="rId9"/>
    <p:sldId id="273" r:id="rId10"/>
    <p:sldId id="264" r:id="rId11"/>
    <p:sldId id="265" r:id="rId12"/>
    <p:sldId id="266" r:id="rId13"/>
    <p:sldId id="268" r:id="rId14"/>
    <p:sldId id="274" r:id="rId15"/>
    <p:sldId id="275" r:id="rId16"/>
    <p:sldId id="269" r:id="rId17"/>
    <p:sldId id="276" r:id="rId18"/>
    <p:sldId id="270" r:id="rId19"/>
    <p:sldId id="271" r:id="rId20"/>
    <p:sldId id="272" r:id="rId21"/>
    <p:sldId id="27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3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D9F1-1093-4304-A826-76C8BC611AA9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44C4-4157-4917-998E-4944D177D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95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D9F1-1093-4304-A826-76C8BC611AA9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44C4-4157-4917-998E-4944D177D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058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D9F1-1093-4304-A826-76C8BC611AA9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44C4-4157-4917-998E-4944D177D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63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D9F1-1093-4304-A826-76C8BC611AA9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44C4-4157-4917-998E-4944D177D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615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D9F1-1093-4304-A826-76C8BC611AA9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44C4-4157-4917-998E-4944D177D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701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D9F1-1093-4304-A826-76C8BC611AA9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44C4-4157-4917-998E-4944D177D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889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D9F1-1093-4304-A826-76C8BC611AA9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44C4-4157-4917-998E-4944D177D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648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D9F1-1093-4304-A826-76C8BC611AA9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44C4-4157-4917-998E-4944D177D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025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D9F1-1093-4304-A826-76C8BC611AA9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44C4-4157-4917-998E-4944D177D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315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D9F1-1093-4304-A826-76C8BC611AA9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44C4-4157-4917-998E-4944D177D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494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D9F1-1093-4304-A826-76C8BC611AA9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44C4-4157-4917-998E-4944D177D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40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AD9F1-1093-4304-A826-76C8BC611AA9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244C4-4157-4917-998E-4944D177D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348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go.mail.ru/search_images?fr=chverfix_sg&amp;sbmt=1513756711112&amp;q" TargetMode="External"/><Relationship Id="rId2" Type="http://schemas.openxmlformats.org/officeDocument/2006/relationships/hyperlink" Target="https://go.mail.ru/search_images?fr=chverfix_sg&amp;sbmt=1513756646189&amp;q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go.mail.ru/search_images?fr=chverfix_sg&amp;sbmt=1513756592009&amp;q" TargetMode="External"/><Relationship Id="rId4" Type="http://schemas.openxmlformats.org/officeDocument/2006/relationships/hyperlink" Target="https://go.mail.ru/search_images?fr=chverfix_sg&amp;sbmt=1513754672942&amp;q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676400" y="326497"/>
            <a:ext cx="9144000" cy="2387600"/>
          </a:xfrm>
        </p:spPr>
        <p:txBody>
          <a:bodyPr/>
          <a:lstStyle/>
          <a:p>
            <a:r>
              <a:rPr lang="ru-RU" dirty="0" smtClean="0"/>
              <a:t>Числа и цифры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605866" y="4821239"/>
            <a:ext cx="7298266" cy="1655762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pPr algn="r"/>
            <a:r>
              <a:rPr lang="ru-RU" dirty="0" smtClean="0"/>
              <a:t>Подготовила: Колесова Светлана Валентиновна,</a:t>
            </a:r>
          </a:p>
          <a:p>
            <a:pPr algn="r"/>
            <a:r>
              <a:rPr lang="ru-RU" dirty="0"/>
              <a:t>у</a:t>
            </a:r>
            <a:r>
              <a:rPr lang="ru-RU" dirty="0" smtClean="0"/>
              <a:t>читель </a:t>
            </a:r>
            <a:r>
              <a:rPr lang="ru-RU" dirty="0" smtClean="0"/>
              <a:t>МАОУ </a:t>
            </a:r>
            <a:r>
              <a:rPr lang="ru-RU" dirty="0" smtClean="0"/>
              <a:t>«Центр образования №32»</a:t>
            </a:r>
          </a:p>
          <a:p>
            <a:pPr algn="r"/>
            <a:r>
              <a:rPr lang="ru-RU" dirty="0"/>
              <a:t>г</a:t>
            </a:r>
            <a:r>
              <a:rPr lang="ru-RU" dirty="0" smtClean="0"/>
              <a:t>орода Череповца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84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36741" y="380665"/>
            <a:ext cx="49952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арабские цифры</a:t>
            </a:r>
            <a:endParaRPr lang="ru-RU" sz="5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16891" y="1878418"/>
            <a:ext cx="48349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римские цифры</a:t>
            </a:r>
            <a:endParaRPr lang="ru-RU" sz="5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51002" y="2801748"/>
            <a:ext cx="2895627" cy="3698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125"/>
              </a:spcAft>
            </a:pPr>
            <a:r>
              <a:rPr lang="en-US" sz="4800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 </a:t>
            </a:r>
            <a:r>
              <a:rPr lang="ru-RU" sz="4800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- 1</a:t>
            </a:r>
            <a:endParaRPr lang="ru-RU" sz="4800" kern="150" dirty="0" smtClean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>
              <a:lnSpc>
                <a:spcPct val="150000"/>
              </a:lnSpc>
              <a:spcAft>
                <a:spcPts val="1125"/>
              </a:spcAft>
            </a:pPr>
            <a:r>
              <a:rPr lang="en-US" sz="4800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 </a:t>
            </a:r>
            <a:r>
              <a:rPr lang="ru-RU" sz="4800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- 5</a:t>
            </a:r>
            <a:endParaRPr lang="ru-RU" sz="4800" kern="150" dirty="0" smtClean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>
              <a:lnSpc>
                <a:spcPct val="150000"/>
              </a:lnSpc>
              <a:spcAft>
                <a:spcPts val="1125"/>
              </a:spcAft>
            </a:pPr>
            <a:r>
              <a:rPr lang="en-US" sz="4800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ru-RU" sz="4800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— 10</a:t>
            </a:r>
            <a:endParaRPr lang="ru-RU" sz="48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3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6586" y="890600"/>
            <a:ext cx="1007261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Тема урока: </a:t>
            </a:r>
          </a:p>
          <a:p>
            <a:r>
              <a:rPr lang="ru-RU" sz="88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Числа </a:t>
            </a:r>
            <a:r>
              <a:rPr lang="ru-RU" sz="8800" dirty="0">
                <a:latin typeface="Times New Roman" panose="02020603050405020304" pitchFamily="18" charset="0"/>
                <a:ea typeface="SimSun" panose="02010600030101010101" pitchFamily="2" charset="-122"/>
              </a:rPr>
              <a:t>и цифры. </a:t>
            </a:r>
            <a:endParaRPr lang="ru-RU" sz="8800" dirty="0" smtClean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ru-RU" sz="88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Римские </a:t>
            </a:r>
            <a:r>
              <a:rPr lang="ru-RU" sz="8800" dirty="0">
                <a:latin typeface="Times New Roman" panose="02020603050405020304" pitchFamily="18" charset="0"/>
                <a:ea typeface="SimSun" panose="02010600030101010101" pitchFamily="2" charset="-122"/>
              </a:rPr>
              <a:t>цифры.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199532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g-fotki.yandex.ru/get/9298/58581001.136/0_b08be_d0497214_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47" y="541867"/>
            <a:ext cx="5415136" cy="519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://www.brilliantatlove.com/wp-content/uploads/2011/01/36915_Grumpy-300x2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360" y="705114"/>
            <a:ext cx="5203901" cy="4978400"/>
          </a:xfrm>
          <a:prstGeom prst="rect">
            <a:avLst/>
          </a:prstGeom>
          <a:solidFill>
            <a:schemeClr val="bg2">
              <a:alpha val="27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57320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0400" y="1659466"/>
            <a:ext cx="110574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dirty="0">
                <a:latin typeface="Times New Roman" panose="02020603050405020304" pitchFamily="18" charset="0"/>
                <a:ea typeface="SimSun" panose="02010600030101010101" pitchFamily="2" charset="-122"/>
              </a:rPr>
              <a:t>Золото добывают из земли, а знания из </a:t>
            </a:r>
            <a:r>
              <a:rPr lang="ru-RU" sz="8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книги</a:t>
            </a:r>
            <a:r>
              <a:rPr lang="ru-RU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202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33" y="1067085"/>
            <a:ext cx="11510886" cy="410616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050552" y="4368879"/>
            <a:ext cx="1704249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1125"/>
              </a:spcAft>
            </a:pPr>
            <a:r>
              <a:rPr lang="en-US" sz="2800" b="1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    </a:t>
            </a:r>
            <a:r>
              <a:rPr lang="ru-RU" sz="2800" b="1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sz="2800" b="1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VII</a:t>
            </a:r>
            <a:endParaRPr lang="ru-RU" sz="2800" b="1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47868" y="4368879"/>
            <a:ext cx="161133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1125"/>
              </a:spcAft>
            </a:pPr>
            <a:r>
              <a:rPr lang="ru-RU" sz="2800" b="1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10         </a:t>
            </a:r>
            <a:r>
              <a:rPr lang="en-US" sz="2800" b="1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</a:t>
            </a:r>
            <a:endParaRPr lang="ru-RU" sz="2800" b="1" kern="150" dirty="0"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93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3" y="640974"/>
            <a:ext cx="11769830" cy="454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33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s.pikabu.ru/images/big_size_comm/2013-11_1/1383646773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74" y="638878"/>
            <a:ext cx="4669659" cy="558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655689" y="1991268"/>
            <a:ext cx="501085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Найти </a:t>
            </a:r>
            <a:r>
              <a:rPr lang="ru-RU" sz="5400" dirty="0">
                <a:latin typeface="Times New Roman" panose="02020603050405020304" pitchFamily="18" charset="0"/>
                <a:ea typeface="SimSun" panose="02010600030101010101" pitchFamily="2" charset="-122"/>
              </a:rPr>
              <a:t>значение </a:t>
            </a:r>
            <a:endParaRPr lang="ru-RU" sz="5400" dirty="0" smtClean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ru-RU" sz="54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выражения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79002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64" y="308512"/>
            <a:ext cx="10835671" cy="31204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35275" y="3429000"/>
            <a:ext cx="103214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600" b="1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 + 2   </a:t>
            </a:r>
            <a:r>
              <a:rPr lang="ru-RU" sz="3600" b="1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sz="3600" b="1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sz="3600" b="1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 + 6    </a:t>
            </a:r>
            <a:r>
              <a:rPr lang="ru-RU" sz="3600" b="1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lang="en-US" sz="3600" b="1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 </a:t>
            </a:r>
            <a:r>
              <a:rPr lang="en-US" sz="3600" b="1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+ 1    </a:t>
            </a:r>
            <a:r>
              <a:rPr lang="ru-RU" sz="3600" b="1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sz="3600" b="1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 + 3</a:t>
            </a:r>
            <a:endParaRPr lang="ru-RU" sz="3600" b="1" kern="150" dirty="0"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600" b="1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10 – 3     </a:t>
            </a:r>
            <a:r>
              <a:rPr lang="ru-RU" sz="3600" b="1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sz="3600" b="1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 + 4   </a:t>
            </a:r>
            <a:r>
              <a:rPr lang="ru-RU" sz="3600" b="1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lang="en-US" sz="3600" b="1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 + 5</a:t>
            </a:r>
            <a:endParaRPr lang="ru-RU" sz="3600" b="1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8012" y="5555346"/>
            <a:ext cx="34323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600" b="1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Лишнее:    6 </a:t>
            </a:r>
            <a:r>
              <a:rPr lang="ru-RU" sz="3600" b="1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+ 4</a:t>
            </a:r>
            <a:endParaRPr lang="ru-RU" sz="3600" b="1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29577" y="5555346"/>
            <a:ext cx="646331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600" b="1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10</a:t>
            </a:r>
            <a:endParaRPr lang="ru-RU" sz="3600" b="1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20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svistanet.com/wp-content/uploads/2015/01/skazochnie-doma-11-e14222654911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040" y="233362"/>
            <a:ext cx="8446559" cy="637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5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4370" y="838285"/>
            <a:ext cx="9573839" cy="15552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7200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Сегодня мне удалось …</a:t>
            </a:r>
            <a:endParaRPr lang="ru-RU" sz="72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6933" y="3234267"/>
            <a:ext cx="10278534" cy="1555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7200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Теперь я умею …</a:t>
            </a:r>
            <a:endParaRPr lang="ru-RU" sz="72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39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2501" y="296418"/>
            <a:ext cx="5536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Тема: «Числа и цифры. Римские </a:t>
            </a:r>
            <a:r>
              <a:rPr lang="ru-RU" sz="2400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цифры»</a:t>
            </a:r>
            <a:endParaRPr lang="ru-RU" sz="24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4029" y="1346285"/>
            <a:ext cx="7626896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Цель урока:    Формировать понятия «число» и «цифра».</a:t>
            </a:r>
            <a:endParaRPr lang="ru-RU" sz="24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4028" y="2538190"/>
            <a:ext cx="1076517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Задачи урока:</a:t>
            </a:r>
            <a:endParaRPr lang="ru-RU" sz="2400" kern="150" dirty="0" smtClean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Создать условия для мотивации учебной деятельности обучающихся.</a:t>
            </a:r>
            <a:endParaRPr lang="ru-RU" sz="2400" kern="150" dirty="0" smtClean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Уточнить разницу между числом и цифрой.</a:t>
            </a:r>
            <a:endParaRPr lang="ru-RU" sz="2400" kern="150" dirty="0" smtClean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Ознакомить обучающихся с разными знаками-цифрами .</a:t>
            </a:r>
            <a:endParaRPr lang="ru-RU" sz="2400" kern="150" dirty="0" smtClean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Организовать контроль и самоконтроль  деятельности обучающихся.</a:t>
            </a:r>
            <a:endParaRPr lang="ru-RU" sz="24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00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680465">
            <a:off x="2202388" y="2162202"/>
            <a:ext cx="729526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Молодцы! </a:t>
            </a:r>
            <a:endParaRPr lang="ru-RU" sz="1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69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4878" y="1813361"/>
            <a:ext cx="11874674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Гномы 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https://go.mail.ru/search_images?fr=chverfix_sg&amp;sbmt=1513756646189&amp;q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Цветы 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https://go.mail.ru/search_images?fr=chverfix_sg&amp;sbmt=1513756711112&amp;q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Запись узелками </a:t>
            </a:r>
            <a:r>
              <a:rPr lang="ru-RU" alt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https://go.mail.ru/search_images?fr=chverfix_sg&amp;sbmt=1513754672942&amp;q</a:t>
            </a:r>
            <a:r>
              <a:rPr lang="ru-RU" alt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Запись зарубками </a:t>
            </a:r>
            <a:r>
              <a:rPr lang="ru-RU" alt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https://go.mail.ru/search_images?fr=chverfix_sg&amp;sbmt=1513756592009&amp;q</a:t>
            </a:r>
            <a:r>
              <a:rPr lang="ru-RU" alt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dirty="0">
              <a:latin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76128" y="793510"/>
            <a:ext cx="3213444" cy="821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705" algn="just">
              <a:lnSpc>
                <a:spcPct val="115000"/>
              </a:lnSpc>
              <a:spcAft>
                <a:spcPts val="600"/>
              </a:spcAft>
            </a:pPr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sz="4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478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-fotki.yandex.ru/get/9298/58581001.136/0_b08be_d0497214_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41" y="648229"/>
            <a:ext cx="2076427" cy="199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esochnizza.ru/wp-content/uploads/2014/02/gnomi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908" y="279126"/>
            <a:ext cx="2435225" cy="273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brilliantatlove.com/wp-content/uploads/2011/01/36915_Grumpy-300x28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427" y="485245"/>
            <a:ext cx="2254029" cy="2156355"/>
          </a:xfrm>
          <a:prstGeom prst="rect">
            <a:avLst/>
          </a:prstGeom>
          <a:solidFill>
            <a:schemeClr val="bg2">
              <a:alpha val="27000"/>
            </a:schemeClr>
          </a:solidFill>
        </p:spPr>
      </p:pic>
      <p:pic>
        <p:nvPicPr>
          <p:cNvPr id="1034" name="Picture 10" descr="http://s.pikabu.ru/images/big_size_comm/2013-11_1/1383646773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601" y="1405970"/>
            <a:ext cx="2067999" cy="247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gerunirina.rusedu.net/gallery/3669/1236055621_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41" y="3589866"/>
            <a:ext cx="2164292" cy="229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img0.liveinternet.ru/images/attach/c/2/64/201/64201005_1284869752_1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552" y="3486992"/>
            <a:ext cx="1847888" cy="239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63023" y="5949545"/>
            <a:ext cx="2036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SimSun" panose="02010600030101010101" pitchFamily="2" charset="-122"/>
              </a:rPr>
              <a:t>ПОНЕДЕЛЬНИК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72865" y="6019006"/>
            <a:ext cx="1332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SimSun" panose="02010600030101010101" pitchFamily="2" charset="-122"/>
              </a:rPr>
              <a:t>ВТОРНИК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75664" y="2826036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SimSun" panose="02010600030101010101" pitchFamily="2" charset="-122"/>
              </a:rPr>
              <a:t>СРЕДА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715778" y="5932611"/>
            <a:ext cx="1258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SimSun" panose="02010600030101010101" pitchFamily="2" charset="-122"/>
              </a:rPr>
              <a:t>ЧЕТВЕРГ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07912" y="2908232"/>
            <a:ext cx="1309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SimSun" panose="02010600030101010101" pitchFamily="2" charset="-122"/>
              </a:rPr>
              <a:t>СУББОТА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42192" y="2849772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SimSun" panose="02010600030101010101" pitchFamily="2" charset="-122"/>
              </a:rPr>
              <a:t>ПЯТНИЦА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576000" y="4367144"/>
            <a:ext cx="1955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SimSun" panose="02010600030101010101" pitchFamily="2" charset="-122"/>
              </a:rPr>
              <a:t>ВОСКРЕСЕНЬЕ</a:t>
            </a:r>
            <a:endParaRPr lang="ru-RU" dirty="0"/>
          </a:p>
        </p:txBody>
      </p:sp>
      <p:pic>
        <p:nvPicPr>
          <p:cNvPr id="19" name="Picture 2" descr="http://img1.liveinternet.ru/images/attach/c/6/89/324/89324561_3407372__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206" y="3370619"/>
            <a:ext cx="2071927" cy="262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93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-fotki.yandex.ru/get/9298/58581001.136/0_b08be_d0497214_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76" y="3807755"/>
            <a:ext cx="2076427" cy="199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esochnizza.ru/wp-content/uploads/2014/02/gnomi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504" y="94460"/>
            <a:ext cx="2435225" cy="273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brilliantatlove.com/wp-content/uploads/2011/01/36915_Grumpy-300x28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075" y="3726262"/>
            <a:ext cx="2254029" cy="2156355"/>
          </a:xfrm>
          <a:prstGeom prst="rect">
            <a:avLst/>
          </a:prstGeom>
          <a:solidFill>
            <a:schemeClr val="bg2">
              <a:alpha val="27000"/>
            </a:schemeClr>
          </a:solidFill>
        </p:spPr>
      </p:pic>
      <p:pic>
        <p:nvPicPr>
          <p:cNvPr id="1034" name="Picture 10" descr="http://s.pikabu.ru/images/big_size_comm/2013-11_1/1383646773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040" y="3411358"/>
            <a:ext cx="2067999" cy="247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gerunirina.rusedu.net/gallery/3669/1236055621_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14" y="485245"/>
            <a:ext cx="2164292" cy="229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img0.liveinternet.ru/images/attach/c/2/64/201/64201005_1284869752_1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427" y="1411661"/>
            <a:ext cx="1847888" cy="239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91296" y="2976930"/>
            <a:ext cx="2036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SimSun" panose="02010600030101010101" pitchFamily="2" charset="-122"/>
              </a:rPr>
              <a:t>ПОНЕДЕЛЬНИК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71802" y="3117660"/>
            <a:ext cx="1332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SimSun" panose="02010600030101010101" pitchFamily="2" charset="-122"/>
              </a:rPr>
              <a:t>ВТОРНИК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95245" y="2763698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SimSun" panose="02010600030101010101" pitchFamily="2" charset="-122"/>
              </a:rPr>
              <a:t>СРЕДА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255476" y="3807755"/>
            <a:ext cx="1258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SimSun" panose="02010600030101010101" pitchFamily="2" charset="-122"/>
              </a:rPr>
              <a:t>ЧЕТВЕРГ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61562" y="6019006"/>
            <a:ext cx="1309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SimSun" panose="02010600030101010101" pitchFamily="2" charset="-122"/>
              </a:rPr>
              <a:t>СУББОТА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72629" y="6019006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SimSun" panose="02010600030101010101" pitchFamily="2" charset="-122"/>
              </a:rPr>
              <a:t>ПЯТНИЦА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349067" y="6160945"/>
            <a:ext cx="20365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SimSun" panose="02010600030101010101" pitchFamily="2" charset="-122"/>
              </a:rPr>
              <a:t>ВОСКРЕСЕНЬЕ</a:t>
            </a:r>
            <a:endParaRPr lang="ru-RU" dirty="0"/>
          </a:p>
        </p:txBody>
      </p:sp>
      <p:pic>
        <p:nvPicPr>
          <p:cNvPr id="3074" name="Picture 2" descr="http://img1.liveinternet.ru/images/attach/c/6/89/324/89324561_3407372__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249" y="348090"/>
            <a:ext cx="2310612" cy="262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47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gerunirina.rusedu.net/gallery/3669/1236055621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13" y="485244"/>
            <a:ext cx="4911759" cy="520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rusfish.name/uploads/posts/2012-06/1338830419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962" y="1811867"/>
            <a:ext cx="6397038" cy="338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8229600" y="2370667"/>
            <a:ext cx="2048933" cy="162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7552267" y="2844800"/>
            <a:ext cx="2065866" cy="1744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8856133" y="1811867"/>
            <a:ext cx="2065867" cy="16933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36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iveinternet.ru/images/attach/c/6/89/324/89324561_3407372_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15" y="500489"/>
            <a:ext cx="4977693" cy="566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allforchildren.ru/draw/img/tulip0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308" y="659341"/>
            <a:ext cx="211455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allforchildren.ru/draw/img/tulip0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2204">
            <a:off x="8603965" y="999739"/>
            <a:ext cx="211455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lh3.ggpht.com/RV5dHCG7VvK_MLIRO84mHtgpC6IS0RIFWMjNDLEj6bj2SPaRr3K7-dDHkIuCzvCPiw=w1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442" y="972076"/>
            <a:ext cx="1808692" cy="36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allforchildren.ru/draw/img/tulip0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8307">
            <a:off x="5866523" y="1045773"/>
            <a:ext cx="211455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lh3.ggpht.com/RV5dHCG7VvK_MLIRO84mHtgpC6IS0RIFWMjNDLEj6bj2SPaRr3K7-dDHkIuCzvCPiw=w1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4787">
            <a:off x="7117033" y="2550053"/>
            <a:ext cx="1808692" cy="36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lh3.ggpht.com/RV5dHCG7VvK_MLIRO84mHtgpC6IS0RIFWMjNDLEj6bj2SPaRr3K7-dDHkIuCzvCPiw=w1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917" y="2782618"/>
            <a:ext cx="1808692" cy="36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lh3.ggpht.com/RV5dHCG7VvK_MLIRO84mHtgpC6IS0RIFWMjNDLEj6bj2SPaRr3K7-dDHkIuCzvCPiw=w1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591" y="2550053"/>
            <a:ext cx="1808692" cy="36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60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esochnizza.ru/wp-content/uploads/2014/02/gnomi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913" y="-284337"/>
            <a:ext cx="3614776" cy="405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78" y="3607496"/>
            <a:ext cx="10776789" cy="280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4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2830" y="805934"/>
            <a:ext cx="18036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latin typeface="Times New Roman" panose="02020603050405020304" pitchFamily="18" charset="0"/>
                <a:ea typeface="SimSun" panose="02010600030101010101" pitchFamily="2" charset="-122"/>
              </a:rPr>
              <a:t>Число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402251" y="808166"/>
            <a:ext cx="19383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latin typeface="Times New Roman" panose="02020603050405020304" pitchFamily="18" charset="0"/>
                <a:ea typeface="SimSun" panose="02010600030101010101" pitchFamily="2" charset="-122"/>
              </a:rPr>
              <a:t>Цифра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9632" y="2634735"/>
            <a:ext cx="34418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Тема</a:t>
            </a:r>
            <a:r>
              <a:rPr lang="ru-RU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4800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урока:</a:t>
            </a:r>
            <a:endParaRPr lang="ru-RU" sz="4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30341" y="2634735"/>
            <a:ext cx="48029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ru-RU" sz="4800" dirty="0">
                <a:latin typeface="Times New Roman" panose="02020603050405020304" pitchFamily="18" charset="0"/>
                <a:ea typeface="SimSun" panose="02010600030101010101" pitchFamily="2" charset="-122"/>
              </a:rPr>
              <a:t>Числа и цифры.</a:t>
            </a: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9632" y="4094204"/>
            <a:ext cx="18149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latin typeface="Times New Roman" panose="02020603050405020304" pitchFamily="18" charset="0"/>
                <a:ea typeface="SimSun" panose="02010600030101010101" pitchFamily="2" charset="-122"/>
              </a:rPr>
              <a:t>Цель: </a:t>
            </a:r>
            <a:endParaRPr lang="ru-RU" sz="4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70552" y="4094203"/>
            <a:ext cx="98796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latin typeface="Times New Roman" panose="02020603050405020304" pitchFamily="18" charset="0"/>
                <a:ea typeface="SimSun" panose="02010600030101010101" pitchFamily="2" charset="-122"/>
              </a:rPr>
              <a:t>обобщить знания о числах и цифрах.</a:t>
            </a:r>
            <a:endParaRPr lang="ru-RU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146981" y="5553671"/>
            <a:ext cx="20633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ea typeface="SimSun" panose="02010600030101010101" pitchFamily="2" charset="-122"/>
              </a:rPr>
              <a:t>знак ?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99733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http://img0.liveinternet.ru/images/attach/c/2/64/201/64201005_1284869752_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84" y="643711"/>
            <a:ext cx="4348315" cy="563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900igr.net/datai/matematika/Paltsevoj-schjot/0010-021-Zapisi-vychisleni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772" y="546970"/>
            <a:ext cx="5715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arshin.ru/linguistics/scripts/special/_images/blind/color-kipo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663" y="3428721"/>
            <a:ext cx="5706606" cy="285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18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202</Words>
  <Application>Microsoft Office PowerPoint</Application>
  <PresentationFormat>Широкоэкранный</PresentationFormat>
  <Paragraphs>58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SimSun</vt:lpstr>
      <vt:lpstr>Arial</vt:lpstr>
      <vt:lpstr>Calibri</vt:lpstr>
      <vt:lpstr>Calibri Light</vt:lpstr>
      <vt:lpstr>Mangal</vt:lpstr>
      <vt:lpstr>Times New Roman</vt:lpstr>
      <vt:lpstr>Тема Office</vt:lpstr>
      <vt:lpstr>Числа и цифры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Числа и цифры</dc:title>
  <dc:creator>User</dc:creator>
  <cp:lastModifiedBy>Сергей КОЛЕСОВ</cp:lastModifiedBy>
  <cp:revision>15</cp:revision>
  <dcterms:created xsi:type="dcterms:W3CDTF">2017-12-19T17:44:07Z</dcterms:created>
  <dcterms:modified xsi:type="dcterms:W3CDTF">2020-04-26T17:42:08Z</dcterms:modified>
</cp:coreProperties>
</file>