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2" r:id="rId5"/>
    <p:sldId id="263" r:id="rId6"/>
    <p:sldId id="264" r:id="rId7"/>
    <p:sldId id="267" r:id="rId8"/>
    <p:sldId id="268" r:id="rId9"/>
    <p:sldId id="269" r:id="rId10"/>
    <p:sldId id="270"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336" y="5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F6CAB93-71AA-4C03-AB91-ABA330555111}" type="datetimeFigureOut">
              <a:rPr lang="ru-RU" smtClean="0"/>
              <a:t>27.05.2020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052FA05-68F3-4366-91F9-53389D80E03A}" type="slidenum">
              <a:rPr lang="ru-RU" smtClean="0"/>
              <a:t>‹#›</a:t>
            </a:fld>
            <a:endParaRPr lang="ru-RU"/>
          </a:p>
        </p:txBody>
      </p:sp>
    </p:spTree>
    <p:extLst>
      <p:ext uri="{BB962C8B-B14F-4D97-AF65-F5344CB8AC3E}">
        <p14:creationId xmlns:p14="http://schemas.microsoft.com/office/powerpoint/2010/main" val="3823475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F6CAB93-71AA-4C03-AB91-ABA330555111}" type="datetimeFigureOut">
              <a:rPr lang="ru-RU" smtClean="0"/>
              <a:t>27.05.2020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052FA05-68F3-4366-91F9-53389D80E03A}" type="slidenum">
              <a:rPr lang="ru-RU" smtClean="0"/>
              <a:t>‹#›</a:t>
            </a:fld>
            <a:endParaRPr lang="ru-RU"/>
          </a:p>
        </p:txBody>
      </p:sp>
    </p:spTree>
    <p:extLst>
      <p:ext uri="{BB962C8B-B14F-4D97-AF65-F5344CB8AC3E}">
        <p14:creationId xmlns:p14="http://schemas.microsoft.com/office/powerpoint/2010/main" val="328031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F6CAB93-71AA-4C03-AB91-ABA330555111}" type="datetimeFigureOut">
              <a:rPr lang="ru-RU" smtClean="0"/>
              <a:t>27.05.2020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052FA05-68F3-4366-91F9-53389D80E03A}" type="slidenum">
              <a:rPr lang="ru-RU" smtClean="0"/>
              <a:t>‹#›</a:t>
            </a:fld>
            <a:endParaRPr lang="ru-RU"/>
          </a:p>
        </p:txBody>
      </p:sp>
    </p:spTree>
    <p:extLst>
      <p:ext uri="{BB962C8B-B14F-4D97-AF65-F5344CB8AC3E}">
        <p14:creationId xmlns:p14="http://schemas.microsoft.com/office/powerpoint/2010/main" val="3600871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F6CAB93-71AA-4C03-AB91-ABA330555111}" type="datetimeFigureOut">
              <a:rPr lang="ru-RU" smtClean="0"/>
              <a:t>27.05.2020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052FA05-68F3-4366-91F9-53389D80E03A}" type="slidenum">
              <a:rPr lang="ru-RU" smtClean="0"/>
              <a:t>‹#›</a:t>
            </a:fld>
            <a:endParaRPr lang="ru-RU"/>
          </a:p>
        </p:txBody>
      </p:sp>
    </p:spTree>
    <p:extLst>
      <p:ext uri="{BB962C8B-B14F-4D97-AF65-F5344CB8AC3E}">
        <p14:creationId xmlns:p14="http://schemas.microsoft.com/office/powerpoint/2010/main" val="3001772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F6CAB93-71AA-4C03-AB91-ABA330555111}" type="datetimeFigureOut">
              <a:rPr lang="ru-RU" smtClean="0"/>
              <a:t>27.05.2020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052FA05-68F3-4366-91F9-53389D80E03A}" type="slidenum">
              <a:rPr lang="ru-RU" smtClean="0"/>
              <a:t>‹#›</a:t>
            </a:fld>
            <a:endParaRPr lang="ru-RU"/>
          </a:p>
        </p:txBody>
      </p:sp>
    </p:spTree>
    <p:extLst>
      <p:ext uri="{BB962C8B-B14F-4D97-AF65-F5344CB8AC3E}">
        <p14:creationId xmlns:p14="http://schemas.microsoft.com/office/powerpoint/2010/main" val="149875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F6CAB93-71AA-4C03-AB91-ABA330555111}" type="datetimeFigureOut">
              <a:rPr lang="ru-RU" smtClean="0"/>
              <a:t>27.05.2020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052FA05-68F3-4366-91F9-53389D80E03A}" type="slidenum">
              <a:rPr lang="ru-RU" smtClean="0"/>
              <a:t>‹#›</a:t>
            </a:fld>
            <a:endParaRPr lang="ru-RU"/>
          </a:p>
        </p:txBody>
      </p:sp>
    </p:spTree>
    <p:extLst>
      <p:ext uri="{BB962C8B-B14F-4D97-AF65-F5344CB8AC3E}">
        <p14:creationId xmlns:p14="http://schemas.microsoft.com/office/powerpoint/2010/main" val="1189805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F6CAB93-71AA-4C03-AB91-ABA330555111}" type="datetimeFigureOut">
              <a:rPr lang="ru-RU" smtClean="0"/>
              <a:t>27.05.2020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052FA05-68F3-4366-91F9-53389D80E03A}" type="slidenum">
              <a:rPr lang="ru-RU" smtClean="0"/>
              <a:t>‹#›</a:t>
            </a:fld>
            <a:endParaRPr lang="ru-RU"/>
          </a:p>
        </p:txBody>
      </p:sp>
    </p:spTree>
    <p:extLst>
      <p:ext uri="{BB962C8B-B14F-4D97-AF65-F5344CB8AC3E}">
        <p14:creationId xmlns:p14="http://schemas.microsoft.com/office/powerpoint/2010/main" val="602137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F6CAB93-71AA-4C03-AB91-ABA330555111}" type="datetimeFigureOut">
              <a:rPr lang="ru-RU" smtClean="0"/>
              <a:t>27.05.2020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052FA05-68F3-4366-91F9-53389D80E03A}" type="slidenum">
              <a:rPr lang="ru-RU" smtClean="0"/>
              <a:t>‹#›</a:t>
            </a:fld>
            <a:endParaRPr lang="ru-RU"/>
          </a:p>
        </p:txBody>
      </p:sp>
    </p:spTree>
    <p:extLst>
      <p:ext uri="{BB962C8B-B14F-4D97-AF65-F5344CB8AC3E}">
        <p14:creationId xmlns:p14="http://schemas.microsoft.com/office/powerpoint/2010/main" val="2383824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F6CAB93-71AA-4C03-AB91-ABA330555111}" type="datetimeFigureOut">
              <a:rPr lang="ru-RU" smtClean="0"/>
              <a:t>27.05.2020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052FA05-68F3-4366-91F9-53389D80E03A}" type="slidenum">
              <a:rPr lang="ru-RU" smtClean="0"/>
              <a:t>‹#›</a:t>
            </a:fld>
            <a:endParaRPr lang="ru-RU"/>
          </a:p>
        </p:txBody>
      </p:sp>
    </p:spTree>
    <p:extLst>
      <p:ext uri="{BB962C8B-B14F-4D97-AF65-F5344CB8AC3E}">
        <p14:creationId xmlns:p14="http://schemas.microsoft.com/office/powerpoint/2010/main" val="2776046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F6CAB93-71AA-4C03-AB91-ABA330555111}" type="datetimeFigureOut">
              <a:rPr lang="ru-RU" smtClean="0"/>
              <a:t>27.05.2020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052FA05-68F3-4366-91F9-53389D80E03A}" type="slidenum">
              <a:rPr lang="ru-RU" smtClean="0"/>
              <a:t>‹#›</a:t>
            </a:fld>
            <a:endParaRPr lang="ru-RU"/>
          </a:p>
        </p:txBody>
      </p:sp>
    </p:spTree>
    <p:extLst>
      <p:ext uri="{BB962C8B-B14F-4D97-AF65-F5344CB8AC3E}">
        <p14:creationId xmlns:p14="http://schemas.microsoft.com/office/powerpoint/2010/main" val="3831560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F6CAB93-71AA-4C03-AB91-ABA330555111}" type="datetimeFigureOut">
              <a:rPr lang="ru-RU" smtClean="0"/>
              <a:t>27.05.2020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052FA05-68F3-4366-91F9-53389D80E03A}" type="slidenum">
              <a:rPr lang="ru-RU" smtClean="0"/>
              <a:t>‹#›</a:t>
            </a:fld>
            <a:endParaRPr lang="ru-RU"/>
          </a:p>
        </p:txBody>
      </p:sp>
    </p:spTree>
    <p:extLst>
      <p:ext uri="{BB962C8B-B14F-4D97-AF65-F5344CB8AC3E}">
        <p14:creationId xmlns:p14="http://schemas.microsoft.com/office/powerpoint/2010/main" val="268605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CAB93-71AA-4C03-AB91-ABA330555111}" type="datetimeFigureOut">
              <a:rPr lang="ru-RU" smtClean="0"/>
              <a:t>27.05.2020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52FA05-68F3-4366-91F9-53389D80E03A}" type="slidenum">
              <a:rPr lang="ru-RU" smtClean="0"/>
              <a:t>‹#›</a:t>
            </a:fld>
            <a:endParaRPr lang="ru-RU"/>
          </a:p>
        </p:txBody>
      </p:sp>
    </p:spTree>
    <p:extLst>
      <p:ext uri="{BB962C8B-B14F-4D97-AF65-F5344CB8AC3E}">
        <p14:creationId xmlns:p14="http://schemas.microsoft.com/office/powerpoint/2010/main" val="18225867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p:cNvSpPr>
            <a:spLocks noGrp="1"/>
          </p:cNvSpPr>
          <p:nvPr>
            <p:ph type="ctrTitle"/>
          </p:nvPr>
        </p:nvSpPr>
        <p:spPr>
          <a:xfrm>
            <a:off x="520700" y="2959100"/>
            <a:ext cx="9144000" cy="3479800"/>
          </a:xfrm>
        </p:spPr>
        <p:txBody>
          <a:bodyPr>
            <a:normAutofit fontScale="90000"/>
          </a:bodyPr>
          <a:lstStyle/>
          <a:p>
            <a:pPr algn="l"/>
            <a:r>
              <a:rPr lang="ru-RU" sz="5000" dirty="0" smtClean="0">
                <a:effectLst>
                  <a:outerShdw blurRad="38100" dist="38100" dir="2700000" algn="tl">
                    <a:srgbClr val="000000">
                      <a:alpha val="43137"/>
                    </a:srgbClr>
                  </a:outerShdw>
                </a:effectLst>
              </a:rPr>
              <a:t>Дисциплина</a:t>
            </a:r>
            <a:r>
              <a:rPr lang="en-US" sz="5000" dirty="0" smtClean="0">
                <a:effectLst>
                  <a:outerShdw blurRad="38100" dist="38100" dir="2700000" algn="tl">
                    <a:srgbClr val="000000">
                      <a:alpha val="43137"/>
                    </a:srgbClr>
                  </a:outerShdw>
                </a:effectLst>
              </a:rPr>
              <a:t>:</a:t>
            </a:r>
            <a:r>
              <a:rPr lang="ru-RU" sz="5000" dirty="0" smtClean="0">
                <a:effectLst>
                  <a:outerShdw blurRad="38100" dist="38100" dir="2700000" algn="tl">
                    <a:srgbClr val="000000">
                      <a:alpha val="43137"/>
                    </a:srgbClr>
                  </a:outerShdw>
                </a:effectLst>
              </a:rPr>
              <a:t> </a:t>
            </a:r>
            <a:br>
              <a:rPr lang="ru-RU" sz="5000" dirty="0" smtClean="0">
                <a:effectLst>
                  <a:outerShdw blurRad="38100" dist="38100" dir="2700000" algn="tl">
                    <a:srgbClr val="000000">
                      <a:alpha val="43137"/>
                    </a:srgbClr>
                  </a:outerShdw>
                </a:effectLst>
              </a:rPr>
            </a:br>
            <a:r>
              <a:rPr lang="ru-RU" sz="5000" dirty="0" smtClean="0"/>
              <a:t>«</a:t>
            </a:r>
            <a:r>
              <a:rPr lang="ru-RU" sz="5000" dirty="0" smtClean="0">
                <a:solidFill>
                  <a:schemeClr val="accent6">
                    <a:lumMod val="50000"/>
                  </a:schemeClr>
                </a:solidFill>
              </a:rPr>
              <a:t> </a:t>
            </a:r>
            <a:r>
              <a:rPr lang="ru-RU" sz="5000" dirty="0" smtClean="0">
                <a:solidFill>
                  <a:schemeClr val="accent6">
                    <a:lumMod val="50000"/>
                  </a:schemeClr>
                </a:solidFill>
                <a:effectLst>
                  <a:outerShdw blurRad="38100" dist="38100" dir="2700000" algn="tl">
                    <a:srgbClr val="000000">
                      <a:alpha val="43137"/>
                    </a:srgbClr>
                  </a:outerShdw>
                </a:effectLst>
              </a:rPr>
              <a:t>Общая и экспериментальная психология</a:t>
            </a:r>
            <a:r>
              <a:rPr lang="ru-RU" sz="5000" dirty="0" smtClean="0"/>
              <a:t>».</a:t>
            </a:r>
            <a:br>
              <a:rPr lang="ru-RU" sz="5000" dirty="0" smtClean="0"/>
            </a:br>
            <a:r>
              <a:rPr lang="ru-RU" sz="5000" dirty="0" smtClean="0">
                <a:effectLst>
                  <a:outerShdw blurRad="38100" dist="38100" dir="2700000" algn="tl">
                    <a:srgbClr val="000000">
                      <a:alpha val="43137"/>
                    </a:srgbClr>
                  </a:outerShdw>
                </a:effectLst>
              </a:rPr>
              <a:t>Тема</a:t>
            </a:r>
            <a:r>
              <a:rPr lang="en-US" sz="5000" dirty="0" smtClean="0">
                <a:effectLst>
                  <a:outerShdw blurRad="38100" dist="38100" dir="2700000" algn="tl">
                    <a:srgbClr val="000000">
                      <a:alpha val="43137"/>
                    </a:srgbClr>
                  </a:outerShdw>
                </a:effectLst>
              </a:rPr>
              <a:t>:</a:t>
            </a:r>
            <a:r>
              <a:rPr lang="ru-RU" sz="5000" dirty="0" smtClean="0"/>
              <a:t>«</a:t>
            </a:r>
            <a:r>
              <a:rPr lang="ru-RU" sz="5000" dirty="0" smtClean="0">
                <a:solidFill>
                  <a:schemeClr val="accent6">
                    <a:lumMod val="50000"/>
                  </a:schemeClr>
                </a:solidFill>
                <a:effectLst>
                  <a:outerShdw blurRad="38100" dist="38100" dir="2700000" algn="tl">
                    <a:srgbClr val="000000">
                      <a:alpha val="43137"/>
                    </a:srgbClr>
                  </a:outerShdw>
                </a:effectLst>
              </a:rPr>
              <a:t>Сравнение эмоций человека и животного</a:t>
            </a:r>
            <a:r>
              <a:rPr lang="ru-RU" sz="5000" dirty="0" smtClean="0"/>
              <a:t>».</a:t>
            </a:r>
            <a:endParaRPr lang="ru-RU" sz="5000" dirty="0"/>
          </a:p>
        </p:txBody>
      </p:sp>
      <p:sp>
        <p:nvSpPr>
          <p:cNvPr id="3" name="Подзаголовок 2"/>
          <p:cNvSpPr>
            <a:spLocks noGrp="1"/>
          </p:cNvSpPr>
          <p:nvPr>
            <p:ph type="subTitle" idx="1"/>
          </p:nvPr>
        </p:nvSpPr>
        <p:spPr>
          <a:xfrm>
            <a:off x="278296" y="552450"/>
            <a:ext cx="3843131" cy="2406650"/>
          </a:xfrm>
        </p:spPr>
        <p:txBody>
          <a:bodyPr>
            <a:normAutofit/>
          </a:bodyPr>
          <a:lstStyle/>
          <a:p>
            <a:pPr algn="l"/>
            <a:r>
              <a:rPr lang="ru-RU" sz="3600" dirty="0" smtClean="0">
                <a:effectLst>
                  <a:outerShdw blurRad="38100" dist="38100" dir="2700000" algn="tl">
                    <a:srgbClr val="000000">
                      <a:alpha val="43137"/>
                    </a:srgbClr>
                  </a:outerShdw>
                </a:effectLst>
                <a:latin typeface="Propisi" panose="02000508030000020003" pitchFamily="2" charset="0"/>
              </a:rPr>
              <a:t>Выполнила</a:t>
            </a:r>
            <a:r>
              <a:rPr lang="en-US" sz="3600" dirty="0" smtClean="0">
                <a:effectLst>
                  <a:outerShdw blurRad="38100" dist="38100" dir="2700000" algn="tl">
                    <a:srgbClr val="000000">
                      <a:alpha val="43137"/>
                    </a:srgbClr>
                  </a:outerShdw>
                </a:effectLst>
                <a:latin typeface="Propisi" panose="02000508030000020003" pitchFamily="2" charset="0"/>
              </a:rPr>
              <a:t>:</a:t>
            </a:r>
            <a:r>
              <a:rPr lang="ru-RU" sz="3600" dirty="0" smtClean="0">
                <a:effectLst>
                  <a:outerShdw blurRad="38100" dist="38100" dir="2700000" algn="tl">
                    <a:srgbClr val="000000">
                      <a:alpha val="43137"/>
                    </a:srgbClr>
                  </a:outerShdw>
                </a:effectLst>
                <a:latin typeface="Propisi" panose="02000508030000020003" pitchFamily="2" charset="0"/>
              </a:rPr>
              <a:t> </a:t>
            </a:r>
          </a:p>
          <a:p>
            <a:pPr algn="l"/>
            <a:r>
              <a:rPr lang="ru-RU" sz="3600" dirty="0" smtClean="0">
                <a:effectLst>
                  <a:outerShdw blurRad="38100" dist="38100" dir="2700000" algn="tl">
                    <a:srgbClr val="000000">
                      <a:alpha val="43137"/>
                    </a:srgbClr>
                  </a:outerShdw>
                </a:effectLst>
                <a:latin typeface="Propisi" panose="02000508030000020003" pitchFamily="2" charset="0"/>
              </a:rPr>
              <a:t>Студентка группы 232 </a:t>
            </a:r>
          </a:p>
          <a:p>
            <a:pPr algn="l"/>
            <a:r>
              <a:rPr lang="ru-RU" sz="3600" dirty="0" err="1" smtClean="0">
                <a:effectLst>
                  <a:outerShdw blurRad="38100" dist="38100" dir="2700000" algn="tl">
                    <a:srgbClr val="000000">
                      <a:alpha val="43137"/>
                    </a:srgbClr>
                  </a:outerShdw>
                </a:effectLst>
                <a:latin typeface="Propisi" panose="02000508030000020003" pitchFamily="2" charset="0"/>
              </a:rPr>
              <a:t>Яушева</a:t>
            </a:r>
            <a:r>
              <a:rPr lang="ru-RU" sz="3600" dirty="0" smtClean="0">
                <a:effectLst>
                  <a:outerShdw blurRad="38100" dist="38100" dir="2700000" algn="tl">
                    <a:srgbClr val="000000">
                      <a:alpha val="43137"/>
                    </a:srgbClr>
                  </a:outerShdw>
                </a:effectLst>
                <a:latin typeface="Propisi" panose="02000508030000020003" pitchFamily="2" charset="0"/>
              </a:rPr>
              <a:t> Елизавета</a:t>
            </a:r>
          </a:p>
          <a:p>
            <a:endParaRPr lang="ru-RU" dirty="0"/>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0150" y="552450"/>
            <a:ext cx="5105400" cy="3403600"/>
          </a:xfrm>
          <a:prstGeom prst="rect">
            <a:avLst/>
          </a:prstGeom>
        </p:spPr>
      </p:pic>
    </p:spTree>
    <p:extLst>
      <p:ext uri="{BB962C8B-B14F-4D97-AF65-F5344CB8AC3E}">
        <p14:creationId xmlns:p14="http://schemas.microsoft.com/office/powerpoint/2010/main" val="396094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2000"/>
                                        <p:tgtEl>
                                          <p:spTgt spid="3">
                                            <p:txEl>
                                              <p:pRg st="0" end="0"/>
                                            </p:txEl>
                                          </p:spTgt>
                                        </p:tgtEl>
                                      </p:cBhvr>
                                    </p:animEffect>
                                    <p:anim calcmode="lin" valueType="num">
                                      <p:cBhvr>
                                        <p:cTn id="26"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27" dur="2000" fill="hold"/>
                                        <p:tgtEl>
                                          <p:spTgt spid="3">
                                            <p:txEl>
                                              <p:pRg st="0" end="0"/>
                                            </p:txEl>
                                          </p:spTgt>
                                        </p:tgtEl>
                                        <p:attrNameLst>
                                          <p:attrName>ppt_h</p:attrName>
                                        </p:attrNameLst>
                                      </p:cBhvr>
                                      <p:tavLst>
                                        <p:tav tm="0">
                                          <p:val>
                                            <p:strVal val="#ppt_h"/>
                                          </p:val>
                                        </p:tav>
                                        <p:tav tm="100000">
                                          <p:val>
                                            <p:strVal val="#ppt_h"/>
                                          </p:val>
                                        </p:tav>
                                      </p:tavLst>
                                    </p:anim>
                                  </p:childTnLst>
                                </p:cTn>
                              </p:par>
                              <p:par>
                                <p:cTn id="28" presetID="45" presetClass="entr" presetSubtype="0" fill="hold" nodeType="with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2000"/>
                                        <p:tgtEl>
                                          <p:spTgt spid="3">
                                            <p:txEl>
                                              <p:pRg st="1" end="1"/>
                                            </p:txEl>
                                          </p:spTgt>
                                        </p:tgtEl>
                                      </p:cBhvr>
                                    </p:animEffect>
                                    <p:anim calcmode="lin" valueType="num">
                                      <p:cBhvr>
                                        <p:cTn id="31"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32" dur="2000" fill="hold"/>
                                        <p:tgtEl>
                                          <p:spTgt spid="3">
                                            <p:txEl>
                                              <p:pRg st="1" end="1"/>
                                            </p:txEl>
                                          </p:spTgt>
                                        </p:tgtEl>
                                        <p:attrNameLst>
                                          <p:attrName>ppt_h</p:attrName>
                                        </p:attrNameLst>
                                      </p:cBhvr>
                                      <p:tavLst>
                                        <p:tav tm="0">
                                          <p:val>
                                            <p:strVal val="#ppt_h"/>
                                          </p:val>
                                        </p:tav>
                                        <p:tav tm="100000">
                                          <p:val>
                                            <p:strVal val="#ppt_h"/>
                                          </p:val>
                                        </p:tav>
                                      </p:tavLst>
                                    </p:anim>
                                  </p:childTnLst>
                                </p:cTn>
                              </p:par>
                              <p:par>
                                <p:cTn id="33" presetID="45" presetClass="entr" presetSubtype="0" fill="hold" nodeType="with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2000"/>
                                        <p:tgtEl>
                                          <p:spTgt spid="3">
                                            <p:txEl>
                                              <p:pRg st="2" end="2"/>
                                            </p:txEl>
                                          </p:spTgt>
                                        </p:tgtEl>
                                      </p:cBhvr>
                                    </p:animEffect>
                                    <p:anim calcmode="lin" valueType="num">
                                      <p:cBhvr>
                                        <p:cTn id="36"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37"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circle(in)">
                                      <p:cBhvr>
                                        <p:cTn id="4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3412" cy="6858000"/>
          </a:xfrm>
        </p:spPr>
      </p:pic>
      <p:sp>
        <p:nvSpPr>
          <p:cNvPr id="2" name="Заголовок 1"/>
          <p:cNvSpPr>
            <a:spLocks noGrp="1"/>
          </p:cNvSpPr>
          <p:nvPr>
            <p:ph type="title"/>
          </p:nvPr>
        </p:nvSpPr>
        <p:spPr>
          <a:xfrm>
            <a:off x="609600" y="2371725"/>
            <a:ext cx="10515600" cy="1325563"/>
          </a:xfrm>
        </p:spPr>
        <p:txBody>
          <a:bodyPr/>
          <a:lstStyle/>
          <a:p>
            <a:endParaRPr lang="ru-RU" dirty="0"/>
          </a:p>
        </p:txBody>
      </p:sp>
      <p:graphicFrame>
        <p:nvGraphicFramePr>
          <p:cNvPr id="8" name="Таблица 7"/>
          <p:cNvGraphicFramePr>
            <a:graphicFrameLocks noGrp="1"/>
          </p:cNvGraphicFramePr>
          <p:nvPr>
            <p:extLst>
              <p:ext uri="{D42A27DB-BD31-4B8C-83A1-F6EECF244321}">
                <p14:modId xmlns:p14="http://schemas.microsoft.com/office/powerpoint/2010/main" val="598079753"/>
              </p:ext>
            </p:extLst>
          </p:nvPr>
        </p:nvGraphicFramePr>
        <p:xfrm>
          <a:off x="1353256" y="112598"/>
          <a:ext cx="9486900" cy="6632804"/>
        </p:xfrm>
        <a:graphic>
          <a:graphicData uri="http://schemas.openxmlformats.org/drawingml/2006/table">
            <a:tbl>
              <a:tblPr firstRow="1" firstCol="1" bandRow="1">
                <a:tableStyleId>{5C22544A-7EE6-4342-B048-85BDC9FD1C3A}</a:tableStyleId>
              </a:tblPr>
              <a:tblGrid>
                <a:gridCol w="4866901">
                  <a:extLst>
                    <a:ext uri="{9D8B030D-6E8A-4147-A177-3AD203B41FA5}">
                      <a16:colId xmlns:a16="http://schemas.microsoft.com/office/drawing/2014/main" val="1915580587"/>
                    </a:ext>
                  </a:extLst>
                </a:gridCol>
                <a:gridCol w="4619999">
                  <a:extLst>
                    <a:ext uri="{9D8B030D-6E8A-4147-A177-3AD203B41FA5}">
                      <a16:colId xmlns:a16="http://schemas.microsoft.com/office/drawing/2014/main" val="2592309196"/>
                    </a:ext>
                  </a:extLst>
                </a:gridCol>
              </a:tblGrid>
              <a:tr h="793186">
                <a:tc>
                  <a:txBody>
                    <a:bodyPr/>
                    <a:lstStyle/>
                    <a:p>
                      <a:pPr algn="ctr">
                        <a:lnSpc>
                          <a:spcPct val="115000"/>
                        </a:lnSpc>
                        <a:spcAft>
                          <a:spcPts val="0"/>
                        </a:spcAft>
                      </a:pPr>
                      <a:r>
                        <a:rPr lang="ru-RU" sz="2800" dirty="0">
                          <a:effectLst/>
                        </a:rPr>
                        <a:t> </a:t>
                      </a:r>
                    </a:p>
                    <a:p>
                      <a:pPr algn="ctr">
                        <a:lnSpc>
                          <a:spcPct val="115000"/>
                        </a:lnSpc>
                        <a:spcAft>
                          <a:spcPts val="0"/>
                        </a:spcAft>
                      </a:pPr>
                      <a:r>
                        <a:rPr lang="ru-RU" sz="2800" dirty="0">
                          <a:effectLst/>
                        </a:rPr>
                        <a:t>Собака</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5644" marR="55644" marT="0" marB="0"/>
                </a:tc>
                <a:tc>
                  <a:txBody>
                    <a:bodyPr/>
                    <a:lstStyle/>
                    <a:p>
                      <a:pPr algn="ctr">
                        <a:lnSpc>
                          <a:spcPct val="115000"/>
                        </a:lnSpc>
                        <a:spcAft>
                          <a:spcPts val="0"/>
                        </a:spcAft>
                      </a:pPr>
                      <a:r>
                        <a:rPr lang="ru-RU" sz="2800" dirty="0">
                          <a:effectLst/>
                        </a:rPr>
                        <a:t> </a:t>
                      </a:r>
                    </a:p>
                    <a:p>
                      <a:pPr algn="ctr">
                        <a:lnSpc>
                          <a:spcPct val="115000"/>
                        </a:lnSpc>
                        <a:spcAft>
                          <a:spcPts val="0"/>
                        </a:spcAft>
                      </a:pPr>
                      <a:r>
                        <a:rPr lang="ru-RU" sz="2800" dirty="0">
                          <a:effectLst/>
                        </a:rPr>
                        <a:t>Человек</a:t>
                      </a:r>
                    </a:p>
                    <a:p>
                      <a:pPr algn="ctr">
                        <a:lnSpc>
                          <a:spcPct val="115000"/>
                        </a:lnSpc>
                        <a:spcAft>
                          <a:spcPts val="0"/>
                        </a:spcAft>
                      </a:pPr>
                      <a:r>
                        <a:rPr lang="ru-RU" sz="2800" dirty="0">
                          <a:effectLst/>
                        </a:rPr>
                        <a:t> </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5644" marR="55644" marT="0" marB="0"/>
                </a:tc>
                <a:extLst>
                  <a:ext uri="{0D108BD9-81ED-4DB2-BD59-A6C34878D82A}">
                    <a16:rowId xmlns:a16="http://schemas.microsoft.com/office/drawing/2014/main" val="1428436153"/>
                  </a:ext>
                </a:extLst>
              </a:tr>
              <a:tr h="906499">
                <a:tc>
                  <a:txBody>
                    <a:bodyPr/>
                    <a:lstStyle/>
                    <a:p>
                      <a:pPr algn="ctr">
                        <a:lnSpc>
                          <a:spcPct val="115000"/>
                        </a:lnSpc>
                        <a:spcAft>
                          <a:spcPts val="0"/>
                        </a:spcAft>
                      </a:pPr>
                      <a:r>
                        <a:rPr lang="ru-RU" sz="1600">
                          <a:effectLst/>
                        </a:rPr>
                        <a:t> </a:t>
                      </a:r>
                    </a:p>
                    <a:p>
                      <a:pPr algn="ctr">
                        <a:lnSpc>
                          <a:spcPct val="115000"/>
                        </a:lnSpc>
                        <a:spcAft>
                          <a:spcPts val="0"/>
                        </a:spcAft>
                      </a:pPr>
                      <a:r>
                        <a:rPr lang="ru-RU" sz="1600">
                          <a:effectLst/>
                        </a:rPr>
                        <a:t>Различия в эмоциях</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55644" marR="55644" marT="0" marB="0"/>
                </a:tc>
                <a:tc>
                  <a:txBody>
                    <a:bodyPr/>
                    <a:lstStyle/>
                    <a:p>
                      <a:pPr algn="ctr">
                        <a:lnSpc>
                          <a:spcPct val="115000"/>
                        </a:lnSpc>
                        <a:spcAft>
                          <a:spcPts val="0"/>
                        </a:spcAft>
                      </a:pPr>
                      <a:r>
                        <a:rPr lang="ru-RU" sz="1600" dirty="0">
                          <a:effectLst/>
                        </a:rPr>
                        <a:t> </a:t>
                      </a:r>
                    </a:p>
                    <a:p>
                      <a:pPr algn="ctr">
                        <a:lnSpc>
                          <a:spcPct val="115000"/>
                        </a:lnSpc>
                        <a:spcAft>
                          <a:spcPts val="0"/>
                        </a:spcAft>
                      </a:pPr>
                      <a:r>
                        <a:rPr lang="ru-RU" sz="1600" dirty="0">
                          <a:effectLst/>
                        </a:rPr>
                        <a:t>эмоции зависят от биологических потребностей</a:t>
                      </a:r>
                    </a:p>
                    <a:p>
                      <a:pPr algn="ctr">
                        <a:lnSpc>
                          <a:spcPct val="115000"/>
                        </a:lnSpc>
                        <a:spcAft>
                          <a:spcPts val="0"/>
                        </a:spcAft>
                      </a:pPr>
                      <a:r>
                        <a:rPr lang="ru-RU" sz="1600" dirty="0">
                          <a:effectLst/>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644" marR="55644" marT="0" marB="0"/>
                </a:tc>
                <a:extLst>
                  <a:ext uri="{0D108BD9-81ED-4DB2-BD59-A6C34878D82A}">
                    <a16:rowId xmlns:a16="http://schemas.microsoft.com/office/drawing/2014/main" val="1699707119"/>
                  </a:ext>
                </a:extLst>
              </a:tr>
              <a:tr h="1586373">
                <a:tc>
                  <a:txBody>
                    <a:bodyPr/>
                    <a:lstStyle/>
                    <a:p>
                      <a:pPr algn="ctr">
                        <a:lnSpc>
                          <a:spcPct val="115000"/>
                        </a:lnSpc>
                        <a:spcAft>
                          <a:spcPts val="0"/>
                        </a:spcAft>
                      </a:pPr>
                      <a:r>
                        <a:rPr lang="ru-RU" sz="1600" dirty="0">
                          <a:effectLst/>
                        </a:rPr>
                        <a:t> </a:t>
                      </a:r>
                    </a:p>
                    <a:p>
                      <a:pPr algn="ctr">
                        <a:lnSpc>
                          <a:spcPct val="115000"/>
                        </a:lnSpc>
                        <a:spcAft>
                          <a:spcPts val="0"/>
                        </a:spcAft>
                      </a:pPr>
                      <a:r>
                        <a:rPr lang="ru-RU" sz="1600" dirty="0">
                          <a:effectLst/>
                        </a:rPr>
                        <a:t> </a:t>
                      </a:r>
                    </a:p>
                    <a:p>
                      <a:pPr algn="ctr">
                        <a:lnSpc>
                          <a:spcPct val="115000"/>
                        </a:lnSpc>
                        <a:spcAft>
                          <a:spcPts val="0"/>
                        </a:spcAft>
                      </a:pPr>
                      <a:r>
                        <a:rPr lang="ru-RU" sz="1600" dirty="0">
                          <a:effectLst/>
                        </a:rPr>
                        <a:t>не </a:t>
                      </a:r>
                      <a:r>
                        <a:rPr lang="ru-RU" sz="1600" dirty="0" err="1">
                          <a:effectLst/>
                        </a:rPr>
                        <a:t>наделёна</a:t>
                      </a:r>
                      <a:r>
                        <a:rPr lang="ru-RU" sz="1600" dirty="0">
                          <a:effectLst/>
                        </a:rPr>
                        <a:t> разумом, не способна контролировать эмоции</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644" marR="55644" marT="0" marB="0"/>
                </a:tc>
                <a:tc>
                  <a:txBody>
                    <a:bodyPr/>
                    <a:lstStyle/>
                    <a:p>
                      <a:pPr algn="ctr">
                        <a:lnSpc>
                          <a:spcPct val="115000"/>
                        </a:lnSpc>
                        <a:spcAft>
                          <a:spcPts val="0"/>
                        </a:spcAft>
                      </a:pPr>
                      <a:r>
                        <a:rPr lang="ru-RU" sz="1600">
                          <a:effectLst/>
                        </a:rPr>
                        <a:t> </a:t>
                      </a:r>
                    </a:p>
                    <a:p>
                      <a:pPr algn="ctr">
                        <a:lnSpc>
                          <a:spcPct val="115000"/>
                        </a:lnSpc>
                        <a:spcAft>
                          <a:spcPts val="0"/>
                        </a:spcAft>
                      </a:pPr>
                      <a:r>
                        <a:rPr lang="ru-RU" sz="1600">
                          <a:effectLst/>
                        </a:rPr>
                        <a:t>наделен разумом, способен контролировать свои эмоции, оценивать их, скрывать их или давать им волю, или даже симулировать их в зависимости от ситуации</a:t>
                      </a:r>
                    </a:p>
                    <a:p>
                      <a:pPr algn="ctr">
                        <a:lnSpc>
                          <a:spcPct val="115000"/>
                        </a:lnSpc>
                        <a:spcAft>
                          <a:spcPts val="0"/>
                        </a:spcAft>
                      </a:pPr>
                      <a:r>
                        <a:rPr lang="ru-RU" sz="1600">
                          <a:effectLst/>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55644" marR="55644" marT="0" marB="0"/>
                </a:tc>
                <a:extLst>
                  <a:ext uri="{0D108BD9-81ED-4DB2-BD59-A6C34878D82A}">
                    <a16:rowId xmlns:a16="http://schemas.microsoft.com/office/drawing/2014/main" val="2047824868"/>
                  </a:ext>
                </a:extLst>
              </a:tr>
              <a:tr h="906499">
                <a:tc>
                  <a:txBody>
                    <a:bodyPr/>
                    <a:lstStyle/>
                    <a:p>
                      <a:pPr algn="ctr">
                        <a:lnSpc>
                          <a:spcPct val="115000"/>
                        </a:lnSpc>
                        <a:spcAft>
                          <a:spcPts val="0"/>
                        </a:spcAft>
                      </a:pPr>
                      <a:r>
                        <a:rPr lang="ru-RU" sz="1600">
                          <a:effectLst/>
                        </a:rPr>
                        <a:t> </a:t>
                      </a:r>
                    </a:p>
                    <a:p>
                      <a:pPr algn="ctr">
                        <a:lnSpc>
                          <a:spcPct val="115000"/>
                        </a:lnSpc>
                        <a:spcAft>
                          <a:spcPts val="0"/>
                        </a:spcAft>
                      </a:pPr>
                      <a:r>
                        <a:rPr lang="ru-RU" sz="1600">
                          <a:effectLst/>
                        </a:rPr>
                        <a:t>собака не способна обучаться в процессе своего развития</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55644" marR="55644" marT="0" marB="0"/>
                </a:tc>
                <a:tc>
                  <a:txBody>
                    <a:bodyPr/>
                    <a:lstStyle/>
                    <a:p>
                      <a:pPr algn="ctr">
                        <a:lnSpc>
                          <a:spcPct val="115000"/>
                        </a:lnSpc>
                        <a:spcAft>
                          <a:spcPts val="0"/>
                        </a:spcAft>
                      </a:pPr>
                      <a:r>
                        <a:rPr lang="ru-RU" sz="1600">
                          <a:effectLst/>
                        </a:rPr>
                        <a:t> </a:t>
                      </a:r>
                    </a:p>
                    <a:p>
                      <a:pPr algn="ctr">
                        <a:lnSpc>
                          <a:spcPct val="115000"/>
                        </a:lnSpc>
                        <a:spcAft>
                          <a:spcPts val="0"/>
                        </a:spcAft>
                      </a:pPr>
                      <a:r>
                        <a:rPr lang="ru-RU" sz="1600">
                          <a:effectLst/>
                        </a:rPr>
                        <a:t>способен обучаться в процессе своего развития</a:t>
                      </a:r>
                    </a:p>
                    <a:p>
                      <a:pPr algn="ctr">
                        <a:lnSpc>
                          <a:spcPct val="115000"/>
                        </a:lnSpc>
                        <a:spcAft>
                          <a:spcPts val="0"/>
                        </a:spcAft>
                      </a:pPr>
                      <a:r>
                        <a:rPr lang="ru-RU" sz="1600">
                          <a:effectLst/>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55644" marR="55644" marT="0" marB="0"/>
                </a:tc>
                <a:extLst>
                  <a:ext uri="{0D108BD9-81ED-4DB2-BD59-A6C34878D82A}">
                    <a16:rowId xmlns:a16="http://schemas.microsoft.com/office/drawing/2014/main" val="480147432"/>
                  </a:ext>
                </a:extLst>
              </a:tr>
              <a:tr h="1133123">
                <a:tc>
                  <a:txBody>
                    <a:bodyPr/>
                    <a:lstStyle/>
                    <a:p>
                      <a:pPr algn="ctr">
                        <a:lnSpc>
                          <a:spcPct val="115000"/>
                        </a:lnSpc>
                        <a:spcAft>
                          <a:spcPts val="0"/>
                        </a:spcAft>
                      </a:pPr>
                      <a:r>
                        <a:rPr lang="ru-RU" sz="1600">
                          <a:effectLst/>
                        </a:rPr>
                        <a:t> </a:t>
                      </a:r>
                    </a:p>
                    <a:p>
                      <a:pPr algn="ctr">
                        <a:lnSpc>
                          <a:spcPct val="115000"/>
                        </a:lnSpc>
                        <a:spcAft>
                          <a:spcPts val="0"/>
                        </a:spcAft>
                      </a:pPr>
                      <a:r>
                        <a:rPr lang="ru-RU" sz="1600">
                          <a:effectLst/>
                        </a:rPr>
                        <a:t>нет нравственных чувств</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55644" marR="55644" marT="0" marB="0"/>
                </a:tc>
                <a:tc>
                  <a:txBody>
                    <a:bodyPr/>
                    <a:lstStyle/>
                    <a:p>
                      <a:pPr marR="95250" algn="ctr">
                        <a:lnSpc>
                          <a:spcPct val="115000"/>
                        </a:lnSpc>
                        <a:spcBef>
                          <a:spcPts val="750"/>
                        </a:spcBef>
                        <a:spcAft>
                          <a:spcPts val="750"/>
                        </a:spcAft>
                      </a:pPr>
                      <a:r>
                        <a:rPr lang="ru-RU" sz="1600">
                          <a:effectLst/>
                        </a:rPr>
                        <a:t>есть высшие нравственные чувства; они, в отличие от элементарных эмоций, воспитываются и изменяются под влиянием социальных и духовных условий</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55644" marR="55644" marT="0" marB="0" anchor="ctr"/>
                </a:tc>
                <a:extLst>
                  <a:ext uri="{0D108BD9-81ED-4DB2-BD59-A6C34878D82A}">
                    <a16:rowId xmlns:a16="http://schemas.microsoft.com/office/drawing/2014/main" val="1212289972"/>
                  </a:ext>
                </a:extLst>
              </a:tr>
              <a:tr h="465520">
                <a:tc>
                  <a:txBody>
                    <a:bodyPr/>
                    <a:lstStyle/>
                    <a:p>
                      <a:pPr algn="ctr">
                        <a:lnSpc>
                          <a:spcPct val="115000"/>
                        </a:lnSpc>
                        <a:spcAft>
                          <a:spcPts val="0"/>
                        </a:spcAft>
                      </a:pPr>
                      <a:r>
                        <a:rPr lang="ru-RU" sz="1600">
                          <a:effectLst/>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55644" marR="55644" marT="0" marB="0"/>
                </a:tc>
                <a:tc>
                  <a:txBody>
                    <a:bodyPr/>
                    <a:lstStyle/>
                    <a:p>
                      <a:pPr marL="95250" marR="95250" algn="ctr">
                        <a:lnSpc>
                          <a:spcPct val="115000"/>
                        </a:lnSpc>
                        <a:spcBef>
                          <a:spcPts val="750"/>
                        </a:spcBef>
                        <a:spcAft>
                          <a:spcPts val="750"/>
                        </a:spcAft>
                      </a:pPr>
                      <a:r>
                        <a:rPr lang="ru-RU" sz="1600" dirty="0">
                          <a:effectLst/>
                        </a:rPr>
                        <a:t>эмоции зависят от социальных и духовных потребностей</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644" marR="55644" marT="0" marB="0" anchor="ctr"/>
                </a:tc>
                <a:extLst>
                  <a:ext uri="{0D108BD9-81ED-4DB2-BD59-A6C34878D82A}">
                    <a16:rowId xmlns:a16="http://schemas.microsoft.com/office/drawing/2014/main" val="3699523718"/>
                  </a:ext>
                </a:extLst>
              </a:tr>
            </a:tbl>
          </a:graphicData>
        </a:graphic>
      </p:graphicFrame>
    </p:spTree>
    <p:extLst>
      <p:ext uri="{BB962C8B-B14F-4D97-AF65-F5344CB8AC3E}">
        <p14:creationId xmlns:p14="http://schemas.microsoft.com/office/powerpoint/2010/main" val="326988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360"/>
                                          </p:val>
                                        </p:tav>
                                        <p:tav tm="100000">
                                          <p:val>
                                            <p:fltVal val="0"/>
                                          </p:val>
                                        </p:tav>
                                      </p:tavLst>
                                    </p:anim>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Заголовок 1"/>
          <p:cNvSpPr>
            <a:spLocks noGrp="1"/>
          </p:cNvSpPr>
          <p:nvPr>
            <p:ph type="title"/>
          </p:nvPr>
        </p:nvSpPr>
        <p:spPr>
          <a:xfrm>
            <a:off x="6031395" y="535638"/>
            <a:ext cx="5774635" cy="6003235"/>
          </a:xfrm>
        </p:spPr>
        <p:txBody>
          <a:bodyPr>
            <a:normAutofit/>
          </a:bodyPr>
          <a:lstStyle/>
          <a:p>
            <a:r>
              <a:rPr lang="ru-RU" sz="2400" b="1" dirty="0" smtClean="0">
                <a:solidFill>
                  <a:schemeClr val="accent1">
                    <a:lumMod val="50000"/>
                  </a:schemeClr>
                </a:solidFill>
                <a:effectLst>
                  <a:outerShdw blurRad="38100" dist="38100" dir="2700000" algn="tl">
                    <a:srgbClr val="000000">
                      <a:alpha val="43137"/>
                    </a:srgbClr>
                  </a:outerShdw>
                </a:effectLst>
              </a:rPr>
              <a:t>Эмоции </a:t>
            </a:r>
            <a:r>
              <a:rPr lang="ru-RU" sz="2400" dirty="0">
                <a:solidFill>
                  <a:schemeClr val="accent1">
                    <a:lumMod val="50000"/>
                  </a:schemeClr>
                </a:solidFill>
                <a:effectLst>
                  <a:outerShdw blurRad="38100" dist="38100" dir="2700000" algn="tl">
                    <a:srgbClr val="000000">
                      <a:alpha val="43137"/>
                    </a:srgbClr>
                  </a:outerShdw>
                </a:effectLst>
              </a:rPr>
              <a:t>(франц. </a:t>
            </a:r>
            <a:r>
              <a:rPr lang="ru-RU" sz="2400" dirty="0" err="1">
                <a:solidFill>
                  <a:schemeClr val="accent1">
                    <a:lumMod val="50000"/>
                  </a:schemeClr>
                </a:solidFill>
                <a:effectLst>
                  <a:outerShdw blurRad="38100" dist="38100" dir="2700000" algn="tl">
                    <a:srgbClr val="000000">
                      <a:alpha val="43137"/>
                    </a:srgbClr>
                  </a:outerShdw>
                </a:effectLst>
              </a:rPr>
              <a:t>émotion</a:t>
            </a:r>
            <a:r>
              <a:rPr lang="ru-RU" sz="2400" dirty="0">
                <a:solidFill>
                  <a:schemeClr val="accent1">
                    <a:lumMod val="50000"/>
                  </a:schemeClr>
                </a:solidFill>
                <a:effectLst>
                  <a:outerShdw blurRad="38100" dist="38100" dir="2700000" algn="tl">
                    <a:srgbClr val="000000">
                      <a:alpha val="43137"/>
                    </a:srgbClr>
                  </a:outerShdw>
                </a:effectLst>
              </a:rPr>
              <a:t>, от лат. </a:t>
            </a:r>
            <a:r>
              <a:rPr lang="ru-RU" sz="2400" dirty="0" err="1">
                <a:solidFill>
                  <a:schemeClr val="accent1">
                    <a:lumMod val="50000"/>
                  </a:schemeClr>
                </a:solidFill>
                <a:effectLst>
                  <a:outerShdw blurRad="38100" dist="38100" dir="2700000" algn="tl">
                    <a:srgbClr val="000000">
                      <a:alpha val="43137"/>
                    </a:srgbClr>
                  </a:outerShdw>
                </a:effectLst>
              </a:rPr>
              <a:t>Emoveo</a:t>
            </a:r>
            <a:r>
              <a:rPr lang="ru-RU" sz="2400" dirty="0">
                <a:solidFill>
                  <a:schemeClr val="accent1">
                    <a:lumMod val="50000"/>
                  </a:schemeClr>
                </a:solidFill>
                <a:effectLst>
                  <a:outerShdw blurRad="38100" dist="38100" dir="2700000" algn="tl">
                    <a:srgbClr val="000000">
                      <a:alpha val="43137"/>
                    </a:srgbClr>
                  </a:outerShdw>
                </a:effectLst>
              </a:rPr>
              <a:t> - потрясаю, волную), субъективные реакции человека и животных на воздействие внутренних и внешних раздражителей, проявляющиеся в виде удовольствия или неудовольствия, радости, страха и т. д.</a:t>
            </a:r>
            <a:br>
              <a:rPr lang="ru-RU" sz="2400" dirty="0">
                <a:solidFill>
                  <a:schemeClr val="accent1">
                    <a:lumMod val="50000"/>
                  </a:schemeClr>
                </a:solidFill>
                <a:effectLst>
                  <a:outerShdw blurRad="38100" dist="38100" dir="2700000" algn="tl">
                    <a:srgbClr val="000000">
                      <a:alpha val="43137"/>
                    </a:srgbClr>
                  </a:outerShdw>
                </a:effectLst>
              </a:rPr>
            </a:br>
            <a:r>
              <a:rPr lang="ru-RU" sz="2400" dirty="0">
                <a:solidFill>
                  <a:schemeClr val="accent1">
                    <a:lumMod val="50000"/>
                  </a:schemeClr>
                </a:solidFill>
                <a:effectLst>
                  <a:outerShdw blurRad="38100" dist="38100" dir="2700000" algn="tl">
                    <a:srgbClr val="000000">
                      <a:alpha val="43137"/>
                    </a:srgbClr>
                  </a:outerShdw>
                </a:effectLst>
              </a:rPr>
              <a:t>Эмоции проявляются в </a:t>
            </a:r>
            <a:r>
              <a:rPr lang="ru-RU" sz="2400" b="1" dirty="0">
                <a:solidFill>
                  <a:schemeClr val="accent1">
                    <a:lumMod val="50000"/>
                  </a:schemeClr>
                </a:solidFill>
                <a:effectLst>
                  <a:outerShdw blurRad="38100" dist="38100" dir="2700000" algn="tl">
                    <a:srgbClr val="000000">
                      <a:alpha val="43137"/>
                    </a:srgbClr>
                  </a:outerShdw>
                </a:effectLst>
              </a:rPr>
              <a:t>определенных психических переживаниях и имеют положительный и отрицательный чувственный тон</a:t>
            </a:r>
            <a:r>
              <a:rPr lang="ru-RU" sz="2400" dirty="0">
                <a:solidFill>
                  <a:schemeClr val="accent1">
                    <a:lumMod val="50000"/>
                  </a:schemeClr>
                </a:solidFill>
                <a:effectLst>
                  <a:outerShdw blurRad="38100" dist="38100" dir="2700000" algn="tl">
                    <a:srgbClr val="000000">
                      <a:alpha val="43137"/>
                    </a:srgbClr>
                  </a:outerShdw>
                </a:effectLst>
              </a:rPr>
              <a:t>, связаны с чувством удовольствия или неудовольствия. Чувство удовольствия при усилении переходит в аффект радости.</a:t>
            </a:r>
            <a:r>
              <a:rPr lang="ru-RU" sz="2000" dirty="0"/>
              <a:t/>
            </a:r>
            <a:br>
              <a:rPr lang="ru-RU" sz="2000" dirty="0"/>
            </a:br>
            <a:endParaRPr lang="ru-RU" sz="2200" dirty="0"/>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658893"/>
            <a:ext cx="5035826" cy="3756726"/>
          </a:xfrm>
          <a:prstGeom prst="rect">
            <a:avLst/>
          </a:prstGeom>
        </p:spPr>
      </p:pic>
    </p:spTree>
    <p:extLst>
      <p:ext uri="{BB962C8B-B14F-4D97-AF65-F5344CB8AC3E}">
        <p14:creationId xmlns:p14="http://schemas.microsoft.com/office/powerpoint/2010/main" val="4234702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Заголовок 1"/>
          <p:cNvSpPr>
            <a:spLocks noGrp="1"/>
          </p:cNvSpPr>
          <p:nvPr>
            <p:ph type="title"/>
          </p:nvPr>
        </p:nvSpPr>
        <p:spPr/>
        <p:txBody>
          <a:bodyPr/>
          <a:lstStyle/>
          <a:p>
            <a:pPr algn="ctr"/>
            <a:r>
              <a:rPr lang="ru-RU" dirty="0">
                <a:solidFill>
                  <a:srgbClr val="7030A0"/>
                </a:solidFill>
                <a:effectLst>
                  <a:outerShdw blurRad="38100" dist="38100" dir="2700000" algn="tl">
                    <a:srgbClr val="000000">
                      <a:alpha val="43137"/>
                    </a:srgbClr>
                  </a:outerShdw>
                </a:effectLst>
              </a:rPr>
              <a:t>Немецкий философ И. Кант делил </a:t>
            </a:r>
            <a:r>
              <a:rPr lang="ru-RU" dirty="0" smtClean="0">
                <a:solidFill>
                  <a:srgbClr val="7030A0"/>
                </a:solidFill>
                <a:effectLst>
                  <a:outerShdw blurRad="38100" dist="38100" dir="2700000" algn="tl">
                    <a:srgbClr val="000000">
                      <a:alpha val="43137"/>
                    </a:srgbClr>
                  </a:outerShdw>
                </a:effectLst>
              </a:rPr>
              <a:t>эмоции на </a:t>
            </a:r>
            <a:endParaRPr lang="ru-RU" dirty="0">
              <a:solidFill>
                <a:srgbClr val="7030A0"/>
              </a:solidFill>
              <a:effectLst>
                <a:outerShdw blurRad="38100" dist="38100" dir="2700000" algn="tl">
                  <a:srgbClr val="000000">
                    <a:alpha val="43137"/>
                  </a:srgbClr>
                </a:outerShdw>
              </a:effectLst>
            </a:endParaRPr>
          </a:p>
        </p:txBody>
      </p:sp>
      <p:sp>
        <p:nvSpPr>
          <p:cNvPr id="4" name="Объект 3"/>
          <p:cNvSpPr>
            <a:spLocks noGrp="1"/>
          </p:cNvSpPr>
          <p:nvPr>
            <p:ph sz="half" idx="2"/>
          </p:nvPr>
        </p:nvSpPr>
        <p:spPr>
          <a:xfrm>
            <a:off x="787400" y="3120182"/>
            <a:ext cx="5308600" cy="2878832"/>
          </a:xfrm>
        </p:spPr>
        <p:txBody>
          <a:bodyPr>
            <a:normAutofit/>
          </a:bodyPr>
          <a:lstStyle/>
          <a:p>
            <a:pPr marL="0" indent="0" algn="ctr">
              <a:buNone/>
            </a:pPr>
            <a:r>
              <a:rPr lang="ru-RU" sz="3600" b="1" i="1" dirty="0" smtClean="0">
                <a:effectLst>
                  <a:outerShdw blurRad="38100" dist="38100" dir="2700000" algn="tl">
                    <a:srgbClr val="000000">
                      <a:alpha val="43137"/>
                    </a:srgbClr>
                  </a:outerShdw>
                </a:effectLst>
              </a:rPr>
              <a:t>стенические</a:t>
            </a:r>
            <a:r>
              <a:rPr lang="ru-RU" sz="3600" dirty="0">
                <a:effectLst>
                  <a:outerShdw blurRad="38100" dist="38100" dir="2700000" algn="tl">
                    <a:srgbClr val="000000">
                      <a:alpha val="43137"/>
                    </a:srgbClr>
                  </a:outerShdw>
                </a:effectLst>
              </a:rPr>
              <a:t> </a:t>
            </a:r>
            <a:r>
              <a:rPr lang="ru-RU" sz="3600" dirty="0" smtClean="0">
                <a:effectLst>
                  <a:outerShdw blurRad="38100" dist="38100" dir="2700000" algn="tl">
                    <a:srgbClr val="000000">
                      <a:alpha val="43137"/>
                    </a:srgbClr>
                  </a:outerShdw>
                </a:effectLst>
              </a:rPr>
              <a:t>(</a:t>
            </a:r>
            <a:r>
              <a:rPr lang="ru-RU" sz="3600" dirty="0">
                <a:effectLst>
                  <a:outerShdw blurRad="38100" dist="38100" dir="2700000" algn="tl">
                    <a:srgbClr val="000000">
                      <a:alpha val="43137"/>
                    </a:srgbClr>
                  </a:outerShdw>
                </a:effectLst>
              </a:rPr>
              <a:t>радость, воодушевление, гнев) - возбуждающие, повышающие мышечный тонус, силу</a:t>
            </a:r>
          </a:p>
        </p:txBody>
      </p:sp>
      <p:sp>
        <p:nvSpPr>
          <p:cNvPr id="6" name="Прямоугольник 5"/>
          <p:cNvSpPr/>
          <p:nvPr/>
        </p:nvSpPr>
        <p:spPr>
          <a:xfrm>
            <a:off x="7315200" y="3120182"/>
            <a:ext cx="3149600" cy="2308324"/>
          </a:xfrm>
          <a:prstGeom prst="rect">
            <a:avLst/>
          </a:prstGeom>
        </p:spPr>
        <p:txBody>
          <a:bodyPr wrap="square">
            <a:spAutoFit/>
          </a:bodyPr>
          <a:lstStyle/>
          <a:p>
            <a:pPr algn="ctr"/>
            <a:r>
              <a:rPr lang="ru-RU" sz="3600" b="1" i="1" dirty="0">
                <a:effectLst>
                  <a:outerShdw blurRad="38100" dist="38100" dir="2700000" algn="tl">
                    <a:srgbClr val="000000">
                      <a:alpha val="43137"/>
                    </a:srgbClr>
                  </a:outerShdw>
                </a:effectLst>
              </a:rPr>
              <a:t>астенические</a:t>
            </a:r>
            <a:r>
              <a:rPr lang="ru-RU" sz="3600" dirty="0">
                <a:effectLst>
                  <a:outerShdw blurRad="38100" dist="38100" dir="2700000" algn="tl">
                    <a:srgbClr val="000000">
                      <a:alpha val="43137"/>
                    </a:srgbClr>
                  </a:outerShdw>
                </a:effectLst>
              </a:rPr>
              <a:t> (страх, тоска, печаль) - ослабляющие</a:t>
            </a:r>
          </a:p>
        </p:txBody>
      </p:sp>
      <p:cxnSp>
        <p:nvCxnSpPr>
          <p:cNvPr id="8" name="Прямая со стрелкой 7"/>
          <p:cNvCxnSpPr/>
          <p:nvPr/>
        </p:nvCxnSpPr>
        <p:spPr>
          <a:xfrm flipH="1">
            <a:off x="2765425" y="1283494"/>
            <a:ext cx="2349500" cy="1993900"/>
          </a:xfrm>
          <a:prstGeom prst="straightConnector1">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9" name="Прямая со стрелкой 8"/>
          <p:cNvCxnSpPr/>
          <p:nvPr/>
        </p:nvCxnSpPr>
        <p:spPr>
          <a:xfrm>
            <a:off x="7042150" y="1244600"/>
            <a:ext cx="2127250" cy="1993900"/>
          </a:xfrm>
          <a:prstGeom prst="straightConnector1">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85993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Заголовок 1"/>
          <p:cNvSpPr>
            <a:spLocks noGrp="1"/>
          </p:cNvSpPr>
          <p:nvPr>
            <p:ph type="title"/>
          </p:nvPr>
        </p:nvSpPr>
        <p:spPr>
          <a:xfrm>
            <a:off x="838200" y="254001"/>
            <a:ext cx="10185400" cy="3512312"/>
          </a:xfrm>
        </p:spPr>
        <p:txBody>
          <a:bodyPr>
            <a:noAutofit/>
          </a:bodyPr>
          <a:lstStyle/>
          <a:p>
            <a:r>
              <a:rPr lang="ru-RU" sz="2400" b="1" dirty="0">
                <a:solidFill>
                  <a:srgbClr val="FFFF00"/>
                </a:solidFill>
                <a:effectLst>
                  <a:outerShdw blurRad="38100" dist="38100" dir="2700000" algn="tl">
                    <a:srgbClr val="000000">
                      <a:alpha val="43137"/>
                    </a:srgbClr>
                  </a:outerShdw>
                </a:effectLst>
              </a:rPr>
              <a:t>Низшие эмоции (простые, элементарные) </a:t>
            </a:r>
            <a:r>
              <a:rPr lang="ru-RU" sz="2400" dirty="0">
                <a:solidFill>
                  <a:schemeClr val="bg1"/>
                </a:solidFill>
                <a:effectLst>
                  <a:outerShdw blurRad="38100" dist="38100" dir="2700000" algn="tl">
                    <a:srgbClr val="000000">
                      <a:alpha val="43137"/>
                    </a:srgbClr>
                  </a:outerShdw>
                </a:effectLst>
              </a:rPr>
              <a:t>в отличие от высших эмоций вытекают из органических потребностей человека, основаны на инстинктах и являются их выражением. К низшим эмоциям относится переживание удовольствия при ощущении сладкого, неудовольствия - горечи во рту; к витальным чувствам следует причислить голод и жажду (точнее, сопровождающие их эмоции), чувство самосохранения</a:t>
            </a:r>
            <a:r>
              <a:rPr lang="ru-RU" sz="2400" dirty="0" smtClean="0">
                <a:solidFill>
                  <a:schemeClr val="bg1"/>
                </a:solidFill>
                <a:effectLst>
                  <a:outerShdw blurRad="38100" dist="38100" dir="2700000" algn="tl">
                    <a:srgbClr val="000000">
                      <a:alpha val="43137"/>
                    </a:srgbClr>
                  </a:outerShdw>
                </a:effectLst>
              </a:rPr>
              <a:t>.</a:t>
            </a:r>
            <a:r>
              <a:rPr lang="en-US" sz="2400" dirty="0">
                <a:solidFill>
                  <a:schemeClr val="bg1"/>
                </a:solidFill>
                <a:effectLst>
                  <a:outerShdw blurRad="38100" dist="38100" dir="2700000" algn="tl">
                    <a:srgbClr val="000000">
                      <a:alpha val="43137"/>
                    </a:srgbClr>
                  </a:outerShdw>
                </a:effectLst>
              </a:rPr>
              <a:t/>
            </a:r>
            <a:br>
              <a:rPr lang="en-US" sz="2400" dirty="0">
                <a:solidFill>
                  <a:schemeClr val="bg1"/>
                </a:solidFill>
                <a:effectLst>
                  <a:outerShdw blurRad="38100" dist="38100" dir="2700000" algn="tl">
                    <a:srgbClr val="000000">
                      <a:alpha val="43137"/>
                    </a:srgbClr>
                  </a:outerShdw>
                </a:effectLst>
              </a:rPr>
            </a:br>
            <a:r>
              <a:rPr lang="ru-RU" sz="2400" b="1" dirty="0" smtClean="0">
                <a:solidFill>
                  <a:srgbClr val="FFFF00"/>
                </a:solidFill>
                <a:effectLst>
                  <a:outerShdw blurRad="38100" dist="38100" dir="2700000" algn="tl">
                    <a:srgbClr val="000000">
                      <a:alpha val="43137"/>
                    </a:srgbClr>
                  </a:outerShdw>
                </a:effectLst>
              </a:rPr>
              <a:t>Высшие </a:t>
            </a:r>
            <a:r>
              <a:rPr lang="ru-RU" sz="2400" b="1" dirty="0">
                <a:solidFill>
                  <a:srgbClr val="FFFF00"/>
                </a:solidFill>
                <a:effectLst>
                  <a:outerShdw blurRad="38100" dist="38100" dir="2700000" algn="tl">
                    <a:srgbClr val="000000">
                      <a:alpha val="43137"/>
                    </a:srgbClr>
                  </a:outerShdw>
                </a:effectLst>
              </a:rPr>
              <a:t>(сложные) </a:t>
            </a:r>
            <a:r>
              <a:rPr lang="ru-RU" sz="2400" dirty="0">
                <a:solidFill>
                  <a:schemeClr val="bg1"/>
                </a:solidFill>
                <a:effectLst>
                  <a:outerShdw blurRad="38100" dist="38100" dir="2700000" algn="tl">
                    <a:srgbClr val="000000">
                      <a:alpha val="43137"/>
                    </a:srgbClr>
                  </a:outerShdw>
                </a:effectLst>
              </a:rPr>
              <a:t>эмоции, или чувства, возникают в связи с удовлетворением общественных потребностей. Они появились в результате общественных отношений, трудовой деятельности. Различаются чувства интеллектуальные, моральные, эстетические и </a:t>
            </a:r>
            <a:r>
              <a:rPr lang="ru-RU" sz="2400" dirty="0" err="1">
                <a:solidFill>
                  <a:schemeClr val="bg1"/>
                </a:solidFill>
                <a:effectLst>
                  <a:outerShdw blurRad="38100" dist="38100" dir="2700000" algn="tl">
                    <a:srgbClr val="000000">
                      <a:alpha val="43137"/>
                    </a:srgbClr>
                  </a:outerShdw>
                </a:effectLst>
              </a:rPr>
              <a:t>праксические</a:t>
            </a:r>
            <a:r>
              <a:rPr lang="ru-RU" sz="2400" dirty="0">
                <a:solidFill>
                  <a:schemeClr val="bg1"/>
                </a:solidFill>
                <a:effectLst>
                  <a:outerShdw blurRad="38100" dist="38100" dir="2700000" algn="tl">
                    <a:srgbClr val="000000">
                      <a:alpha val="43137"/>
                    </a:srgbClr>
                  </a:outerShdw>
                </a:effectLst>
              </a:rPr>
              <a:t>.</a:t>
            </a: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4150" y="4020314"/>
            <a:ext cx="3657600" cy="2398776"/>
          </a:xfrm>
          <a:prstGeom prst="rect">
            <a:avLst/>
          </a:prstGeom>
        </p:spPr>
      </p:pic>
    </p:spTree>
    <p:extLst>
      <p:ext uri="{BB962C8B-B14F-4D97-AF65-F5344CB8AC3E}">
        <p14:creationId xmlns:p14="http://schemas.microsoft.com/office/powerpoint/2010/main" val="73816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plus(in)">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12" name="Rectangle 2"/>
          <p:cNvSpPr>
            <a:spLocks noGrp="1" noChangeArrowheads="1"/>
          </p:cNvSpPr>
          <p:nvPr>
            <p:ph type="title"/>
          </p:nvPr>
        </p:nvSpPr>
        <p:spPr bwMode="auto">
          <a:xfrm>
            <a:off x="304800" y="425449"/>
            <a:ext cx="5791200" cy="7540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defTabSz="914400" rtl="0" eaLnBrk="0" fontAlgn="base" latinLnBrk="0" hangingPunct="0">
              <a:lnSpc>
                <a:spcPct val="100000"/>
              </a:lnSpc>
              <a:spcBef>
                <a:spcPct val="0"/>
              </a:spcBef>
              <a:spcAft>
                <a:spcPct val="0"/>
              </a:spcAft>
              <a:buClrTx/>
              <a:buSzTx/>
              <a:tabLst/>
            </a:pPr>
            <a:r>
              <a:rPr kumimoji="0" lang="ru-RU" altLang="ru-RU" sz="3200" b="0" i="0" u="none" strike="noStrike" cap="none" normalizeH="0" baseline="0" dirty="0" smtClean="0">
                <a:ln>
                  <a:noFill/>
                </a:ln>
                <a:solidFill>
                  <a:srgbClr val="424242"/>
                </a:solidFill>
                <a:effectLst>
                  <a:outerShdw blurRad="38100" dist="38100" dir="2700000" algn="tl">
                    <a:srgbClr val="000000">
                      <a:alpha val="43137"/>
                    </a:srgbClr>
                  </a:outerShdw>
                </a:effectLst>
                <a:latin typeface="+mn-lt"/>
              </a:rPr>
              <a:t>Эмоции в организме человека и животного выполняют очень важную функцию – </a:t>
            </a:r>
            <a:r>
              <a:rPr kumimoji="0" lang="ru-RU" altLang="ru-RU" sz="3200" b="1" i="0" u="none" strike="noStrike" cap="none" normalizeH="0" baseline="0" dirty="0" smtClean="0">
                <a:ln>
                  <a:noFill/>
                </a:ln>
                <a:solidFill>
                  <a:schemeClr val="accent1">
                    <a:lumMod val="50000"/>
                  </a:schemeClr>
                </a:solidFill>
                <a:effectLst>
                  <a:outerShdw blurRad="38100" dist="38100" dir="2700000" algn="tl">
                    <a:srgbClr val="000000">
                      <a:alpha val="43137"/>
                    </a:srgbClr>
                  </a:outerShdw>
                </a:effectLst>
                <a:latin typeface="+mn-lt"/>
              </a:rPr>
              <a:t>регуляторную</a:t>
            </a:r>
            <a:r>
              <a:rPr kumimoji="0" lang="ru-RU" altLang="ru-RU" sz="3200" b="0" i="0" u="none" strike="noStrike" cap="none" normalizeH="0" baseline="0" dirty="0" smtClean="0">
                <a:ln>
                  <a:noFill/>
                </a:ln>
                <a:solidFill>
                  <a:srgbClr val="424242"/>
                </a:solidFill>
                <a:effectLst>
                  <a:outerShdw blurRad="38100" dist="38100" dir="2700000" algn="tl">
                    <a:srgbClr val="000000">
                      <a:alpha val="43137"/>
                    </a:srgbClr>
                  </a:outerShdw>
                </a:effectLst>
                <a:latin typeface="Verdana" panose="020B0604030504040204" pitchFamily="34" charset="0"/>
              </a:rPr>
              <a:t>.</a:t>
            </a:r>
            <a:r>
              <a:rPr kumimoji="0" lang="ru-RU" altLang="ru-RU" sz="1600" b="0" i="0" u="none" strike="noStrike" cap="none" normalizeH="0" baseline="0" dirty="0" smtClean="0">
                <a:ln>
                  <a:noFill/>
                </a:ln>
                <a:solidFill>
                  <a:srgbClr val="424242"/>
                </a:solidFill>
                <a:effectLst/>
                <a:latin typeface="Verdana" panose="020B0604030504040204" pitchFamily="34" charset="0"/>
              </a:rPr>
              <a:t/>
            </a:r>
            <a:br>
              <a:rPr kumimoji="0" lang="ru-RU" altLang="ru-RU" sz="1600" b="0" i="0" u="none" strike="noStrike" cap="none" normalizeH="0" baseline="0" dirty="0" smtClean="0">
                <a:ln>
                  <a:noFill/>
                </a:ln>
                <a:solidFill>
                  <a:srgbClr val="424242"/>
                </a:solidFill>
                <a:effectLst/>
                <a:latin typeface="Verdana" panose="020B0604030504040204" pitchFamily="34" charset="0"/>
              </a:rPr>
            </a:br>
            <a:r>
              <a:rPr lang="ru-RU" altLang="ru-RU" sz="2800" dirty="0">
                <a:solidFill>
                  <a:srgbClr val="7030A0"/>
                </a:solidFill>
                <a:effectLst>
                  <a:outerShdw blurRad="38100" dist="38100" dir="2700000" algn="tl">
                    <a:srgbClr val="000000">
                      <a:alpha val="43137"/>
                    </a:srgbClr>
                  </a:outerShdw>
                </a:effectLst>
                <a:latin typeface="Verdana" panose="020B0604030504040204" pitchFamily="34" charset="0"/>
              </a:rPr>
              <a:t/>
            </a:r>
            <a:br>
              <a:rPr lang="ru-RU" altLang="ru-RU" sz="2800" dirty="0">
                <a:solidFill>
                  <a:srgbClr val="7030A0"/>
                </a:solidFill>
                <a:effectLst>
                  <a:outerShdw blurRad="38100" dist="38100" dir="2700000" algn="tl">
                    <a:srgbClr val="000000">
                      <a:alpha val="43137"/>
                    </a:srgbClr>
                  </a:outerShdw>
                </a:effectLst>
                <a:latin typeface="Verdana" panose="020B0604030504040204" pitchFamily="34" charset="0"/>
              </a:rPr>
            </a:br>
            <a:r>
              <a:rPr lang="ru-RU" altLang="ru-RU" sz="2800" dirty="0" smtClean="0">
                <a:solidFill>
                  <a:srgbClr val="7030A0"/>
                </a:solidFill>
                <a:effectLst>
                  <a:outerShdw blurRad="38100" dist="38100" dir="2700000" algn="tl">
                    <a:srgbClr val="000000">
                      <a:alpha val="43137"/>
                    </a:srgbClr>
                  </a:outerShdw>
                </a:effectLst>
                <a:latin typeface="Verdana" panose="020B0604030504040204" pitchFamily="34" charset="0"/>
              </a:rPr>
              <a:t>Регуляторные функции:</a:t>
            </a:r>
            <a:br>
              <a:rPr lang="ru-RU" altLang="ru-RU" sz="2800" dirty="0" smtClean="0">
                <a:solidFill>
                  <a:srgbClr val="7030A0"/>
                </a:solidFill>
                <a:effectLst>
                  <a:outerShdw blurRad="38100" dist="38100" dir="2700000" algn="tl">
                    <a:srgbClr val="000000">
                      <a:alpha val="43137"/>
                    </a:srgbClr>
                  </a:outerShdw>
                </a:effectLst>
                <a:latin typeface="Verdana" panose="020B0604030504040204" pitchFamily="34" charset="0"/>
              </a:rPr>
            </a:br>
            <a:r>
              <a:rPr lang="ru-RU" altLang="ru-RU" sz="1600" dirty="0" smtClean="0">
                <a:solidFill>
                  <a:srgbClr val="424242"/>
                </a:solidFill>
                <a:latin typeface="Verdana" panose="020B0604030504040204" pitchFamily="34" charset="0"/>
              </a:rPr>
              <a:t/>
            </a:r>
            <a:br>
              <a:rPr lang="ru-RU" altLang="ru-RU" sz="1600" dirty="0" smtClean="0">
                <a:solidFill>
                  <a:srgbClr val="424242"/>
                </a:solidFill>
                <a:latin typeface="Verdana" panose="020B0604030504040204" pitchFamily="34" charset="0"/>
              </a:rPr>
            </a:br>
            <a:r>
              <a:rPr lang="ru-RU" altLang="ru-RU" sz="2800" dirty="0" smtClean="0">
                <a:solidFill>
                  <a:schemeClr val="bg1"/>
                </a:solidFill>
                <a:effectLst>
                  <a:outerShdw blurRad="38100" dist="38100" dir="2700000" algn="tl">
                    <a:srgbClr val="000000">
                      <a:alpha val="43137"/>
                    </a:srgbClr>
                  </a:outerShdw>
                </a:effectLst>
                <a:latin typeface="Verdana" panose="020B0604030504040204" pitchFamily="34" charset="0"/>
              </a:rPr>
              <a:t>- Отражательная (оценочная) </a:t>
            </a:r>
            <a:br>
              <a:rPr lang="ru-RU" altLang="ru-RU" sz="2800" dirty="0" smtClean="0">
                <a:solidFill>
                  <a:schemeClr val="bg1"/>
                </a:solidFill>
                <a:effectLst>
                  <a:outerShdw blurRad="38100" dist="38100" dir="2700000" algn="tl">
                    <a:srgbClr val="000000">
                      <a:alpha val="43137"/>
                    </a:srgbClr>
                  </a:outerShdw>
                </a:effectLst>
                <a:latin typeface="Verdana" panose="020B0604030504040204" pitchFamily="34" charset="0"/>
              </a:rPr>
            </a:br>
            <a:r>
              <a:rPr lang="ru-RU" altLang="ru-RU" sz="2800" dirty="0" smtClean="0">
                <a:solidFill>
                  <a:schemeClr val="bg1"/>
                </a:solidFill>
                <a:effectLst>
                  <a:outerShdw blurRad="38100" dist="38100" dir="2700000" algn="tl">
                    <a:srgbClr val="000000">
                      <a:alpha val="43137"/>
                    </a:srgbClr>
                  </a:outerShdw>
                </a:effectLst>
                <a:latin typeface="Verdana" panose="020B0604030504040204" pitchFamily="34" charset="0"/>
              </a:rPr>
              <a:t>- Подкрепляющая </a:t>
            </a:r>
            <a:br>
              <a:rPr lang="ru-RU" altLang="ru-RU" sz="2800" dirty="0" smtClean="0">
                <a:solidFill>
                  <a:schemeClr val="bg1"/>
                </a:solidFill>
                <a:effectLst>
                  <a:outerShdw blurRad="38100" dist="38100" dir="2700000" algn="tl">
                    <a:srgbClr val="000000">
                      <a:alpha val="43137"/>
                    </a:srgbClr>
                  </a:outerShdw>
                </a:effectLst>
                <a:latin typeface="Verdana" panose="020B0604030504040204" pitchFamily="34" charset="0"/>
              </a:rPr>
            </a:br>
            <a:r>
              <a:rPr lang="ru-RU" altLang="ru-RU" sz="2800" dirty="0" smtClean="0">
                <a:solidFill>
                  <a:schemeClr val="bg1"/>
                </a:solidFill>
                <a:effectLst>
                  <a:outerShdw blurRad="38100" dist="38100" dir="2700000" algn="tl">
                    <a:srgbClr val="000000">
                      <a:alpha val="43137"/>
                    </a:srgbClr>
                  </a:outerShdw>
                </a:effectLst>
                <a:latin typeface="Verdana" panose="020B0604030504040204" pitchFamily="34" charset="0"/>
              </a:rPr>
              <a:t>- Побуждающая </a:t>
            </a:r>
            <a:br>
              <a:rPr lang="ru-RU" altLang="ru-RU" sz="2800" dirty="0" smtClean="0">
                <a:solidFill>
                  <a:schemeClr val="bg1"/>
                </a:solidFill>
                <a:effectLst>
                  <a:outerShdw blurRad="38100" dist="38100" dir="2700000" algn="tl">
                    <a:srgbClr val="000000">
                      <a:alpha val="43137"/>
                    </a:srgbClr>
                  </a:outerShdw>
                </a:effectLst>
                <a:latin typeface="Verdana" panose="020B0604030504040204" pitchFamily="34" charset="0"/>
              </a:rPr>
            </a:br>
            <a:r>
              <a:rPr lang="ru-RU" altLang="ru-RU" sz="2800" dirty="0" smtClean="0">
                <a:solidFill>
                  <a:schemeClr val="bg1"/>
                </a:solidFill>
                <a:effectLst>
                  <a:outerShdw blurRad="38100" dist="38100" dir="2700000" algn="tl">
                    <a:srgbClr val="000000">
                      <a:alpha val="43137"/>
                    </a:srgbClr>
                  </a:outerShdw>
                </a:effectLst>
                <a:latin typeface="Verdana" panose="020B0604030504040204" pitchFamily="34" charset="0"/>
              </a:rPr>
              <a:t>- Переключательная</a:t>
            </a:r>
            <a:br>
              <a:rPr lang="ru-RU" altLang="ru-RU" sz="2800" dirty="0" smtClean="0">
                <a:solidFill>
                  <a:schemeClr val="bg1"/>
                </a:solidFill>
                <a:effectLst>
                  <a:outerShdw blurRad="38100" dist="38100" dir="2700000" algn="tl">
                    <a:srgbClr val="000000">
                      <a:alpha val="43137"/>
                    </a:srgbClr>
                  </a:outerShdw>
                </a:effectLst>
                <a:latin typeface="Verdana" panose="020B0604030504040204" pitchFamily="34" charset="0"/>
              </a:rPr>
            </a:br>
            <a:r>
              <a:rPr lang="ru-RU" altLang="ru-RU" sz="2800" dirty="0" smtClean="0">
                <a:solidFill>
                  <a:schemeClr val="bg1"/>
                </a:solidFill>
                <a:effectLst>
                  <a:outerShdw blurRad="38100" dist="38100" dir="2700000" algn="tl">
                    <a:srgbClr val="000000">
                      <a:alpha val="43137"/>
                    </a:srgbClr>
                  </a:outerShdw>
                </a:effectLst>
                <a:latin typeface="Verdana" panose="020B0604030504040204" pitchFamily="34" charset="0"/>
              </a:rPr>
              <a:t>- Коммуникативная</a:t>
            </a:r>
            <a:r>
              <a:rPr lang="ru-RU" altLang="ru-RU" sz="1600" dirty="0" smtClean="0">
                <a:solidFill>
                  <a:srgbClr val="424242"/>
                </a:solidFill>
                <a:latin typeface="Verdana" panose="020B0604030504040204" pitchFamily="34" charset="0"/>
              </a:rPr>
              <a:t/>
            </a:r>
            <a:br>
              <a:rPr lang="ru-RU" altLang="ru-RU" sz="1600" dirty="0" smtClean="0">
                <a:solidFill>
                  <a:srgbClr val="424242"/>
                </a:solidFill>
                <a:latin typeface="Verdana" panose="020B0604030504040204" pitchFamily="34" charset="0"/>
              </a:rPr>
            </a:br>
            <a:r>
              <a:rPr lang="ru-RU" altLang="ru-RU" sz="1600" dirty="0" smtClean="0">
                <a:solidFill>
                  <a:srgbClr val="424242"/>
                </a:solidFill>
                <a:latin typeface="Verdana" panose="020B0604030504040204" pitchFamily="34" charset="0"/>
              </a:rPr>
              <a:t/>
            </a:r>
            <a:br>
              <a:rPr lang="ru-RU" altLang="ru-RU" sz="1600" dirty="0" smtClean="0">
                <a:solidFill>
                  <a:srgbClr val="424242"/>
                </a:solidFill>
                <a:latin typeface="Verdana" panose="020B0604030504040204" pitchFamily="34" charset="0"/>
              </a:rPr>
            </a:br>
            <a:r>
              <a:rPr lang="ru-RU" altLang="ru-RU" sz="1600" dirty="0">
                <a:solidFill>
                  <a:srgbClr val="424242"/>
                </a:solidFill>
                <a:latin typeface="Verdana" panose="020B0604030504040204" pitchFamily="34" charset="0"/>
              </a:rPr>
              <a:t/>
            </a:r>
            <a:br>
              <a:rPr lang="ru-RU" altLang="ru-RU" sz="1600" dirty="0">
                <a:solidFill>
                  <a:srgbClr val="424242"/>
                </a:solidFill>
                <a:latin typeface="Verdana" panose="020B0604030504040204" pitchFamily="34" charset="0"/>
              </a:rPr>
            </a:br>
            <a:r>
              <a:rPr lang="ru-RU" altLang="ru-RU" sz="1600" dirty="0" smtClean="0">
                <a:solidFill>
                  <a:srgbClr val="424242"/>
                </a:solidFill>
                <a:latin typeface="Verdana" panose="020B0604030504040204" pitchFamily="34" charset="0"/>
              </a:rPr>
              <a:t/>
            </a:r>
            <a:br>
              <a:rPr lang="ru-RU" altLang="ru-RU" sz="1600" dirty="0" smtClean="0">
                <a:solidFill>
                  <a:srgbClr val="424242"/>
                </a:solidFill>
                <a:latin typeface="Verdana" panose="020B0604030504040204" pitchFamily="34" charset="0"/>
              </a:rPr>
            </a:br>
            <a:r>
              <a:rPr lang="ru-RU" altLang="ru-RU" sz="1600" dirty="0">
                <a:solidFill>
                  <a:srgbClr val="424242"/>
                </a:solidFill>
                <a:latin typeface="Verdana" panose="020B0604030504040204" pitchFamily="34" charset="0"/>
              </a:rPr>
              <a:t/>
            </a:r>
            <a:br>
              <a:rPr lang="ru-RU" altLang="ru-RU" sz="1600" dirty="0">
                <a:solidFill>
                  <a:srgbClr val="424242"/>
                </a:solidFill>
                <a:latin typeface="Verdana" panose="020B0604030504040204" pitchFamily="34" charset="0"/>
              </a:rPr>
            </a:br>
            <a:r>
              <a:rPr lang="ru-RU" altLang="ru-RU" sz="1600" dirty="0" smtClean="0">
                <a:solidFill>
                  <a:srgbClr val="424242"/>
                </a:solidFill>
                <a:latin typeface="Verdana" panose="020B0604030504040204" pitchFamily="34" charset="0"/>
              </a:rPr>
              <a:t/>
            </a:r>
            <a:br>
              <a:rPr lang="ru-RU" altLang="ru-RU" sz="1600" dirty="0" smtClean="0">
                <a:solidFill>
                  <a:srgbClr val="424242"/>
                </a:solidFill>
                <a:latin typeface="Verdana" panose="020B0604030504040204" pitchFamily="34" charset="0"/>
              </a:rPr>
            </a:br>
            <a:r>
              <a:rPr lang="ru-RU" altLang="ru-RU" sz="1600" dirty="0">
                <a:solidFill>
                  <a:srgbClr val="424242"/>
                </a:solidFill>
                <a:latin typeface="Verdana" panose="020B0604030504040204" pitchFamily="34" charset="0"/>
              </a:rPr>
              <a:t/>
            </a:r>
            <a:br>
              <a:rPr lang="ru-RU" altLang="ru-RU" sz="1600" dirty="0">
                <a:solidFill>
                  <a:srgbClr val="424242"/>
                </a:solidFill>
                <a:latin typeface="Verdana" panose="020B0604030504040204" pitchFamily="34" charset="0"/>
              </a:rPr>
            </a:br>
            <a:r>
              <a:rPr lang="ru-RU" altLang="ru-RU" sz="1600" dirty="0" smtClean="0">
                <a:solidFill>
                  <a:srgbClr val="424242"/>
                </a:solidFill>
                <a:latin typeface="Verdana" panose="020B0604030504040204" pitchFamily="34" charset="0"/>
              </a:rPr>
              <a:t/>
            </a:r>
            <a:br>
              <a:rPr lang="ru-RU" altLang="ru-RU" sz="1600" dirty="0" smtClean="0">
                <a:solidFill>
                  <a:srgbClr val="424242"/>
                </a:solidFill>
                <a:latin typeface="Verdana" panose="020B0604030504040204" pitchFamily="34" charset="0"/>
              </a:rPr>
            </a:br>
            <a:r>
              <a:rPr lang="ru-RU" altLang="ru-RU" sz="1600" dirty="0">
                <a:solidFill>
                  <a:srgbClr val="424242"/>
                </a:solidFill>
                <a:latin typeface="Verdana" panose="020B0604030504040204" pitchFamily="34" charset="0"/>
              </a:rPr>
              <a:t/>
            </a:r>
            <a:br>
              <a:rPr lang="ru-RU" altLang="ru-RU" sz="1600" dirty="0">
                <a:solidFill>
                  <a:srgbClr val="424242"/>
                </a:solidFill>
                <a:latin typeface="Verdana" panose="020B0604030504040204" pitchFamily="34" charset="0"/>
              </a:rPr>
            </a:br>
            <a:endParaRPr kumimoji="0" lang="ru-RU" altLang="ru-RU" sz="1600" b="0" i="0" u="none" strike="noStrike" cap="none" normalizeH="0" baseline="0" dirty="0" smtClean="0">
              <a:ln>
                <a:noFill/>
              </a:ln>
              <a:solidFill>
                <a:schemeClr val="tx1"/>
              </a:solidFill>
              <a:effectLst/>
              <a:latin typeface="Arial" panose="020B0604020202020204" pitchFamily="34" charset="0"/>
            </a:endParaRPr>
          </a:p>
        </p:txBody>
      </p:sp>
      <p:pic>
        <p:nvPicPr>
          <p:cNvPr id="20" name="Рисунок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377900"/>
            <a:ext cx="5689600" cy="4022725"/>
          </a:xfrm>
          <a:prstGeom prst="rect">
            <a:avLst/>
          </a:prstGeom>
        </p:spPr>
      </p:pic>
    </p:spTree>
    <p:extLst>
      <p:ext uri="{BB962C8B-B14F-4D97-AF65-F5344CB8AC3E}">
        <p14:creationId xmlns:p14="http://schemas.microsoft.com/office/powerpoint/2010/main" val="320213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1"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2000"/>
                                        <p:tgtEl>
                                          <p:spTgt spid="20"/>
                                        </p:tgtEl>
                                      </p:cBhvr>
                                    </p:animEffect>
                                    <p:anim calcmode="lin" valueType="num">
                                      <p:cBhvr>
                                        <p:cTn id="19" dur="2000" fill="hold"/>
                                        <p:tgtEl>
                                          <p:spTgt spid="20"/>
                                        </p:tgtEl>
                                        <p:attrNameLst>
                                          <p:attrName>ppt_w</p:attrName>
                                        </p:attrNameLst>
                                      </p:cBhvr>
                                      <p:tavLst>
                                        <p:tav tm="0" fmla="#ppt_w*sin(2.5*pi*$)">
                                          <p:val>
                                            <p:fltVal val="0"/>
                                          </p:val>
                                        </p:tav>
                                        <p:tav tm="100000">
                                          <p:val>
                                            <p:fltVal val="1"/>
                                          </p:val>
                                        </p:tav>
                                      </p:tavLst>
                                    </p:anim>
                                    <p:anim calcmode="lin" valueType="num">
                                      <p:cBhvr>
                                        <p:cTn id="20" dur="20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Заголовок 1"/>
          <p:cNvSpPr>
            <a:spLocks noGrp="1"/>
          </p:cNvSpPr>
          <p:nvPr>
            <p:ph type="title"/>
          </p:nvPr>
        </p:nvSpPr>
        <p:spPr>
          <a:xfrm>
            <a:off x="241300" y="685800"/>
            <a:ext cx="11188700" cy="6591300"/>
          </a:xfrm>
        </p:spPr>
        <p:txBody>
          <a:bodyPr>
            <a:normAutofit fontScale="90000"/>
          </a:bodyPr>
          <a:lstStyle/>
          <a:p>
            <a:r>
              <a:rPr lang="ru-RU" sz="2000" b="1" dirty="0">
                <a:solidFill>
                  <a:srgbClr val="0070C0"/>
                </a:solidFill>
              </a:rPr>
              <a:t>1. </a:t>
            </a:r>
            <a:r>
              <a:rPr lang="ru-RU" sz="2000" b="1" i="1" dirty="0" smtClean="0">
                <a:solidFill>
                  <a:srgbClr val="0070C0"/>
                </a:solidFill>
                <a:effectLst>
                  <a:outerShdw blurRad="38100" dist="38100" dir="2700000" algn="tl">
                    <a:srgbClr val="000000">
                      <a:alpha val="43137"/>
                    </a:srgbClr>
                  </a:outerShdw>
                </a:effectLst>
              </a:rPr>
              <a:t>Отражательная </a:t>
            </a:r>
            <a:r>
              <a:rPr lang="ru-RU" sz="2000" dirty="0" smtClean="0"/>
              <a:t>функция </a:t>
            </a:r>
            <a:r>
              <a:rPr lang="ru-RU" sz="2000" dirty="0"/>
              <a:t>эмоций выражается в обобщенной оценке событий. Эмоции охватывают весь организм и представляют почти мгновенную и интегральную оценку поведения в целом, что позволяет определить полезность и вредность воздействующих на существо факторов еще до того, как будет определена локализация вредного воздействия. Примером может служить поведение человека или животного, получившего травму конечности. Ориентируясь на боль, он немедленно находит такое положение, которое уменьшает болевые ощущения.</a:t>
            </a:r>
            <a:br>
              <a:rPr lang="ru-RU" sz="2000" dirty="0"/>
            </a:br>
            <a:r>
              <a:rPr lang="ru-RU" sz="2000" b="1" dirty="0">
                <a:solidFill>
                  <a:srgbClr val="7030A0"/>
                </a:solidFill>
                <a:effectLst>
                  <a:outerShdw blurRad="38100" dist="38100" dir="2700000" algn="tl">
                    <a:srgbClr val="000000">
                      <a:alpha val="43137"/>
                    </a:srgbClr>
                  </a:outerShdw>
                </a:effectLst>
              </a:rPr>
              <a:t>2. </a:t>
            </a:r>
            <a:r>
              <a:rPr lang="ru-RU" sz="2000" b="1" i="1" dirty="0">
                <a:solidFill>
                  <a:srgbClr val="7030A0"/>
                </a:solidFill>
                <a:effectLst>
                  <a:outerShdw blurRad="38100" dist="38100" dir="2700000" algn="tl">
                    <a:srgbClr val="000000">
                      <a:alpha val="43137"/>
                    </a:srgbClr>
                  </a:outerShdw>
                </a:effectLst>
              </a:rPr>
              <a:t>Побуждающая</a:t>
            </a:r>
            <a:r>
              <a:rPr lang="ru-RU" sz="2000" b="1" i="1" dirty="0">
                <a:effectLst>
                  <a:outerShdw blurRad="38100" dist="38100" dir="2700000" algn="tl">
                    <a:srgbClr val="000000">
                      <a:alpha val="43137"/>
                    </a:srgbClr>
                  </a:outerShdw>
                </a:effectLst>
              </a:rPr>
              <a:t> </a:t>
            </a:r>
            <a:r>
              <a:rPr lang="ru-RU" sz="2000" dirty="0"/>
              <a:t>функция эмоций выражается, как особое внутреннее состояние и субъективное переживание выполняет функцию оценки обстоятельств ситуации на основе возникшей потребности и интуитивного представления о возможностях ее </a:t>
            </a:r>
            <a:r>
              <a:rPr lang="ru-RU" sz="2000" dirty="0" smtClean="0"/>
              <a:t>удовлетворения.</a:t>
            </a:r>
            <a:br>
              <a:rPr lang="ru-RU" sz="2000" dirty="0" smtClean="0"/>
            </a:br>
            <a:r>
              <a:rPr lang="ru-RU" sz="2000" b="1" dirty="0">
                <a:solidFill>
                  <a:schemeClr val="bg1"/>
                </a:solidFill>
                <a:effectLst>
                  <a:outerShdw blurRad="38100" dist="38100" dir="2700000" algn="tl">
                    <a:srgbClr val="000000">
                      <a:alpha val="43137"/>
                    </a:srgbClr>
                  </a:outerShdw>
                </a:effectLst>
              </a:rPr>
              <a:t>3. </a:t>
            </a:r>
            <a:r>
              <a:rPr lang="ru-RU" sz="2000" b="1" i="1" dirty="0" smtClean="0">
                <a:solidFill>
                  <a:schemeClr val="bg1"/>
                </a:solidFill>
                <a:effectLst>
                  <a:outerShdw blurRad="38100" dist="38100" dir="2700000" algn="tl">
                    <a:srgbClr val="000000">
                      <a:alpha val="43137"/>
                    </a:srgbClr>
                  </a:outerShdw>
                </a:effectLst>
              </a:rPr>
              <a:t>Подкрепляющая </a:t>
            </a:r>
            <a:r>
              <a:rPr lang="ru-RU" sz="2000" dirty="0" smtClean="0"/>
              <a:t>функция </a:t>
            </a:r>
            <a:r>
              <a:rPr lang="ru-RU" sz="2000" dirty="0"/>
              <a:t>эмоций дает возможность снимать излишне эмоционального возбуждения или способствовать его нарастанию. Так, например, печаль, отчаяние, горе глубоко потрясают все существо человека: они не только причиняют психическую боль, но и вызывают органические изменения, которые могут приобрести характер болезненных расстройств.</a:t>
            </a:r>
            <a:br>
              <a:rPr lang="ru-RU" sz="2000" dirty="0"/>
            </a:br>
            <a:r>
              <a:rPr lang="ru-RU" sz="2000" b="1" dirty="0">
                <a:solidFill>
                  <a:schemeClr val="accent2">
                    <a:lumMod val="75000"/>
                  </a:schemeClr>
                </a:solidFill>
                <a:effectLst>
                  <a:outerShdw blurRad="38100" dist="38100" dir="2700000" algn="tl">
                    <a:srgbClr val="000000">
                      <a:alpha val="43137"/>
                    </a:srgbClr>
                  </a:outerShdw>
                </a:effectLst>
              </a:rPr>
              <a:t>4. </a:t>
            </a:r>
            <a:r>
              <a:rPr lang="ru-RU" sz="2000" b="1" i="1" dirty="0" smtClean="0">
                <a:solidFill>
                  <a:schemeClr val="accent2">
                    <a:lumMod val="75000"/>
                  </a:schemeClr>
                </a:solidFill>
                <a:effectLst>
                  <a:outerShdw blurRad="38100" dist="38100" dir="2700000" algn="tl">
                    <a:srgbClr val="000000">
                      <a:alpha val="43137"/>
                    </a:srgbClr>
                  </a:outerShdw>
                </a:effectLst>
              </a:rPr>
              <a:t>Переключательная </a:t>
            </a:r>
            <a:r>
              <a:rPr lang="ru-RU" sz="2000" dirty="0" smtClean="0"/>
              <a:t>функция </a:t>
            </a:r>
            <a:r>
              <a:rPr lang="ru-RU" sz="2000" dirty="0"/>
              <a:t>эмоций состоит в том, что они часто побуждают к изменению своего поведения. Переключательная функция эмоций наиболее ярко обнаруживается в экстремальных ситуациях, когда возникает борьба между естественным для человека инстинктом самосохранения и социальной потребностью следовать определенной этической норме. Конфликт потребностей переживается в форме борьбы между страхом и чувством долга, страхом и стыдом. Исход зависит от силы побуждений, от личностных установок субъекта.</a:t>
            </a:r>
            <a:br>
              <a:rPr lang="ru-RU" sz="2000" dirty="0"/>
            </a:br>
            <a:r>
              <a:rPr lang="ru-RU" sz="2000" dirty="0"/>
              <a:t>5. Важной функцией эмоций является </a:t>
            </a:r>
            <a:r>
              <a:rPr lang="ru-RU" sz="2000" b="1" i="1" dirty="0" smtClean="0">
                <a:solidFill>
                  <a:schemeClr val="accent3">
                    <a:lumMod val="50000"/>
                  </a:schemeClr>
                </a:solidFill>
                <a:effectLst>
                  <a:outerShdw blurRad="38100" dist="38100" dir="2700000" algn="tl">
                    <a:srgbClr val="000000">
                      <a:alpha val="43137"/>
                    </a:srgbClr>
                  </a:outerShdw>
                </a:effectLst>
              </a:rPr>
              <a:t>коммуникативная</a:t>
            </a:r>
            <a:r>
              <a:rPr lang="ru-RU" sz="2000" b="1" i="1" dirty="0" smtClean="0">
                <a:effectLst>
                  <a:outerShdw blurRad="38100" dist="38100" dir="2700000" algn="tl">
                    <a:srgbClr val="000000">
                      <a:alpha val="43137"/>
                    </a:srgbClr>
                  </a:outerShdw>
                </a:effectLst>
              </a:rPr>
              <a:t> </a:t>
            </a:r>
            <a:r>
              <a:rPr lang="ru-RU" sz="2000" dirty="0" smtClean="0"/>
              <a:t>функция</a:t>
            </a:r>
            <a:r>
              <a:rPr lang="ru-RU" sz="2000" dirty="0"/>
              <a:t>. Мимика, жесты, позы, выразительные вздохи, изменение интонации являются «языком чувств» и позволяют передавать свои переживания другим, информировать их о своем отношении к явлениям, объектам и т.д.</a:t>
            </a:r>
            <a:r>
              <a:rPr lang="ru-RU" dirty="0"/>
              <a:t/>
            </a:r>
            <a:br>
              <a:rPr lang="ru-RU" dirty="0"/>
            </a:br>
            <a:r>
              <a:rPr lang="ru-RU" sz="2000" dirty="0" smtClean="0"/>
              <a:t/>
            </a:r>
            <a:br>
              <a:rPr lang="ru-RU" sz="2000" dirty="0" smtClean="0"/>
            </a:br>
            <a:r>
              <a:rPr lang="ru-RU" dirty="0"/>
              <a:t/>
            </a:r>
            <a:br>
              <a:rPr lang="ru-RU" dirty="0"/>
            </a:br>
            <a:endParaRPr lang="ru-RU" sz="1800" dirty="0"/>
          </a:p>
        </p:txBody>
      </p:sp>
    </p:spTree>
    <p:extLst>
      <p:ext uri="{BB962C8B-B14F-4D97-AF65-F5344CB8AC3E}">
        <p14:creationId xmlns:p14="http://schemas.microsoft.com/office/powerpoint/2010/main" val="250391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p:cNvSpPr>
            <a:spLocks noGrp="1"/>
          </p:cNvSpPr>
          <p:nvPr>
            <p:ph type="ctrTitle"/>
          </p:nvPr>
        </p:nvSpPr>
        <p:spPr>
          <a:xfrm>
            <a:off x="165100" y="114300"/>
            <a:ext cx="11442699" cy="2292350"/>
          </a:xfrm>
        </p:spPr>
        <p:txBody>
          <a:bodyPr>
            <a:noAutofit/>
          </a:bodyPr>
          <a:lstStyle/>
          <a:p>
            <a:pPr algn="just"/>
            <a:r>
              <a:rPr lang="ru-RU" sz="2000" dirty="0">
                <a:solidFill>
                  <a:schemeClr val="accent5">
                    <a:lumMod val="50000"/>
                  </a:schemeClr>
                </a:solidFill>
                <a:effectLst>
                  <a:outerShdw blurRad="38100" dist="38100" dir="2700000" algn="tl">
                    <a:srgbClr val="000000">
                      <a:alpha val="43137"/>
                    </a:srgbClr>
                  </a:outerShdw>
                </a:effectLst>
              </a:rPr>
              <a:t>Сравнивать проявление эмоций у животных и человека очень сложно. Трудность заключается в том, что первичные эмоции</a:t>
            </a:r>
            <a:r>
              <a:rPr lang="ru-RU" sz="2000" i="1" dirty="0">
                <a:solidFill>
                  <a:schemeClr val="accent5">
                    <a:lumMod val="50000"/>
                  </a:schemeClr>
                </a:solidFill>
                <a:effectLst>
                  <a:outerShdw blurRad="38100" dist="38100" dir="2700000" algn="tl">
                    <a:srgbClr val="000000">
                      <a:alpha val="43137"/>
                    </a:srgbClr>
                  </a:outerShdw>
                </a:effectLst>
              </a:rPr>
              <a:t>,</a:t>
            </a:r>
            <a:r>
              <a:rPr lang="ru-RU" sz="2000" dirty="0">
                <a:solidFill>
                  <a:schemeClr val="accent5">
                    <a:lumMod val="50000"/>
                  </a:schemeClr>
                </a:solidFill>
                <a:effectLst>
                  <a:outerShdw blurRad="38100" dist="38100" dir="2700000" algn="tl">
                    <a:srgbClr val="000000">
                      <a:alpha val="43137"/>
                    </a:srgbClr>
                  </a:outerShdw>
                </a:effectLst>
              </a:rPr>
              <a:t> имеющиеся как у животных, так и у человека, носят врожденный характер. Оба вида живых существ, по-видимому, их одинаково ощущают, однообразно ведут себя в соответствующих </a:t>
            </a:r>
            <a:r>
              <a:rPr lang="ru-RU" sz="2000" dirty="0" err="1">
                <a:solidFill>
                  <a:schemeClr val="accent5">
                    <a:lumMod val="50000"/>
                  </a:schemeClr>
                </a:solidFill>
                <a:effectLst>
                  <a:outerShdw blurRad="38100" dist="38100" dir="2700000" algn="tl">
                    <a:srgbClr val="000000">
                      <a:alpha val="43137"/>
                    </a:srgbClr>
                  </a:outerShdw>
                </a:effectLst>
              </a:rPr>
              <a:t>эмоциогенных</a:t>
            </a:r>
            <a:r>
              <a:rPr lang="ru-RU" sz="2000" dirty="0">
                <a:solidFill>
                  <a:schemeClr val="accent5">
                    <a:lumMod val="50000"/>
                  </a:schemeClr>
                </a:solidFill>
                <a:effectLst>
                  <a:outerShdw blurRad="38100" dist="38100" dir="2700000" algn="tl">
                    <a:srgbClr val="000000">
                      <a:alpha val="43137"/>
                    </a:srgbClr>
                  </a:outerShdw>
                </a:effectLst>
              </a:rPr>
              <a:t> ситуациях. У высших животных - антропоидов - и человека имеется много общего и во внешних способах выражения эмоций. У них же можно наблюдать что-то подобное настроениям человека, его аффектам и стрессам. Например, демонстрация оскала - широко распространенная у позвоночных инстинктивная </a:t>
            </a:r>
            <a:r>
              <a:rPr lang="ru-RU" sz="2000" dirty="0" smtClean="0">
                <a:solidFill>
                  <a:schemeClr val="accent5">
                    <a:lumMod val="50000"/>
                  </a:schemeClr>
                </a:solidFill>
                <a:effectLst>
                  <a:outerShdw blurRad="38100" dist="38100" dir="2700000" algn="tl">
                    <a:srgbClr val="000000">
                      <a:alpha val="43137"/>
                    </a:srgbClr>
                  </a:outerShdw>
                </a:effectLst>
              </a:rPr>
              <a:t>программа. </a:t>
            </a:r>
            <a:r>
              <a:rPr lang="ru-RU" sz="2000" dirty="0">
                <a:solidFill>
                  <a:schemeClr val="accent5">
                    <a:lumMod val="50000"/>
                  </a:schemeClr>
                </a:solidFill>
                <a:effectLst>
                  <a:outerShdw blurRad="38100" dist="38100" dir="2700000" algn="tl">
                    <a:srgbClr val="000000">
                      <a:alpha val="43137"/>
                    </a:srgbClr>
                  </a:outerShdw>
                </a:effectLst>
              </a:rPr>
              <a:t>Ее цель - предупредить при встрече с кем-либо, что вы вооружены и готовы за себя постоять.</a:t>
            </a:r>
          </a:p>
        </p:txBody>
      </p:sp>
      <p:sp>
        <p:nvSpPr>
          <p:cNvPr id="3" name="Подзаголовок 2"/>
          <p:cNvSpPr>
            <a:spLocks noGrp="1"/>
          </p:cNvSpPr>
          <p:nvPr>
            <p:ph type="subTitle" idx="1"/>
          </p:nvPr>
        </p:nvSpPr>
        <p:spPr>
          <a:xfrm>
            <a:off x="7126112" y="2209799"/>
            <a:ext cx="4481688" cy="4318001"/>
          </a:xfrm>
        </p:spPr>
        <p:txBody>
          <a:bodyPr>
            <a:noAutofit/>
          </a:bodyPr>
          <a:lstStyle/>
          <a:p>
            <a:pPr algn="just"/>
            <a:r>
              <a:rPr lang="ru-RU" sz="2000" dirty="0">
                <a:solidFill>
                  <a:srgbClr val="7030A0"/>
                </a:solidFill>
                <a:effectLst>
                  <a:outerShdw blurRad="38100" dist="38100" dir="2700000" algn="tl">
                    <a:srgbClr val="000000">
                      <a:alpha val="43137"/>
                    </a:srgbClr>
                  </a:outerShdw>
                </a:effectLst>
              </a:rPr>
              <a:t>Человек тоже скалит зубы при сильном страхе или гневе. Оказаться адресатом такой демонстрации неприятно и совсем не хочется. Но у программы показа зубов есть еще два куда более мягких варианта. Первый - заискивающая улыбка. Так улыбается человек, вступая в контакт с тем, кого побаивается. Второй - это широкая улыбка. Так улыбается другому спокойный, уверенный в себе человек. В сущности, он тоже показывает вам, что вооружен и готов за себя постоять и в вашем снисхождении не нуждается.</a:t>
            </a: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750" y="2711450"/>
            <a:ext cx="6046611" cy="3530600"/>
          </a:xfrm>
          <a:prstGeom prst="rect">
            <a:avLst/>
          </a:prstGeom>
        </p:spPr>
      </p:pic>
    </p:spTree>
    <p:extLst>
      <p:ext uri="{BB962C8B-B14F-4D97-AF65-F5344CB8AC3E}">
        <p14:creationId xmlns:p14="http://schemas.microsoft.com/office/powerpoint/2010/main" val="93010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 calcmode="lin" valueType="num">
                                      <p:cBhvr>
                                        <p:cTn id="3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3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35"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Заголовок 1"/>
          <p:cNvSpPr>
            <a:spLocks noGrp="1"/>
          </p:cNvSpPr>
          <p:nvPr>
            <p:ph type="title"/>
          </p:nvPr>
        </p:nvSpPr>
        <p:spPr>
          <a:xfrm>
            <a:off x="368300" y="1003300"/>
            <a:ext cx="5969000" cy="6311900"/>
          </a:xfrm>
        </p:spPr>
        <p:txBody>
          <a:bodyPr>
            <a:normAutofit fontScale="90000"/>
          </a:bodyPr>
          <a:lstStyle/>
          <a:p>
            <a:r>
              <a:rPr lang="ru-RU" sz="2200" b="1" u="sng" dirty="0">
                <a:solidFill>
                  <a:schemeClr val="bg1"/>
                </a:solidFill>
                <a:effectLst>
                  <a:outerShdw blurRad="38100" dist="38100" dir="2700000" algn="tl">
                    <a:srgbClr val="000000">
                      <a:alpha val="43137"/>
                    </a:srgbClr>
                  </a:outerShdw>
                </a:effectLst>
              </a:rPr>
              <a:t>Первое отличие</a:t>
            </a:r>
            <a:r>
              <a:rPr lang="ru-RU" sz="2200" b="1" dirty="0">
                <a:solidFill>
                  <a:schemeClr val="bg1"/>
                </a:solidFill>
                <a:effectLst>
                  <a:outerShdw blurRad="38100" dist="38100" dir="2700000" algn="tl">
                    <a:srgbClr val="000000">
                      <a:alpha val="43137"/>
                    </a:srgbClr>
                  </a:outerShdw>
                </a:effectLst>
              </a:rPr>
              <a:t> </a:t>
            </a:r>
            <a:r>
              <a:rPr lang="ru-RU" sz="2200" b="1" dirty="0" smtClean="0">
                <a:solidFill>
                  <a:schemeClr val="bg1"/>
                </a:solidFill>
                <a:effectLst>
                  <a:outerShdw blurRad="38100" dist="38100" dir="2700000" algn="tl">
                    <a:srgbClr val="000000">
                      <a:alpha val="43137"/>
                    </a:srgbClr>
                  </a:outerShdw>
                </a:effectLst>
              </a:rPr>
              <a:t> </a:t>
            </a:r>
            <a:r>
              <a:rPr lang="ru-RU" sz="2200" dirty="0" smtClean="0">
                <a:effectLst>
                  <a:outerShdw blurRad="38100" dist="38100" dir="2700000" algn="tl">
                    <a:srgbClr val="000000">
                      <a:alpha val="43137"/>
                    </a:srgbClr>
                  </a:outerShdw>
                </a:effectLst>
              </a:rPr>
              <a:t>эмоций </a:t>
            </a:r>
            <a:r>
              <a:rPr lang="ru-RU" sz="2200" dirty="0">
                <a:effectLst>
                  <a:outerShdw blurRad="38100" dist="38100" dir="2700000" algn="tl">
                    <a:srgbClr val="000000">
                      <a:alpha val="43137"/>
                    </a:srgbClr>
                  </a:outerShdw>
                </a:effectLst>
              </a:rPr>
              <a:t>человека от эмоций животного состоит в том, что эмоции животного напрямую зависят от его биологических потребностей, а эмоции человека зависят так же и от его социальных и духовных потребностей.</a:t>
            </a:r>
            <a:br>
              <a:rPr lang="ru-RU" sz="2200" dirty="0">
                <a:effectLst>
                  <a:outerShdw blurRad="38100" dist="38100" dir="2700000" algn="tl">
                    <a:srgbClr val="000000">
                      <a:alpha val="43137"/>
                    </a:srgbClr>
                  </a:outerShdw>
                </a:effectLst>
              </a:rPr>
            </a:br>
            <a:r>
              <a:rPr lang="ru-RU" sz="2200" dirty="0">
                <a:effectLst>
                  <a:outerShdw blurRad="38100" dist="38100" dir="2700000" algn="tl">
                    <a:srgbClr val="000000">
                      <a:alpha val="43137"/>
                    </a:srgbClr>
                  </a:outerShdw>
                </a:effectLst>
              </a:rPr>
              <a:t>Животные для удовлетворения всех своих потребностей часто идут на все, вплоть до убийства другой особи того же вида. Но человек – существо социальное, наделенное разумом. Он должен уметь подавлять часть своих желаний и думать, к каким последствиям может привести реализация той или иной его потребности</a:t>
            </a:r>
            <a:r>
              <a:rPr lang="ru-RU" sz="2200" dirty="0" smtClean="0">
                <a:effectLst>
                  <a:outerShdw blurRad="38100" dist="38100" dir="2700000" algn="tl">
                    <a:srgbClr val="000000">
                      <a:alpha val="43137"/>
                    </a:srgbClr>
                  </a:outerShdw>
                </a:effectLst>
              </a:rPr>
              <a:t>.</a:t>
            </a:r>
            <a:br>
              <a:rPr lang="ru-RU" sz="2200" dirty="0" smtClean="0">
                <a:effectLst>
                  <a:outerShdw blurRad="38100" dist="38100" dir="2700000" algn="tl">
                    <a:srgbClr val="000000">
                      <a:alpha val="43137"/>
                    </a:srgbClr>
                  </a:outerShdw>
                </a:effectLst>
              </a:rPr>
            </a:br>
            <a:r>
              <a:rPr lang="ru-RU" sz="2200" dirty="0"/>
              <a:t/>
            </a:r>
            <a:br>
              <a:rPr lang="ru-RU" sz="2200" dirty="0"/>
            </a:br>
            <a:r>
              <a:rPr lang="ru-RU" sz="2200" b="1" u="sng" dirty="0">
                <a:solidFill>
                  <a:schemeClr val="bg1">
                    <a:lumMod val="95000"/>
                  </a:schemeClr>
                </a:solidFill>
                <a:effectLst>
                  <a:outerShdw blurRad="38100" dist="38100" dir="2700000" algn="tl">
                    <a:srgbClr val="000000">
                      <a:alpha val="43137"/>
                    </a:srgbClr>
                  </a:outerShdw>
                </a:effectLst>
              </a:rPr>
              <a:t>Второе отличие</a:t>
            </a:r>
            <a:r>
              <a:rPr lang="ru-RU" sz="2200" b="1" dirty="0">
                <a:solidFill>
                  <a:schemeClr val="bg1">
                    <a:lumMod val="95000"/>
                  </a:schemeClr>
                </a:solidFill>
                <a:effectLst>
                  <a:outerShdw blurRad="38100" dist="38100" dir="2700000" algn="tl">
                    <a:srgbClr val="000000">
                      <a:alpha val="43137"/>
                    </a:srgbClr>
                  </a:outerShdw>
                </a:effectLst>
              </a:rPr>
              <a:t> - </a:t>
            </a:r>
            <a:r>
              <a:rPr lang="ru-RU" sz="2200" b="1" dirty="0">
                <a:effectLst>
                  <a:outerShdw blurRad="38100" dist="38100" dir="2700000" algn="tl">
                    <a:srgbClr val="000000">
                      <a:alpha val="43137"/>
                    </a:srgbClr>
                  </a:outerShdw>
                </a:effectLst>
              </a:rPr>
              <a:t>человек наделен разумом и способен контролировать свои эмоции, оценивать их (правда, иногда не совсем верно), скрывать их или давать им волю, или даже симулировать их в зависимости от ситуации.</a:t>
            </a:r>
            <a:br>
              <a:rPr lang="ru-RU" sz="2200" b="1" dirty="0">
                <a:effectLst>
                  <a:outerShdw blurRad="38100" dist="38100" dir="2700000" algn="tl">
                    <a:srgbClr val="000000">
                      <a:alpha val="43137"/>
                    </a:srgbClr>
                  </a:outerShdw>
                </a:effectLst>
              </a:rPr>
            </a:br>
            <a:r>
              <a:rPr lang="ru-RU" dirty="0">
                <a:effectLst>
                  <a:outerShdw blurRad="38100" dist="38100" dir="2700000" algn="tl">
                    <a:srgbClr val="000000">
                      <a:alpha val="43137"/>
                    </a:srgbClr>
                  </a:outerShdw>
                </a:effectLst>
              </a:rPr>
              <a:t/>
            </a:r>
            <a:br>
              <a:rPr lang="ru-RU" dirty="0">
                <a:effectLst>
                  <a:outerShdw blurRad="38100" dist="38100" dir="2700000" algn="tl">
                    <a:srgbClr val="000000">
                      <a:alpha val="43137"/>
                    </a:srgbClr>
                  </a:outerShdw>
                </a:effectLst>
              </a:rPr>
            </a:br>
            <a:endParaRPr lang="ru-RU" dirty="0">
              <a:effectLst>
                <a:outerShdw blurRad="38100" dist="38100" dir="2700000" algn="tl">
                  <a:srgbClr val="000000">
                    <a:alpha val="43137"/>
                  </a:srgbClr>
                </a:outerShdw>
              </a:effectLst>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1447800"/>
            <a:ext cx="5029200" cy="3771900"/>
          </a:xfrm>
          <a:prstGeom prst="rect">
            <a:avLst/>
          </a:prstGeom>
        </p:spPr>
      </p:pic>
    </p:spTree>
    <p:extLst>
      <p:ext uri="{BB962C8B-B14F-4D97-AF65-F5344CB8AC3E}">
        <p14:creationId xmlns:p14="http://schemas.microsoft.com/office/powerpoint/2010/main" val="228702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Заголовок 1"/>
          <p:cNvSpPr>
            <a:spLocks noGrp="1"/>
          </p:cNvSpPr>
          <p:nvPr>
            <p:ph type="title"/>
          </p:nvPr>
        </p:nvSpPr>
        <p:spPr>
          <a:xfrm>
            <a:off x="4746727" y="888999"/>
            <a:ext cx="6896100" cy="5638800"/>
          </a:xfrm>
        </p:spPr>
        <p:txBody>
          <a:bodyPr>
            <a:normAutofit/>
          </a:bodyPr>
          <a:lstStyle/>
          <a:p>
            <a:pPr algn="just"/>
            <a:r>
              <a:rPr lang="ru-RU" sz="3100" b="1" u="sng" dirty="0">
                <a:solidFill>
                  <a:schemeClr val="bg1"/>
                </a:solidFill>
                <a:effectLst>
                  <a:outerShdw blurRad="38100" dist="38100" dir="2700000" algn="tl">
                    <a:srgbClr val="000000">
                      <a:alpha val="43137"/>
                    </a:srgbClr>
                  </a:outerShdw>
                </a:effectLst>
              </a:rPr>
              <a:t>Третье отличие</a:t>
            </a:r>
            <a:r>
              <a:rPr lang="ru-RU" sz="3100" dirty="0">
                <a:solidFill>
                  <a:schemeClr val="bg1"/>
                </a:solidFill>
                <a:effectLst>
                  <a:outerShdw blurRad="38100" dist="38100" dir="2700000" algn="tl">
                    <a:srgbClr val="000000">
                      <a:alpha val="43137"/>
                    </a:srgbClr>
                  </a:outerShdw>
                </a:effectLst>
              </a:rPr>
              <a:t>: </a:t>
            </a:r>
            <a:r>
              <a:rPr lang="ru-RU" sz="3100" dirty="0">
                <a:solidFill>
                  <a:srgbClr val="FFFF00"/>
                </a:solidFill>
                <a:effectLst>
                  <a:outerShdw blurRad="38100" dist="38100" dir="2700000" algn="tl">
                    <a:srgbClr val="000000">
                      <a:alpha val="43137"/>
                    </a:srgbClr>
                  </a:outerShdw>
                </a:effectLst>
              </a:rPr>
              <a:t>человек способен обучаться в процессе своего развития, и в зависимости от его онтогенеза изменяются и его эмоции. С животными же такого не происходит</a:t>
            </a:r>
            <a:r>
              <a:rPr lang="ru-RU" sz="3100" dirty="0"/>
              <a:t>.</a:t>
            </a:r>
            <a:br>
              <a:rPr lang="ru-RU" sz="3100" dirty="0"/>
            </a:br>
            <a:r>
              <a:rPr lang="ru-RU" sz="3100" b="1" u="sng" dirty="0">
                <a:solidFill>
                  <a:schemeClr val="bg1"/>
                </a:solidFill>
              </a:rPr>
              <a:t>Четвертое отличие</a:t>
            </a:r>
            <a:r>
              <a:rPr lang="ru-RU" sz="3100" dirty="0">
                <a:solidFill>
                  <a:schemeClr val="bg1"/>
                </a:solidFill>
              </a:rPr>
              <a:t> </a:t>
            </a:r>
            <a:r>
              <a:rPr lang="ru-RU" sz="3100" dirty="0">
                <a:solidFill>
                  <a:srgbClr val="FFFF00"/>
                </a:solidFill>
              </a:rPr>
              <a:t>состоит в том, что у человека есть высшие нравственные чувства</a:t>
            </a:r>
            <a:r>
              <a:rPr lang="ru-RU" sz="3100" i="1" dirty="0">
                <a:solidFill>
                  <a:srgbClr val="FFFF00"/>
                </a:solidFill>
              </a:rPr>
              <a:t>, </a:t>
            </a:r>
            <a:r>
              <a:rPr lang="ru-RU" sz="3100" dirty="0">
                <a:solidFill>
                  <a:srgbClr val="FFFF00"/>
                </a:solidFill>
              </a:rPr>
              <a:t>которых нет у животных. Они, в отличие от элементарных эмоций, воспитываются и изменяются под влиянием социальных условий.</a:t>
            </a:r>
            <a:r>
              <a:rPr lang="ru-RU" dirty="0"/>
              <a:t/>
            </a:r>
            <a:br>
              <a:rPr lang="ru-RU" dirty="0"/>
            </a:br>
            <a:endParaRPr lang="ru-RU" dirty="0"/>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362" y="1035808"/>
            <a:ext cx="3448255" cy="4786383"/>
          </a:xfrm>
          <a:prstGeom prst="rect">
            <a:avLst/>
          </a:prstGeom>
        </p:spPr>
      </p:pic>
    </p:spTree>
    <p:extLst>
      <p:ext uri="{BB962C8B-B14F-4D97-AF65-F5344CB8AC3E}">
        <p14:creationId xmlns:p14="http://schemas.microsoft.com/office/powerpoint/2010/main" val="1773033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TotalTime>
  <Words>304</Words>
  <Application>Microsoft Office PowerPoint</Application>
  <PresentationFormat>Широкоэкранный</PresentationFormat>
  <Paragraphs>41</Paragraphs>
  <Slides>10</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10</vt:i4>
      </vt:variant>
    </vt:vector>
  </HeadingPairs>
  <TitlesOfParts>
    <vt:vector size="17" baseType="lpstr">
      <vt:lpstr>Arial</vt:lpstr>
      <vt:lpstr>Calibri</vt:lpstr>
      <vt:lpstr>Calibri Light</vt:lpstr>
      <vt:lpstr>Propisi</vt:lpstr>
      <vt:lpstr>Times New Roman</vt:lpstr>
      <vt:lpstr>Verdana</vt:lpstr>
      <vt:lpstr>Тема Office</vt:lpstr>
      <vt:lpstr>Дисциплина:  « Общая и экспериментальная психология». Тема:«Сравнение эмоций человека и животного».</vt:lpstr>
      <vt:lpstr>Эмоции (франц. émotion, от лат. Emoveo - потрясаю, волную), субъективные реакции человека и животных на воздействие внутренних и внешних раздражителей, проявляющиеся в виде удовольствия или неудовольствия, радости, страха и т. д. Эмоции проявляются в определенных психических переживаниях и имеют положительный и отрицательный чувственный тон, связаны с чувством удовольствия или неудовольствия. Чувство удовольствия при усилении переходит в аффект радости. </vt:lpstr>
      <vt:lpstr>Немецкий философ И. Кант делил эмоции на </vt:lpstr>
      <vt:lpstr>Низшие эмоции (простые, элементарные) в отличие от высших эмоций вытекают из органических потребностей человека, основаны на инстинктах и являются их выражением. К низшим эмоциям относится переживание удовольствия при ощущении сладкого, неудовольствия - горечи во рту; к витальным чувствам следует причислить голод и жажду (точнее, сопровождающие их эмоции), чувство самосохранения. Высшие (сложные) эмоции, или чувства, возникают в связи с удовлетворением общественных потребностей. Они появились в результате общественных отношений, трудовой деятельности. Различаются чувства интеллектуальные, моральные, эстетические и праксические.</vt:lpstr>
      <vt:lpstr>Эмоции в организме человека и животного выполняют очень важную функцию – регуляторную.  Регуляторные функции:  - Отражательная (оценочная)  - Подкрепляющая  - Побуждающая  - Переключательная - Коммуникативная         </vt:lpstr>
      <vt:lpstr>1. Отражательная функция эмоций выражается в обобщенной оценке событий. Эмоции охватывают весь организм и представляют почти мгновенную и интегральную оценку поведения в целом, что позволяет определить полезность и вредность воздействующих на существо факторов еще до того, как будет определена локализация вредного воздействия. Примером может служить поведение человека или животного, получившего травму конечности. Ориентируясь на боль, он немедленно находит такое положение, которое уменьшает болевые ощущения. 2. Побуждающая функция эмоций выражается, как особое внутреннее состояние и субъективное переживание выполняет функцию оценки обстоятельств ситуации на основе возникшей потребности и интуитивного представления о возможностях ее удовлетворения. 3. Подкрепляющая функция эмоций дает возможность снимать излишне эмоционального возбуждения или способствовать его нарастанию. Так, например, печаль, отчаяние, горе глубоко потрясают все существо человека: они не только причиняют психическую боль, но и вызывают органические изменения, которые могут приобрести характер болезненных расстройств. 4. Переключательная функция эмоций состоит в том, что они часто побуждают к изменению своего поведения. Переключательная функция эмоций наиболее ярко обнаруживается в экстремальных ситуациях, когда возникает борьба между естественным для человека инстинктом самосохранения и социальной потребностью следовать определенной этической норме. Конфликт потребностей переживается в форме борьбы между страхом и чувством долга, страхом и стыдом. Исход зависит от силы побуждений, от личностных установок субъекта. 5. Важной функцией эмоций является коммуникативная функция. Мимика, жесты, позы, выразительные вздохи, изменение интонации являются «языком чувств» и позволяют передавать свои переживания другим, информировать их о своем отношении к явлениям, объектам и т.д.   </vt:lpstr>
      <vt:lpstr>Сравнивать проявление эмоций у животных и человека очень сложно. Трудность заключается в том, что первичные эмоции, имеющиеся как у животных, так и у человека, носят врожденный характер. Оба вида живых существ, по-видимому, их одинаково ощущают, однообразно ведут себя в соответствующих эмоциогенных ситуациях. У высших животных - антропоидов - и человека имеется много общего и во внешних способах выражения эмоций. У них же можно наблюдать что-то подобное настроениям человека, его аффектам и стрессам. Например, демонстрация оскала - широко распространенная у позвоночных инстинктивная программа. Ее цель - предупредить при встрече с кем-либо, что вы вооружены и готовы за себя постоять.</vt:lpstr>
      <vt:lpstr>Первое отличие  эмоций человека от эмоций животного состоит в том, что эмоции животного напрямую зависят от его биологических потребностей, а эмоции человека зависят так же и от его социальных и духовных потребностей. Животные для удовлетворения всех своих потребностей часто идут на все, вплоть до убийства другой особи того же вида. Но человек – существо социальное, наделенное разумом. Он должен уметь подавлять часть своих желаний и думать, к каким последствиям может привести реализация той или иной его потребности.  Второе отличие - человек наделен разумом и способен контролировать свои эмоции, оценивать их (правда, иногда не совсем верно), скрывать их или давать им волю, или даже симулировать их в зависимости от ситуации.  </vt:lpstr>
      <vt:lpstr>Третье отличие: человек способен обучаться в процессе своего развития, и в зависимости от его онтогенеза изменяются и его эмоции. С животными же такого не происходит. Четвертое отличие состоит в том, что у человека есть высшие нравственные чувства, которых нет у животных. Они, в отличие от элементарных эмоций, воспитываются и изменяются под влиянием социальных условий. </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Тема:«Сравнение эмоций человека и животного».</dc:title>
  <dc:creator>Лиза</dc:creator>
  <cp:lastModifiedBy>Лиза</cp:lastModifiedBy>
  <cp:revision>15</cp:revision>
  <dcterms:created xsi:type="dcterms:W3CDTF">2020-05-27T13:58:32Z</dcterms:created>
  <dcterms:modified xsi:type="dcterms:W3CDTF">2020-05-27T17:43:53Z</dcterms:modified>
</cp:coreProperties>
</file>