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0"/>
  </p:notesMasterIdLst>
  <p:sldIdLst>
    <p:sldId id="269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8BC7A-53CA-4BAD-BA76-CC2C98A8150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A24703-865D-4B0B-A205-9EAC16C5ABE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Личностно-</a:t>
          </a:r>
          <a:r>
            <a:rPr lang="ru-RU" dirty="0" err="1" smtClean="0">
              <a:solidFill>
                <a:schemeClr val="tx1"/>
              </a:solidFill>
            </a:rPr>
            <a:t>деятельностный</a:t>
          </a:r>
          <a:r>
            <a:rPr lang="ru-RU" dirty="0" smtClean="0">
              <a:solidFill>
                <a:schemeClr val="tx1"/>
              </a:solidFill>
            </a:rPr>
            <a:t> подход</a:t>
          </a:r>
          <a:endParaRPr lang="ru-RU" dirty="0">
            <a:solidFill>
              <a:schemeClr val="tx1"/>
            </a:solidFill>
          </a:endParaRPr>
        </a:p>
      </dgm:t>
    </dgm:pt>
    <dgm:pt modelId="{2F0F87AE-7467-4B29-A96C-C25F1D1CE980}" type="parTrans" cxnId="{5E40A653-D224-4406-833C-6C0A8D132FB2}">
      <dgm:prSet/>
      <dgm:spPr/>
      <dgm:t>
        <a:bodyPr/>
        <a:lstStyle/>
        <a:p>
          <a:endParaRPr lang="ru-RU"/>
        </a:p>
      </dgm:t>
    </dgm:pt>
    <dgm:pt modelId="{87D67323-6177-44E7-A745-388B02A0D279}" type="sibTrans" cxnId="{5E40A653-D224-4406-833C-6C0A8D132FB2}">
      <dgm:prSet/>
      <dgm:spPr/>
      <dgm:t>
        <a:bodyPr/>
        <a:lstStyle/>
        <a:p>
          <a:endParaRPr lang="ru-RU"/>
        </a:p>
      </dgm:t>
    </dgm:pt>
    <dgm:pt modelId="{F8576FD9-1896-48B4-A622-0633E02081E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Личностный</a:t>
          </a:r>
          <a:endParaRPr lang="ru-RU" dirty="0">
            <a:solidFill>
              <a:schemeClr val="tx1"/>
            </a:solidFill>
          </a:endParaRPr>
        </a:p>
      </dgm:t>
    </dgm:pt>
    <dgm:pt modelId="{2D15877D-E792-4699-976C-86A244D114D2}" type="parTrans" cxnId="{22413319-C720-42EF-BFCA-F9E013277386}">
      <dgm:prSet/>
      <dgm:spPr/>
      <dgm:t>
        <a:bodyPr/>
        <a:lstStyle/>
        <a:p>
          <a:endParaRPr lang="ru-RU"/>
        </a:p>
      </dgm:t>
    </dgm:pt>
    <dgm:pt modelId="{11AA59A7-45EC-4186-B0C6-78675F303ABF}" type="sibTrans" cxnId="{22413319-C720-42EF-BFCA-F9E013277386}">
      <dgm:prSet/>
      <dgm:spPr/>
      <dgm:t>
        <a:bodyPr/>
        <a:lstStyle/>
        <a:p>
          <a:endParaRPr lang="ru-RU"/>
        </a:p>
      </dgm:t>
    </dgm:pt>
    <dgm:pt modelId="{D2D76B93-51C9-4A56-8CEF-F97F5714F83D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Деятельностный</a:t>
          </a:r>
          <a:endParaRPr lang="ru-RU" dirty="0">
            <a:solidFill>
              <a:schemeClr val="tx1"/>
            </a:solidFill>
          </a:endParaRPr>
        </a:p>
      </dgm:t>
    </dgm:pt>
    <dgm:pt modelId="{49C58939-7AE2-4A8F-BF4F-88BFCCEEADE1}" type="parTrans" cxnId="{CA4A013E-AC41-4D38-98CF-11EB0439704E}">
      <dgm:prSet/>
      <dgm:spPr/>
      <dgm:t>
        <a:bodyPr/>
        <a:lstStyle/>
        <a:p>
          <a:endParaRPr lang="ru-RU"/>
        </a:p>
      </dgm:t>
    </dgm:pt>
    <dgm:pt modelId="{EC485ED0-0B23-4F64-BAAE-B3DE46A2E0D4}" type="sibTrans" cxnId="{CA4A013E-AC41-4D38-98CF-11EB0439704E}">
      <dgm:prSet/>
      <dgm:spPr/>
      <dgm:t>
        <a:bodyPr/>
        <a:lstStyle/>
        <a:p>
          <a:endParaRPr lang="ru-RU"/>
        </a:p>
      </dgm:t>
    </dgm:pt>
    <dgm:pt modelId="{C8DDD5FB-5935-4558-B34E-95D6C49B5ED2}" type="pres">
      <dgm:prSet presAssocID="{AD08BC7A-53CA-4BAD-BA76-CC2C98A8150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676935-9F23-43A3-92D2-557E6F50BEAE}" type="pres">
      <dgm:prSet presAssocID="{6AA24703-865D-4B0B-A205-9EAC16C5ABE6}" presName="root1" presStyleCnt="0"/>
      <dgm:spPr/>
    </dgm:pt>
    <dgm:pt modelId="{FF165BB3-F516-4D1B-8B82-0B87371FF887}" type="pres">
      <dgm:prSet presAssocID="{6AA24703-865D-4B0B-A205-9EAC16C5AB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215850-060D-4685-A383-96233AF49665}" type="pres">
      <dgm:prSet presAssocID="{6AA24703-865D-4B0B-A205-9EAC16C5ABE6}" presName="level2hierChild" presStyleCnt="0"/>
      <dgm:spPr/>
    </dgm:pt>
    <dgm:pt modelId="{2161EE92-3CE0-4E81-B25A-B7840C3965F7}" type="pres">
      <dgm:prSet presAssocID="{2D15877D-E792-4699-976C-86A244D114D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C449EBC-DC9A-462E-AE4E-6D2B3DFD06D2}" type="pres">
      <dgm:prSet presAssocID="{2D15877D-E792-4699-976C-86A244D114D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0740F543-D032-44AF-B8B3-AA5CBA8EF567}" type="pres">
      <dgm:prSet presAssocID="{F8576FD9-1896-48B4-A622-0633E02081ED}" presName="root2" presStyleCnt="0"/>
      <dgm:spPr/>
    </dgm:pt>
    <dgm:pt modelId="{C5D76969-7F4F-4D53-9155-EFEFE081C80F}" type="pres">
      <dgm:prSet presAssocID="{F8576FD9-1896-48B4-A622-0633E02081E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020EED-64D9-4E9A-A849-A0648812FE7E}" type="pres">
      <dgm:prSet presAssocID="{F8576FD9-1896-48B4-A622-0633E02081ED}" presName="level3hierChild" presStyleCnt="0"/>
      <dgm:spPr/>
    </dgm:pt>
    <dgm:pt modelId="{F5D984D4-9F9B-4822-AF18-1E62D5DD90A3}" type="pres">
      <dgm:prSet presAssocID="{49C58939-7AE2-4A8F-BF4F-88BFCCEEADE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2B84CF1-0F48-4861-82D9-C7344B4FC186}" type="pres">
      <dgm:prSet presAssocID="{49C58939-7AE2-4A8F-BF4F-88BFCCEEADE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A6DCD02-5844-47A3-96B6-6F174030B9EC}" type="pres">
      <dgm:prSet presAssocID="{D2D76B93-51C9-4A56-8CEF-F97F5714F83D}" presName="root2" presStyleCnt="0"/>
      <dgm:spPr/>
    </dgm:pt>
    <dgm:pt modelId="{BD2430BB-7B13-426F-AAD2-00064167E10E}" type="pres">
      <dgm:prSet presAssocID="{D2D76B93-51C9-4A56-8CEF-F97F5714F83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21BE56-8854-4A53-8F3A-CF243E1C21CA}" type="pres">
      <dgm:prSet presAssocID="{D2D76B93-51C9-4A56-8CEF-F97F5714F83D}" presName="level3hierChild" presStyleCnt="0"/>
      <dgm:spPr/>
    </dgm:pt>
  </dgm:ptLst>
  <dgm:cxnLst>
    <dgm:cxn modelId="{0336F869-68A7-4001-A24A-D40413AB9D83}" type="presOf" srcId="{49C58939-7AE2-4A8F-BF4F-88BFCCEEADE1}" destId="{F5D984D4-9F9B-4822-AF18-1E62D5DD90A3}" srcOrd="0" destOrd="0" presId="urn:microsoft.com/office/officeart/2005/8/layout/hierarchy2"/>
    <dgm:cxn modelId="{5E40A653-D224-4406-833C-6C0A8D132FB2}" srcId="{AD08BC7A-53CA-4BAD-BA76-CC2C98A81500}" destId="{6AA24703-865D-4B0B-A205-9EAC16C5ABE6}" srcOrd="0" destOrd="0" parTransId="{2F0F87AE-7467-4B29-A96C-C25F1D1CE980}" sibTransId="{87D67323-6177-44E7-A745-388B02A0D279}"/>
    <dgm:cxn modelId="{514C842E-F74C-4566-A78D-E701E8FD0240}" type="presOf" srcId="{2D15877D-E792-4699-976C-86A244D114D2}" destId="{2161EE92-3CE0-4E81-B25A-B7840C3965F7}" srcOrd="0" destOrd="0" presId="urn:microsoft.com/office/officeart/2005/8/layout/hierarchy2"/>
    <dgm:cxn modelId="{44AF0614-1567-4931-AAF5-8C62559BF848}" type="presOf" srcId="{49C58939-7AE2-4A8F-BF4F-88BFCCEEADE1}" destId="{C2B84CF1-0F48-4861-82D9-C7344B4FC186}" srcOrd="1" destOrd="0" presId="urn:microsoft.com/office/officeart/2005/8/layout/hierarchy2"/>
    <dgm:cxn modelId="{22413319-C720-42EF-BFCA-F9E013277386}" srcId="{6AA24703-865D-4B0B-A205-9EAC16C5ABE6}" destId="{F8576FD9-1896-48B4-A622-0633E02081ED}" srcOrd="0" destOrd="0" parTransId="{2D15877D-E792-4699-976C-86A244D114D2}" sibTransId="{11AA59A7-45EC-4186-B0C6-78675F303ABF}"/>
    <dgm:cxn modelId="{CEDC6C09-DF78-4C22-BB86-BC4E3AD8A0E8}" type="presOf" srcId="{AD08BC7A-53CA-4BAD-BA76-CC2C98A81500}" destId="{C8DDD5FB-5935-4558-B34E-95D6C49B5ED2}" srcOrd="0" destOrd="0" presId="urn:microsoft.com/office/officeart/2005/8/layout/hierarchy2"/>
    <dgm:cxn modelId="{CA4A013E-AC41-4D38-98CF-11EB0439704E}" srcId="{6AA24703-865D-4B0B-A205-9EAC16C5ABE6}" destId="{D2D76B93-51C9-4A56-8CEF-F97F5714F83D}" srcOrd="1" destOrd="0" parTransId="{49C58939-7AE2-4A8F-BF4F-88BFCCEEADE1}" sibTransId="{EC485ED0-0B23-4F64-BAAE-B3DE46A2E0D4}"/>
    <dgm:cxn modelId="{9E627C42-6E46-48F4-9228-9788547B5020}" type="presOf" srcId="{F8576FD9-1896-48B4-A622-0633E02081ED}" destId="{C5D76969-7F4F-4D53-9155-EFEFE081C80F}" srcOrd="0" destOrd="0" presId="urn:microsoft.com/office/officeart/2005/8/layout/hierarchy2"/>
    <dgm:cxn modelId="{BF6D1250-CDD8-4AAE-AAF6-3D05B299E457}" type="presOf" srcId="{2D15877D-E792-4699-976C-86A244D114D2}" destId="{2C449EBC-DC9A-462E-AE4E-6D2B3DFD06D2}" srcOrd="1" destOrd="0" presId="urn:microsoft.com/office/officeart/2005/8/layout/hierarchy2"/>
    <dgm:cxn modelId="{90406CDB-BF18-4F55-82D4-E387DECCD734}" type="presOf" srcId="{D2D76B93-51C9-4A56-8CEF-F97F5714F83D}" destId="{BD2430BB-7B13-426F-AAD2-00064167E10E}" srcOrd="0" destOrd="0" presId="urn:microsoft.com/office/officeart/2005/8/layout/hierarchy2"/>
    <dgm:cxn modelId="{3B958863-590A-4324-93EF-23CF6D7C15FD}" type="presOf" srcId="{6AA24703-865D-4B0B-A205-9EAC16C5ABE6}" destId="{FF165BB3-F516-4D1B-8B82-0B87371FF887}" srcOrd="0" destOrd="0" presId="urn:microsoft.com/office/officeart/2005/8/layout/hierarchy2"/>
    <dgm:cxn modelId="{39D498F4-7172-43EE-A89B-D81BE6D2E3CC}" type="presParOf" srcId="{C8DDD5FB-5935-4558-B34E-95D6C49B5ED2}" destId="{37676935-9F23-43A3-92D2-557E6F50BEAE}" srcOrd="0" destOrd="0" presId="urn:microsoft.com/office/officeart/2005/8/layout/hierarchy2"/>
    <dgm:cxn modelId="{24574F45-EAF9-47F4-8F3E-7B36D2EFF971}" type="presParOf" srcId="{37676935-9F23-43A3-92D2-557E6F50BEAE}" destId="{FF165BB3-F516-4D1B-8B82-0B87371FF887}" srcOrd="0" destOrd="0" presId="urn:microsoft.com/office/officeart/2005/8/layout/hierarchy2"/>
    <dgm:cxn modelId="{52D7C450-ECF0-464E-BBA0-2F4295840708}" type="presParOf" srcId="{37676935-9F23-43A3-92D2-557E6F50BEAE}" destId="{CE215850-060D-4685-A383-96233AF49665}" srcOrd="1" destOrd="0" presId="urn:microsoft.com/office/officeart/2005/8/layout/hierarchy2"/>
    <dgm:cxn modelId="{2F545F9E-C3AC-4571-AD60-6FBE0382E13F}" type="presParOf" srcId="{CE215850-060D-4685-A383-96233AF49665}" destId="{2161EE92-3CE0-4E81-B25A-B7840C3965F7}" srcOrd="0" destOrd="0" presId="urn:microsoft.com/office/officeart/2005/8/layout/hierarchy2"/>
    <dgm:cxn modelId="{A0AE2725-F5E5-4906-A1A0-4821FE1E04EC}" type="presParOf" srcId="{2161EE92-3CE0-4E81-B25A-B7840C3965F7}" destId="{2C449EBC-DC9A-462E-AE4E-6D2B3DFD06D2}" srcOrd="0" destOrd="0" presId="urn:microsoft.com/office/officeart/2005/8/layout/hierarchy2"/>
    <dgm:cxn modelId="{669E2457-E527-4BBE-BB47-03A3C7D63FA5}" type="presParOf" srcId="{CE215850-060D-4685-A383-96233AF49665}" destId="{0740F543-D032-44AF-B8B3-AA5CBA8EF567}" srcOrd="1" destOrd="0" presId="urn:microsoft.com/office/officeart/2005/8/layout/hierarchy2"/>
    <dgm:cxn modelId="{4D4CDDF3-AE40-4262-AFA0-900EDCA9F5C3}" type="presParOf" srcId="{0740F543-D032-44AF-B8B3-AA5CBA8EF567}" destId="{C5D76969-7F4F-4D53-9155-EFEFE081C80F}" srcOrd="0" destOrd="0" presId="urn:microsoft.com/office/officeart/2005/8/layout/hierarchy2"/>
    <dgm:cxn modelId="{A3155A28-CFA8-4751-81A7-EF827E66C884}" type="presParOf" srcId="{0740F543-D032-44AF-B8B3-AA5CBA8EF567}" destId="{3F020EED-64D9-4E9A-A849-A0648812FE7E}" srcOrd="1" destOrd="0" presId="urn:microsoft.com/office/officeart/2005/8/layout/hierarchy2"/>
    <dgm:cxn modelId="{5228CBFF-6ECF-4105-AA1A-F7A4CF1F62AA}" type="presParOf" srcId="{CE215850-060D-4685-A383-96233AF49665}" destId="{F5D984D4-9F9B-4822-AF18-1E62D5DD90A3}" srcOrd="2" destOrd="0" presId="urn:microsoft.com/office/officeart/2005/8/layout/hierarchy2"/>
    <dgm:cxn modelId="{883BFF00-4F7A-4183-B578-03679BF14A89}" type="presParOf" srcId="{F5D984D4-9F9B-4822-AF18-1E62D5DD90A3}" destId="{C2B84CF1-0F48-4861-82D9-C7344B4FC186}" srcOrd="0" destOrd="0" presId="urn:microsoft.com/office/officeart/2005/8/layout/hierarchy2"/>
    <dgm:cxn modelId="{A75B140D-31CC-42A7-AE2D-FFF9786CB403}" type="presParOf" srcId="{CE215850-060D-4685-A383-96233AF49665}" destId="{BA6DCD02-5844-47A3-96B6-6F174030B9EC}" srcOrd="3" destOrd="0" presId="urn:microsoft.com/office/officeart/2005/8/layout/hierarchy2"/>
    <dgm:cxn modelId="{9C98498D-B5F4-4B44-ABBD-083DAFEEF456}" type="presParOf" srcId="{BA6DCD02-5844-47A3-96B6-6F174030B9EC}" destId="{BD2430BB-7B13-426F-AAD2-00064167E10E}" srcOrd="0" destOrd="0" presId="urn:microsoft.com/office/officeart/2005/8/layout/hierarchy2"/>
    <dgm:cxn modelId="{4B81DEFC-B24E-45BD-B7A2-5636774FBFE7}" type="presParOf" srcId="{BA6DCD02-5844-47A3-96B6-6F174030B9EC}" destId="{C221BE56-8854-4A53-8F3A-CF243E1C21C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B184C-913D-43D1-BD8F-0A9FA020047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A75B-FBEC-4946-AF66-2C7F342B7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A75B-FBEC-4946-AF66-2C7F342B78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5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A75B-FBEC-4946-AF66-2C7F342B789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7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7"/>
          <p:cNvSpPr/>
          <p:nvPr userDrawn="1"/>
        </p:nvSpPr>
        <p:spPr>
          <a:xfrm>
            <a:off x="0" y="0"/>
            <a:ext cx="9144000" cy="6876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830661 w 9144000"/>
              <a:gd name="connsiteY7" fmla="*/ 65626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576661 w 9144000"/>
              <a:gd name="connsiteY7" fmla="*/ 63213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313339" y="313339"/>
                </a:moveTo>
                <a:lnTo>
                  <a:pt x="313339" y="6562661"/>
                </a:lnTo>
                <a:lnTo>
                  <a:pt x="8576661" y="6321361"/>
                </a:lnTo>
                <a:lnTo>
                  <a:pt x="8830661" y="313339"/>
                </a:lnTo>
                <a:lnTo>
                  <a:pt x="313339" y="313339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597352"/>
            <a:ext cx="1404000" cy="270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817">
            <a:off x="315710" y="3190048"/>
            <a:ext cx="4245348" cy="3576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5000628" y="35716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13-8</a:t>
            </a:r>
            <a:endParaRPr lang="ru-RU" sz="3600" dirty="0"/>
          </a:p>
        </p:txBody>
      </p:sp>
      <p:sp>
        <p:nvSpPr>
          <p:cNvPr id="27" name="Овал 26"/>
          <p:cNvSpPr/>
          <p:nvPr userDrawn="1"/>
        </p:nvSpPr>
        <p:spPr>
          <a:xfrm>
            <a:off x="2857488" y="107154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13-7</a:t>
            </a:r>
            <a:endParaRPr lang="ru-RU" sz="3600" dirty="0"/>
          </a:p>
        </p:txBody>
      </p:sp>
      <p:sp>
        <p:nvSpPr>
          <p:cNvPr id="28" name="Овал 27"/>
          <p:cNvSpPr/>
          <p:nvPr userDrawn="1"/>
        </p:nvSpPr>
        <p:spPr>
          <a:xfrm>
            <a:off x="7072330" y="2000240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3+9</a:t>
            </a:r>
            <a:endParaRPr lang="ru-RU" sz="3600" dirty="0"/>
          </a:p>
        </p:txBody>
      </p:sp>
      <p:sp>
        <p:nvSpPr>
          <p:cNvPr id="29" name="Овал 28"/>
          <p:cNvSpPr/>
          <p:nvPr userDrawn="1"/>
        </p:nvSpPr>
        <p:spPr>
          <a:xfrm>
            <a:off x="7072330" y="528638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16-7</a:t>
            </a:r>
            <a:endParaRPr lang="ru-RU" sz="3600" dirty="0"/>
          </a:p>
        </p:txBody>
      </p:sp>
      <p:sp>
        <p:nvSpPr>
          <p:cNvPr id="30" name="Овал 29"/>
          <p:cNvSpPr/>
          <p:nvPr userDrawn="1"/>
        </p:nvSpPr>
        <p:spPr>
          <a:xfrm>
            <a:off x="5072066" y="314324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8+5</a:t>
            </a:r>
            <a:endParaRPr lang="ru-RU" sz="3600" dirty="0"/>
          </a:p>
        </p:txBody>
      </p:sp>
      <p:sp>
        <p:nvSpPr>
          <p:cNvPr id="31" name="Овал 30"/>
          <p:cNvSpPr/>
          <p:nvPr userDrawn="1"/>
        </p:nvSpPr>
        <p:spPr>
          <a:xfrm>
            <a:off x="1214414" y="542926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8+6</a:t>
            </a:r>
            <a:endParaRPr lang="ru-RU" sz="3600" dirty="0"/>
          </a:p>
        </p:txBody>
      </p:sp>
      <p:sp>
        <p:nvSpPr>
          <p:cNvPr id="32" name="Овал 31"/>
          <p:cNvSpPr/>
          <p:nvPr userDrawn="1"/>
        </p:nvSpPr>
        <p:spPr>
          <a:xfrm>
            <a:off x="3643306" y="471488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14-5</a:t>
            </a:r>
            <a:endParaRPr lang="ru-RU" sz="3600" dirty="0"/>
          </a:p>
        </p:txBody>
      </p:sp>
      <p:cxnSp>
        <p:nvCxnSpPr>
          <p:cNvPr id="50" name="Скругленная соединительная линия 49"/>
          <p:cNvCxnSpPr>
            <a:stCxn id="31" idx="0"/>
          </p:cNvCxnSpPr>
          <p:nvPr userDrawn="1"/>
        </p:nvCxnSpPr>
        <p:spPr>
          <a:xfrm rot="5400000" flipH="1" flipV="1">
            <a:off x="1071538" y="3000372"/>
            <a:ext cx="3500462" cy="1357322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 userDrawn="1"/>
        </p:nvCxnSpPr>
        <p:spPr>
          <a:xfrm>
            <a:off x="4000496" y="1928802"/>
            <a:ext cx="1714512" cy="1214446"/>
          </a:xfrm>
          <a:prstGeom prst="curvedConnector3">
            <a:avLst>
              <a:gd name="adj1" fmla="val 95021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 userDrawn="1"/>
        </p:nvCxnSpPr>
        <p:spPr>
          <a:xfrm rot="16200000" flipV="1">
            <a:off x="5322099" y="2178835"/>
            <a:ext cx="4143404" cy="2214578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stCxn id="17" idx="6"/>
            <a:endCxn id="28" idx="0"/>
          </p:cNvCxnSpPr>
          <p:nvPr userDrawn="1"/>
        </p:nvCxnSpPr>
        <p:spPr>
          <a:xfrm>
            <a:off x="6858016" y="785794"/>
            <a:ext cx="1143008" cy="1214446"/>
          </a:xfrm>
          <a:prstGeom prst="curvedConnector2">
            <a:avLst/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 userDrawn="1"/>
        </p:nvCxnSpPr>
        <p:spPr>
          <a:xfrm rot="5400000">
            <a:off x="4357686" y="3857628"/>
            <a:ext cx="857256" cy="857256"/>
          </a:xfrm>
          <a:prstGeom prst="curvedConnector3">
            <a:avLst>
              <a:gd name="adj1" fmla="val -1255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>
            <a:endCxn id="29" idx="2"/>
          </p:cNvCxnSpPr>
          <p:nvPr userDrawn="1"/>
        </p:nvCxnSpPr>
        <p:spPr>
          <a:xfrm>
            <a:off x="5500694" y="5143512"/>
            <a:ext cx="1571636" cy="571504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Солнце 109"/>
          <p:cNvSpPr/>
          <p:nvPr userDrawn="1"/>
        </p:nvSpPr>
        <p:spPr>
          <a:xfrm>
            <a:off x="357158" y="285728"/>
            <a:ext cx="2286016" cy="178595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20</a:t>
            </a:r>
            <a:endParaRPr lang="ru-RU" sz="3600" dirty="0"/>
          </a:p>
        </p:txBody>
      </p:sp>
      <p:sp>
        <p:nvSpPr>
          <p:cNvPr id="111" name="Облако 110"/>
          <p:cNvSpPr/>
          <p:nvPr userDrawn="1"/>
        </p:nvSpPr>
        <p:spPr>
          <a:xfrm>
            <a:off x="285752" y="714356"/>
            <a:ext cx="2428860" cy="142876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Рисунок 1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3267978"/>
            <a:ext cx="1714512" cy="23446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7"/>
          <p:cNvSpPr/>
          <p:nvPr userDrawn="1"/>
        </p:nvSpPr>
        <p:spPr>
          <a:xfrm>
            <a:off x="180000" y="161801"/>
            <a:ext cx="8784000" cy="6552000"/>
          </a:xfrm>
          <a:custGeom>
            <a:avLst/>
            <a:gdLst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689484 w 8820000"/>
              <a:gd name="connsiteY7" fmla="*/ 64214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460884 w 8820000"/>
              <a:gd name="connsiteY7" fmla="*/ 62817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000" h="6552000">
                <a:moveTo>
                  <a:pt x="0" y="0"/>
                </a:moveTo>
                <a:lnTo>
                  <a:pt x="8820000" y="0"/>
                </a:lnTo>
                <a:lnTo>
                  <a:pt x="8820000" y="6552000"/>
                </a:lnTo>
                <a:lnTo>
                  <a:pt x="0" y="6552000"/>
                </a:lnTo>
                <a:lnTo>
                  <a:pt x="0" y="0"/>
                </a:lnTo>
                <a:close/>
                <a:moveTo>
                  <a:pt x="130516" y="130516"/>
                </a:moveTo>
                <a:lnTo>
                  <a:pt x="130516" y="6421484"/>
                </a:lnTo>
                <a:lnTo>
                  <a:pt x="8460884" y="6281784"/>
                </a:lnTo>
                <a:lnTo>
                  <a:pt x="8689484" y="130516"/>
                </a:lnTo>
                <a:lnTo>
                  <a:pt x="130516" y="130516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1786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6" y="5301208"/>
            <a:ext cx="1440000" cy="12131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470766"/>
            <a:ext cx="1404000" cy="2706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5000628" y="35716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13-8</a:t>
            </a:r>
            <a:endParaRPr lang="ru-RU" sz="3600" dirty="0"/>
          </a:p>
        </p:txBody>
      </p:sp>
      <p:sp>
        <p:nvSpPr>
          <p:cNvPr id="27" name="Овал 26"/>
          <p:cNvSpPr/>
          <p:nvPr userDrawn="1"/>
        </p:nvSpPr>
        <p:spPr>
          <a:xfrm>
            <a:off x="2857488" y="1071546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13-7</a:t>
            </a:r>
            <a:endParaRPr lang="ru-RU" sz="3600" dirty="0"/>
          </a:p>
        </p:txBody>
      </p:sp>
      <p:sp>
        <p:nvSpPr>
          <p:cNvPr id="28" name="Овал 27"/>
          <p:cNvSpPr/>
          <p:nvPr userDrawn="1"/>
        </p:nvSpPr>
        <p:spPr>
          <a:xfrm>
            <a:off x="7072330" y="2000240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3+9</a:t>
            </a:r>
            <a:endParaRPr lang="ru-RU" sz="3600" dirty="0"/>
          </a:p>
        </p:txBody>
      </p:sp>
      <p:sp>
        <p:nvSpPr>
          <p:cNvPr id="29" name="Овал 28"/>
          <p:cNvSpPr/>
          <p:nvPr userDrawn="1"/>
        </p:nvSpPr>
        <p:spPr>
          <a:xfrm>
            <a:off x="7072330" y="528638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16-7</a:t>
            </a:r>
            <a:endParaRPr lang="ru-RU" sz="3600" dirty="0"/>
          </a:p>
        </p:txBody>
      </p:sp>
      <p:sp>
        <p:nvSpPr>
          <p:cNvPr id="30" name="Овал 29"/>
          <p:cNvSpPr/>
          <p:nvPr userDrawn="1"/>
        </p:nvSpPr>
        <p:spPr>
          <a:xfrm>
            <a:off x="5072066" y="3143248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8+5</a:t>
            </a:r>
            <a:endParaRPr lang="ru-RU" sz="3600" dirty="0"/>
          </a:p>
        </p:txBody>
      </p:sp>
      <p:sp>
        <p:nvSpPr>
          <p:cNvPr id="31" name="Овал 30"/>
          <p:cNvSpPr/>
          <p:nvPr userDrawn="1"/>
        </p:nvSpPr>
        <p:spPr>
          <a:xfrm>
            <a:off x="1214414" y="542926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8+6</a:t>
            </a:r>
            <a:endParaRPr lang="ru-RU" sz="3600" dirty="0"/>
          </a:p>
        </p:txBody>
      </p:sp>
      <p:sp>
        <p:nvSpPr>
          <p:cNvPr id="32" name="Овал 31"/>
          <p:cNvSpPr/>
          <p:nvPr userDrawn="1"/>
        </p:nvSpPr>
        <p:spPr>
          <a:xfrm>
            <a:off x="3643306" y="4714884"/>
            <a:ext cx="1857388" cy="85725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14-5</a:t>
            </a:r>
            <a:endParaRPr lang="ru-RU" sz="3600" dirty="0"/>
          </a:p>
        </p:txBody>
      </p:sp>
      <p:cxnSp>
        <p:nvCxnSpPr>
          <p:cNvPr id="50" name="Скругленная соединительная линия 49"/>
          <p:cNvCxnSpPr>
            <a:stCxn id="31" idx="0"/>
          </p:cNvCxnSpPr>
          <p:nvPr userDrawn="1"/>
        </p:nvCxnSpPr>
        <p:spPr>
          <a:xfrm rot="5400000" flipH="1" flipV="1">
            <a:off x="1071538" y="3000372"/>
            <a:ext cx="3500462" cy="1357322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 userDrawn="1"/>
        </p:nvCxnSpPr>
        <p:spPr>
          <a:xfrm>
            <a:off x="4000496" y="1928802"/>
            <a:ext cx="1714512" cy="1214446"/>
          </a:xfrm>
          <a:prstGeom prst="curvedConnector3">
            <a:avLst>
              <a:gd name="adj1" fmla="val 95021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 userDrawn="1"/>
        </p:nvCxnSpPr>
        <p:spPr>
          <a:xfrm rot="16200000" flipV="1">
            <a:off x="5322099" y="2178835"/>
            <a:ext cx="4143404" cy="2214578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stCxn id="17" idx="6"/>
            <a:endCxn id="28" idx="0"/>
          </p:cNvCxnSpPr>
          <p:nvPr userDrawn="1"/>
        </p:nvCxnSpPr>
        <p:spPr>
          <a:xfrm>
            <a:off x="6858016" y="785794"/>
            <a:ext cx="1143008" cy="1214446"/>
          </a:xfrm>
          <a:prstGeom prst="curvedConnector2">
            <a:avLst/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 userDrawn="1"/>
        </p:nvCxnSpPr>
        <p:spPr>
          <a:xfrm rot="5400000">
            <a:off x="4357686" y="3857628"/>
            <a:ext cx="857256" cy="857256"/>
          </a:xfrm>
          <a:prstGeom prst="curvedConnector3">
            <a:avLst>
              <a:gd name="adj1" fmla="val -1255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>
            <a:endCxn id="29" idx="2"/>
          </p:cNvCxnSpPr>
          <p:nvPr userDrawn="1"/>
        </p:nvCxnSpPr>
        <p:spPr>
          <a:xfrm>
            <a:off x="5500694" y="5143512"/>
            <a:ext cx="1571636" cy="571504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Солнце 109"/>
          <p:cNvSpPr/>
          <p:nvPr userDrawn="1"/>
        </p:nvSpPr>
        <p:spPr>
          <a:xfrm>
            <a:off x="357158" y="285728"/>
            <a:ext cx="2286016" cy="178595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20</a:t>
            </a:r>
            <a:endParaRPr lang="ru-RU" sz="3600" dirty="0"/>
          </a:p>
        </p:txBody>
      </p:sp>
      <p:sp>
        <p:nvSpPr>
          <p:cNvPr id="111" name="Облако 110"/>
          <p:cNvSpPr/>
          <p:nvPr userDrawn="1"/>
        </p:nvSpPr>
        <p:spPr>
          <a:xfrm>
            <a:off x="285752" y="714356"/>
            <a:ext cx="2428860" cy="142876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4" name="Рисунок 1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3267978"/>
            <a:ext cx="1714512" cy="23446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мка 7"/>
          <p:cNvSpPr/>
          <p:nvPr userDrawn="1"/>
        </p:nvSpPr>
        <p:spPr>
          <a:xfrm>
            <a:off x="0" y="0"/>
            <a:ext cx="9144000" cy="6876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830661 w 9144000"/>
              <a:gd name="connsiteY7" fmla="*/ 65626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576661 w 9144000"/>
              <a:gd name="connsiteY7" fmla="*/ 63213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313339" y="313339"/>
                </a:moveTo>
                <a:lnTo>
                  <a:pt x="313339" y="6562661"/>
                </a:lnTo>
                <a:lnTo>
                  <a:pt x="8576661" y="6321361"/>
                </a:lnTo>
                <a:lnTo>
                  <a:pt x="8830661" y="313339"/>
                </a:lnTo>
                <a:lnTo>
                  <a:pt x="313339" y="313339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8" y="5219389"/>
            <a:ext cx="1550096" cy="13059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578600"/>
            <a:ext cx="1404000" cy="28935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10"/>
          <p:cNvSpPr/>
          <p:nvPr userDrawn="1"/>
        </p:nvSpPr>
        <p:spPr>
          <a:xfrm>
            <a:off x="0" y="0"/>
            <a:ext cx="9144000" cy="6876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122805 w 9144000"/>
              <a:gd name="connsiteY5" fmla="*/ 122805 h 6876000"/>
              <a:gd name="connsiteX6" fmla="*/ 122805 w 9144000"/>
              <a:gd name="connsiteY6" fmla="*/ 6753195 h 6876000"/>
              <a:gd name="connsiteX7" fmla="*/ 9021195 w 9144000"/>
              <a:gd name="connsiteY7" fmla="*/ 6753195 h 6876000"/>
              <a:gd name="connsiteX8" fmla="*/ 9021195 w 9144000"/>
              <a:gd name="connsiteY8" fmla="*/ 122805 h 6876000"/>
              <a:gd name="connsiteX9" fmla="*/ 122805 w 9144000"/>
              <a:gd name="connsiteY9" fmla="*/ 122805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122805 w 9144000"/>
              <a:gd name="connsiteY5" fmla="*/ 122805 h 6876000"/>
              <a:gd name="connsiteX6" fmla="*/ 122805 w 9144000"/>
              <a:gd name="connsiteY6" fmla="*/ 6753195 h 6876000"/>
              <a:gd name="connsiteX7" fmla="*/ 8805295 w 9144000"/>
              <a:gd name="connsiteY7" fmla="*/ 6562695 h 6876000"/>
              <a:gd name="connsiteX8" fmla="*/ 9021195 w 9144000"/>
              <a:gd name="connsiteY8" fmla="*/ 122805 h 6876000"/>
              <a:gd name="connsiteX9" fmla="*/ 122805 w 9144000"/>
              <a:gd name="connsiteY9" fmla="*/ 122805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122805" y="122805"/>
                </a:moveTo>
                <a:lnTo>
                  <a:pt x="122805" y="6753195"/>
                </a:lnTo>
                <a:lnTo>
                  <a:pt x="8805295" y="6562695"/>
                </a:lnTo>
                <a:lnTo>
                  <a:pt x="9021195" y="122805"/>
                </a:lnTo>
                <a:lnTo>
                  <a:pt x="122805" y="122805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" y="5445224"/>
            <a:ext cx="1550096" cy="13059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614782"/>
            <a:ext cx="1404000" cy="2706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мка 14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455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 userDrawn="1"/>
        </p:nvSpPr>
        <p:spPr>
          <a:xfrm>
            <a:off x="360464" y="405392"/>
            <a:ext cx="8388000" cy="6084000"/>
          </a:xfrm>
          <a:custGeom>
            <a:avLst/>
            <a:gdLst>
              <a:gd name="connsiteX0" fmla="*/ 0 w 8388000"/>
              <a:gd name="connsiteY0" fmla="*/ 0 h 6084000"/>
              <a:gd name="connsiteX1" fmla="*/ 8388000 w 8388000"/>
              <a:gd name="connsiteY1" fmla="*/ 0 h 6084000"/>
              <a:gd name="connsiteX2" fmla="*/ 8388000 w 8388000"/>
              <a:gd name="connsiteY2" fmla="*/ 6084000 h 6084000"/>
              <a:gd name="connsiteX3" fmla="*/ 0 w 8388000"/>
              <a:gd name="connsiteY3" fmla="*/ 6084000 h 6084000"/>
              <a:gd name="connsiteX4" fmla="*/ 0 w 8388000"/>
              <a:gd name="connsiteY4" fmla="*/ 0 h 6084000"/>
              <a:gd name="connsiteX5" fmla="*/ 121193 w 8388000"/>
              <a:gd name="connsiteY5" fmla="*/ 121193 h 6084000"/>
              <a:gd name="connsiteX6" fmla="*/ 121193 w 8388000"/>
              <a:gd name="connsiteY6" fmla="*/ 5962807 h 6084000"/>
              <a:gd name="connsiteX7" fmla="*/ 8266807 w 8388000"/>
              <a:gd name="connsiteY7" fmla="*/ 5962807 h 6084000"/>
              <a:gd name="connsiteX8" fmla="*/ 8266807 w 8388000"/>
              <a:gd name="connsiteY8" fmla="*/ 121193 h 6084000"/>
              <a:gd name="connsiteX9" fmla="*/ 121193 w 8388000"/>
              <a:gd name="connsiteY9" fmla="*/ 121193 h 6084000"/>
              <a:gd name="connsiteX0" fmla="*/ 0 w 8388000"/>
              <a:gd name="connsiteY0" fmla="*/ 0 h 6084000"/>
              <a:gd name="connsiteX1" fmla="*/ 8388000 w 8388000"/>
              <a:gd name="connsiteY1" fmla="*/ 0 h 6084000"/>
              <a:gd name="connsiteX2" fmla="*/ 8388000 w 8388000"/>
              <a:gd name="connsiteY2" fmla="*/ 6084000 h 6084000"/>
              <a:gd name="connsiteX3" fmla="*/ 0 w 8388000"/>
              <a:gd name="connsiteY3" fmla="*/ 6084000 h 6084000"/>
              <a:gd name="connsiteX4" fmla="*/ 0 w 8388000"/>
              <a:gd name="connsiteY4" fmla="*/ 0 h 6084000"/>
              <a:gd name="connsiteX5" fmla="*/ 121193 w 8388000"/>
              <a:gd name="connsiteY5" fmla="*/ 121193 h 6084000"/>
              <a:gd name="connsiteX6" fmla="*/ 121193 w 8388000"/>
              <a:gd name="connsiteY6" fmla="*/ 5962807 h 6084000"/>
              <a:gd name="connsiteX7" fmla="*/ 8114407 w 8388000"/>
              <a:gd name="connsiteY7" fmla="*/ 5810407 h 6084000"/>
              <a:gd name="connsiteX8" fmla="*/ 8266807 w 8388000"/>
              <a:gd name="connsiteY8" fmla="*/ 121193 h 6084000"/>
              <a:gd name="connsiteX9" fmla="*/ 121193 w 8388000"/>
              <a:gd name="connsiteY9" fmla="*/ 121193 h 60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8000" h="6084000">
                <a:moveTo>
                  <a:pt x="0" y="0"/>
                </a:moveTo>
                <a:lnTo>
                  <a:pt x="8388000" y="0"/>
                </a:lnTo>
                <a:lnTo>
                  <a:pt x="8388000" y="6084000"/>
                </a:lnTo>
                <a:lnTo>
                  <a:pt x="0" y="6084000"/>
                </a:lnTo>
                <a:lnTo>
                  <a:pt x="0" y="0"/>
                </a:lnTo>
                <a:close/>
                <a:moveTo>
                  <a:pt x="121193" y="121193"/>
                </a:moveTo>
                <a:lnTo>
                  <a:pt x="121193" y="5962807"/>
                </a:lnTo>
                <a:lnTo>
                  <a:pt x="8114407" y="5810407"/>
                </a:lnTo>
                <a:lnTo>
                  <a:pt x="8266807" y="121193"/>
                </a:lnTo>
                <a:lnTo>
                  <a:pt x="121193" y="121193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614782"/>
            <a:ext cx="1404000" cy="2706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13176"/>
            <a:ext cx="1550096" cy="13059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6876000"/>
          </a:xfrm>
          <a:prstGeom prst="frame">
            <a:avLst>
              <a:gd name="adj1" fmla="val 1786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79512" y="189368"/>
            <a:ext cx="8784000" cy="6516000"/>
          </a:xfrm>
          <a:custGeom>
            <a:avLst/>
            <a:gdLst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689484 w 8820000"/>
              <a:gd name="connsiteY7" fmla="*/ 64214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308484 w 8820000"/>
              <a:gd name="connsiteY7" fmla="*/ 60912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000" h="6552000">
                <a:moveTo>
                  <a:pt x="0" y="0"/>
                </a:moveTo>
                <a:lnTo>
                  <a:pt x="8820000" y="0"/>
                </a:lnTo>
                <a:lnTo>
                  <a:pt x="8820000" y="6552000"/>
                </a:lnTo>
                <a:lnTo>
                  <a:pt x="0" y="6552000"/>
                </a:lnTo>
                <a:lnTo>
                  <a:pt x="0" y="0"/>
                </a:lnTo>
                <a:close/>
                <a:moveTo>
                  <a:pt x="130516" y="130516"/>
                </a:moveTo>
                <a:lnTo>
                  <a:pt x="130516" y="6421484"/>
                </a:lnTo>
                <a:lnTo>
                  <a:pt x="8308484" y="6091284"/>
                </a:lnTo>
                <a:lnTo>
                  <a:pt x="8689484" y="130516"/>
                </a:lnTo>
                <a:lnTo>
                  <a:pt x="130516" y="130516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81328"/>
            <a:ext cx="1404000" cy="270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8" y="5229200"/>
            <a:ext cx="1550096" cy="13059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2895600" cy="36351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9525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4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kkk.ru/products_pictures/64222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428604"/>
            <a:ext cx="7772400" cy="300039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/>
              </a:rPr>
              <a:t>Личностно-</a:t>
            </a:r>
            <a:r>
              <a:rPr lang="ru-RU" sz="4000" dirty="0" err="1" smtClean="0">
                <a:solidFill>
                  <a:schemeClr val="tx1"/>
                </a:solidFill>
                <a:effectLst/>
              </a:rPr>
              <a:t>деятельностный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4000" dirty="0">
                <a:solidFill>
                  <a:schemeClr val="tx1"/>
                </a:solidFill>
                <a:effectLst/>
              </a:rPr>
              <a:t>подход как основа организации образовательного 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процесса</a:t>
            </a:r>
            <a:endParaRPr lang="ru-RU" sz="2200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0" y="4077072"/>
            <a:ext cx="4032448" cy="1780032"/>
          </a:xfrm>
          <a:prstGeom prst="rect">
            <a:avLst/>
          </a:prstGeom>
        </p:spPr>
        <p:txBody>
          <a:bodyPr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000" dirty="0" smtClean="0">
                <a:ln/>
                <a:solidFill>
                  <a:schemeClr val="tx1"/>
                </a:solidFill>
                <a:effectLst/>
              </a:rPr>
              <a:t>Выполнил</a:t>
            </a:r>
            <a:r>
              <a:rPr lang="ru-RU" sz="2000" dirty="0" smtClean="0">
                <a:ln/>
                <a:solidFill>
                  <a:schemeClr val="tx1"/>
                </a:solidFill>
                <a:effectLst/>
              </a:rPr>
              <a:t>а Ширина М.Б.</a:t>
            </a:r>
          </a:p>
          <a:p>
            <a:pPr algn="ctr">
              <a:buNone/>
            </a:pPr>
            <a:r>
              <a:rPr lang="ru-RU" sz="2000" dirty="0" smtClean="0">
                <a:ln/>
                <a:solidFill>
                  <a:schemeClr val="tx1"/>
                </a:solidFill>
                <a:effectLst/>
              </a:rPr>
              <a:t>Учитель начальных классов</a:t>
            </a:r>
          </a:p>
          <a:p>
            <a:pPr algn="ctr">
              <a:buNone/>
            </a:pPr>
            <a:r>
              <a:rPr lang="ru-RU" sz="2000" dirty="0" smtClean="0">
                <a:ln/>
                <a:solidFill>
                  <a:schemeClr val="tx1"/>
                </a:solidFill>
                <a:effectLst/>
              </a:rPr>
              <a:t>МБОУ Северная КСОШ №13</a:t>
            </a:r>
          </a:p>
          <a:p>
            <a:pPr algn="ctr">
              <a:buNone/>
            </a:pPr>
            <a:r>
              <a:rPr lang="ru-RU" sz="2000" dirty="0" smtClean="0">
                <a:ln/>
                <a:solidFill>
                  <a:schemeClr val="tx1"/>
                </a:solidFill>
                <a:effectLst/>
              </a:rPr>
              <a:t>Ростовская область, </a:t>
            </a:r>
            <a:r>
              <a:rPr lang="ru-RU" sz="2000" dirty="0" err="1" smtClean="0">
                <a:ln/>
                <a:solidFill>
                  <a:schemeClr val="tx1"/>
                </a:solidFill>
                <a:effectLst/>
              </a:rPr>
              <a:t>Зимовниковский</a:t>
            </a:r>
            <a:r>
              <a:rPr lang="ru-RU" sz="2000" smtClean="0">
                <a:ln/>
                <a:solidFill>
                  <a:schemeClr val="tx1"/>
                </a:solidFill>
                <a:effectLst/>
              </a:rPr>
              <a:t> район,</a:t>
            </a:r>
            <a:endParaRPr lang="ru-RU" sz="2000" dirty="0" smtClean="0">
              <a:ln/>
              <a:solidFill>
                <a:schemeClr val="tx1"/>
              </a:solidFill>
              <a:effectLst/>
            </a:endParaRPr>
          </a:p>
          <a:p>
            <a:pPr algn="ctr">
              <a:buNone/>
            </a:pPr>
            <a:r>
              <a:rPr lang="ru-RU" sz="2000" dirty="0" err="1">
                <a:ln/>
                <a:solidFill>
                  <a:schemeClr val="tx1"/>
                </a:solidFill>
                <a:effectLst/>
              </a:rPr>
              <a:t>х</a:t>
            </a:r>
            <a:r>
              <a:rPr lang="ru-RU" sz="2000" dirty="0" err="1" smtClean="0">
                <a:ln/>
                <a:solidFill>
                  <a:schemeClr val="tx1"/>
                </a:solidFill>
                <a:effectLst/>
              </a:rPr>
              <a:t>.Гашун</a:t>
            </a:r>
            <a:endParaRPr lang="ru-RU" sz="2400" dirty="0">
              <a:ln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0" y="332656"/>
            <a:ext cx="5111750" cy="5853113"/>
          </a:xfrm>
        </p:spPr>
        <p:txBody>
          <a:bodyPr/>
          <a:lstStyle/>
          <a:p>
            <a:r>
              <a:rPr lang="ru-RU" sz="2800" i="1" dirty="0">
                <a:solidFill>
                  <a:schemeClr val="tx1"/>
                </a:solidFill>
                <a:effectLst/>
              </a:rPr>
              <a:t>«...цель есть, вообще говоря, не 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что </a:t>
            </a:r>
            <a:r>
              <a:rPr lang="ru-RU" sz="2800" i="1" dirty="0">
                <a:solidFill>
                  <a:schemeClr val="tx1"/>
                </a:solidFill>
                <a:effectLst/>
              </a:rPr>
              <a:t>иное, как волевое представление — представление, которое не должно остаться представлением или мыслью и которое я по­этому реализую, то есть осуществляю при посредстве 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инструментов </a:t>
            </a:r>
            <a:r>
              <a:rPr lang="ru-RU" sz="2800" i="1" dirty="0">
                <a:solidFill>
                  <a:schemeClr val="tx1"/>
                </a:solidFill>
                <a:effectLst/>
              </a:rPr>
              <a:t>своего тела...». </a:t>
            </a:r>
            <a:endParaRPr lang="ru-RU" sz="2800" i="1" dirty="0" smtClean="0">
              <a:solidFill>
                <a:schemeClr val="tx1"/>
              </a:solidFill>
              <a:effectLst/>
            </a:endParaRPr>
          </a:p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Л. </a:t>
            </a:r>
            <a:r>
              <a:rPr lang="ru-RU" sz="2800" dirty="0">
                <a:solidFill>
                  <a:schemeClr val="tx1"/>
                </a:solidFill>
                <a:effectLst/>
              </a:rPr>
              <a:t>Фейербах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Картинки по запросу л. фейерб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3991791" cy="5195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481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3050"/>
            <a:ext cx="9073008" cy="585311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Согласно А.Н. Леонтьеву, действие — это такой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процесс</a:t>
            </a:r>
            <a:r>
              <a:rPr lang="ru-RU" dirty="0">
                <a:solidFill>
                  <a:schemeClr val="tx1"/>
                </a:solidFill>
                <a:effectLst/>
              </a:rPr>
              <a:t>, мотив которого не совпадает с его предметом (т.е. с тем, на что оно направлено), а лежит в той деятельности, в которую оно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включено</a:t>
            </a:r>
            <a:r>
              <a:rPr lang="ru-RU" dirty="0">
                <a:solidFill>
                  <a:schemeClr val="tx1"/>
                </a:solidFill>
                <a:effectLst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личностный подход в воспитан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6111242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205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-171400"/>
            <a:ext cx="3008313" cy="1162050"/>
          </a:xfrm>
        </p:spPr>
        <p:txBody>
          <a:bodyPr/>
          <a:lstStyle/>
          <a:p>
            <a:r>
              <a:rPr lang="ru-RU" sz="3200" dirty="0" smtClean="0"/>
              <a:t>                 </a:t>
            </a:r>
            <a:r>
              <a:rPr lang="ru-RU" sz="3600" dirty="0" smtClean="0">
                <a:solidFill>
                  <a:schemeClr val="tx1"/>
                </a:solidFill>
              </a:rPr>
              <a:t>Деятельность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052736"/>
            <a:ext cx="5122912" cy="4641379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компоненты психологического </a:t>
            </a:r>
            <a:r>
              <a:rPr lang="ru-RU" sz="2800" dirty="0">
                <a:solidFill>
                  <a:schemeClr val="tx1"/>
                </a:solidFill>
                <a:effectLst/>
              </a:rPr>
              <a:t>содержания (предмет, средства,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способы</a:t>
            </a:r>
            <a:r>
              <a:rPr lang="ru-RU" sz="2800" dirty="0">
                <a:solidFill>
                  <a:schemeClr val="tx1"/>
                </a:solidFill>
                <a:effectLst/>
              </a:rPr>
              <a:t>, продукт, результат)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действия, операции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052736"/>
            <a:ext cx="3466728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  <a:effectLst/>
              </a:rPr>
              <a:t>субъектность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предметность;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 активность;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 целенаправленность;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tx1"/>
                </a:solidFill>
                <a:effectLst/>
              </a:rPr>
              <a:t>мотивированность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 осознанность.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6" name="Picture 2" descr="личностный подход в обучен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5"/>
            <a:ext cx="3672408" cy="3231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8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62050"/>
          </a:xfrm>
        </p:spPr>
        <p:txBody>
          <a:bodyPr/>
          <a:lstStyle/>
          <a:p>
            <a:pPr hangingPunct="0"/>
            <a:r>
              <a:rPr lang="ru-RU" sz="2400" i="1" dirty="0" err="1" smtClean="0">
                <a:solidFill>
                  <a:schemeClr val="tx1"/>
                </a:solidFill>
                <a:effectLst/>
              </a:rPr>
              <a:t>Личностно-двятельностный</a:t>
            </a:r>
            <a:r>
              <a:rPr lang="ru-RU" sz="24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400" i="1" dirty="0">
                <a:solidFill>
                  <a:schemeClr val="tx1"/>
                </a:solidFill>
                <a:effectLst/>
              </a:rPr>
              <a:t>подход с позиции педагога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4691063"/>
          </a:xfrm>
        </p:spPr>
        <p:txBody>
          <a:bodyPr/>
          <a:lstStyle/>
          <a:p>
            <a:r>
              <a:rPr lang="ru-RU" sz="2400" i="1" dirty="0">
                <a:solidFill>
                  <a:schemeClr val="tx1"/>
                </a:solidFill>
                <a:effectLst/>
              </a:rPr>
              <a:t>«Учитель с научной точки </a:t>
            </a:r>
            <a:r>
              <a:rPr lang="ru-RU" sz="2400" i="1" dirty="0" smtClean="0">
                <a:solidFill>
                  <a:schemeClr val="tx1"/>
                </a:solidFill>
                <a:effectLst/>
              </a:rPr>
              <a:t>зрения </a:t>
            </a:r>
            <a:r>
              <a:rPr lang="ru-RU" sz="2400" dirty="0">
                <a:solidFill>
                  <a:schemeClr val="tx1"/>
                </a:solidFill>
                <a:effectLst/>
              </a:rPr>
              <a:t>— </a:t>
            </a:r>
            <a:r>
              <a:rPr lang="ru-RU" sz="2400" i="1" dirty="0">
                <a:solidFill>
                  <a:schemeClr val="tx1"/>
                </a:solidFill>
                <a:effectLst/>
              </a:rPr>
              <a:t>только организатор социальной воспитательной среды, регулятор и контролер ее взаимодействия с каждым </a:t>
            </a:r>
            <a:r>
              <a:rPr lang="ru-RU" sz="2400" i="1" dirty="0" smtClean="0">
                <a:solidFill>
                  <a:schemeClr val="tx1"/>
                </a:solidFill>
                <a:effectLst/>
              </a:rPr>
              <a:t>учеником»</a:t>
            </a:r>
          </a:p>
          <a:p>
            <a:pPr algn="r">
              <a:buNone/>
            </a:pPr>
            <a:r>
              <a:rPr lang="ru-RU" sz="2400" i="1" dirty="0" err="1" smtClean="0">
                <a:solidFill>
                  <a:schemeClr val="tx1"/>
                </a:solidFill>
                <a:effectLst/>
              </a:rPr>
              <a:t>Л.Выготский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личностно деятельностный подход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23059"/>
            <a:ext cx="5760640" cy="3834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564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851104" cy="1162050"/>
          </a:xfrm>
        </p:spPr>
        <p:txBody>
          <a:bodyPr/>
          <a:lstStyle/>
          <a:p>
            <a:r>
              <a:rPr lang="ru-RU" sz="2800" i="1" dirty="0">
                <a:solidFill>
                  <a:schemeClr val="tx1"/>
                </a:solidFill>
                <a:effectLst/>
              </a:rPr>
              <a:t>Личностно-</a:t>
            </a:r>
            <a:r>
              <a:rPr lang="ru-RU" sz="2800" i="1" dirty="0" err="1">
                <a:solidFill>
                  <a:schemeClr val="tx1"/>
                </a:solidFill>
                <a:effectLst/>
              </a:rPr>
              <a:t>деятельностный</a:t>
            </a:r>
            <a:r>
              <a:rPr lang="ru-RU" sz="2800" i="1" dirty="0">
                <a:solidFill>
                  <a:schemeClr val="tx1"/>
                </a:solidFill>
                <a:effectLst/>
              </a:rPr>
              <a:t> подход </a:t>
            </a:r>
            <a:r>
              <a:rPr lang="ru-RU" sz="2800" dirty="0">
                <a:solidFill>
                  <a:schemeClr val="tx1"/>
                </a:solidFill>
                <a:effectLst/>
              </a:rPr>
              <a:t>с </a:t>
            </a:r>
            <a:r>
              <a:rPr lang="ru-RU" sz="2800" i="1" dirty="0">
                <a:solidFill>
                  <a:schemeClr val="tx1"/>
                </a:solidFill>
                <a:effectLst/>
              </a:rPr>
              <a:t>позиции обучающегося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424936" cy="46910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1)обеспечение </a:t>
            </a:r>
            <a:r>
              <a:rPr lang="ru-RU" sz="2400" dirty="0">
                <a:solidFill>
                  <a:schemeClr val="tx1"/>
                </a:solidFill>
                <a:effectLst/>
              </a:rPr>
              <a:t>безопасности личностного проявления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обучающегося </a:t>
            </a:r>
            <a:r>
              <a:rPr lang="ru-RU" sz="2400" dirty="0">
                <a:solidFill>
                  <a:schemeClr val="tx1"/>
                </a:solidFill>
                <a:effectLst/>
              </a:rPr>
              <a:t>во всех учебных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ситуациях;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2)</a:t>
            </a:r>
            <a:r>
              <a:rPr lang="ru-RU" sz="2400" dirty="0">
                <a:solidFill>
                  <a:schemeClr val="tx1"/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формирование активности  обучающегося;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3)</a:t>
            </a:r>
            <a:r>
              <a:rPr lang="ru-RU" sz="2400" dirty="0">
                <a:solidFill>
                  <a:schemeClr val="tx1"/>
                </a:solidFill>
                <a:effectLst/>
              </a:rPr>
              <a:t> единство внешних и внутренних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мотивов;</a:t>
            </a:r>
          </a:p>
          <a:p>
            <a:pPr marL="0" indent="0" algn="just" hangingPunct="0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4)</a:t>
            </a:r>
            <a:r>
              <a:rPr lang="ru-RU" sz="2400" dirty="0">
                <a:solidFill>
                  <a:schemeClr val="tx1"/>
                </a:solidFill>
                <a:effectLst/>
              </a:rPr>
              <a:t> принятие учебной задачи и удовлетворение от ее решения в сотрудничестве с другими обучающимися.</a:t>
            </a:r>
          </a:p>
          <a:p>
            <a:pPr marL="0" indent="0" hangingPunct="0">
              <a:buNone/>
            </a:pPr>
            <a:endParaRPr lang="ru-RU" sz="1800" dirty="0">
              <a:effectLst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098" name="Picture 2" descr="личностный подход в образован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95682"/>
            <a:ext cx="3816424" cy="2862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2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8003232" cy="585311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</a:rPr>
              <a:t>Основная </a:t>
            </a:r>
            <a:r>
              <a:rPr lang="ru-RU" sz="4000" dirty="0">
                <a:solidFill>
                  <a:srgbClr val="C00000"/>
                </a:solidFill>
                <a:effectLst/>
              </a:rPr>
              <a:t>задача образования — создание условий развития </a:t>
            </a:r>
            <a:r>
              <a:rPr lang="ru-RU" sz="4000" dirty="0" smtClean="0">
                <a:solidFill>
                  <a:srgbClr val="C00000"/>
                </a:solidFill>
                <a:effectLst/>
              </a:rPr>
              <a:t>гармоничной</a:t>
            </a:r>
            <a:r>
              <a:rPr lang="ru-RU" sz="4000" dirty="0">
                <a:solidFill>
                  <a:srgbClr val="C00000"/>
                </a:solidFill>
                <a:effectLst/>
              </a:rPr>
              <a:t>, нравственно совершенной, социально активной через </a:t>
            </a:r>
            <a:r>
              <a:rPr lang="ru-RU" sz="4000" dirty="0" smtClean="0">
                <a:solidFill>
                  <a:srgbClr val="C00000"/>
                </a:solidFill>
                <a:effectLst/>
              </a:rPr>
              <a:t>активизацию </a:t>
            </a:r>
            <a:r>
              <a:rPr lang="ru-RU" sz="4000" dirty="0">
                <a:solidFill>
                  <a:srgbClr val="C00000"/>
                </a:solidFill>
                <a:effectLst/>
              </a:rPr>
              <a:t>внутренних резервов, профессионально компетентной и саморазвивающейся личности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2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1"/>
            <a:ext cx="4038600" cy="240486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b="0" dirty="0" smtClean="0">
              <a:ln w="11430">
                <a:noFill/>
              </a:ln>
              <a:solidFill>
                <a:srgbClr val="0070C0"/>
              </a:solidFill>
              <a:effectLst/>
              <a:latin typeface="Calibri" pitchFamily="34" charset="0"/>
              <a:hlinkClick r:id="rId3"/>
            </a:endParaRPr>
          </a:p>
          <a:p>
            <a:endParaRPr lang="ru-RU" b="0" dirty="0" smtClean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95536" y="1600200"/>
            <a:ext cx="8291264" cy="45259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sz="6600" i="1" dirty="0" smtClean="0">
                <a:solidFill>
                  <a:schemeClr val="tx1"/>
                </a:solidFill>
              </a:rPr>
              <a:t>Спасибо за внимание</a:t>
            </a:r>
          </a:p>
          <a:p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 smtClean="0"/>
              <a:t>Личностно-деятельностный</a:t>
            </a:r>
            <a:r>
              <a:rPr lang="ru-RU" sz="2800" dirty="0" smtClean="0"/>
              <a:t> подход -  это организация учебного процесса, в котором главное место отводится активной и разносторонней, в максимальной степени самостоятельной познавательной деятельности личности. Ключевыми моментами </a:t>
            </a:r>
            <a:r>
              <a:rPr lang="ru-RU" sz="2800" dirty="0" err="1" smtClean="0"/>
              <a:t>деятельностного</a:t>
            </a:r>
            <a:r>
              <a:rPr lang="ru-RU" sz="2800" dirty="0" smtClean="0"/>
              <a:t> подхода является постепенный уход от информационного репродуктивного знания к знанию действия</a:t>
            </a:r>
            <a:endParaRPr lang="ru-RU" sz="2800" dirty="0"/>
          </a:p>
        </p:txBody>
      </p:sp>
      <p:pic>
        <p:nvPicPr>
          <p:cNvPr id="18434" name="Picture 2" descr="личностный подход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3212976" cy="321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67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906464560"/>
              </p:ext>
            </p:extLst>
          </p:nvPr>
        </p:nvGraphicFramePr>
        <p:xfrm>
          <a:off x="539552" y="1340768"/>
          <a:ext cx="81369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803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848872" cy="266429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Личностный подход: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национальные</a:t>
            </a:r>
            <a:r>
              <a:rPr lang="ru-RU" sz="2800" dirty="0">
                <a:solidFill>
                  <a:schemeClr val="tx1"/>
                </a:solidFill>
                <a:effectLst/>
              </a:rPr>
              <a:t>, половозрастные, индивидуально-психологические, статусные особенности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обучающегося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личностно ориентированный подход в воспитан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12976"/>
            <a:ext cx="6110670" cy="351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92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548680"/>
            <a:ext cx="5111750" cy="585311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С.Л. Рубинштейн, </a:t>
            </a:r>
            <a:r>
              <a:rPr lang="ru-RU" i="1" dirty="0">
                <a:solidFill>
                  <a:schemeClr val="tx1"/>
                </a:solidFill>
                <a:effectLst/>
              </a:rPr>
              <a:t>«сделать личностный аспект 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>единственным </a:t>
            </a:r>
            <a:r>
              <a:rPr lang="ru-RU" dirty="0">
                <a:solidFill>
                  <a:schemeClr val="tx1"/>
                </a:solidFill>
                <a:effectLst/>
              </a:rPr>
              <a:t>— </a:t>
            </a:r>
            <a:r>
              <a:rPr lang="ru-RU" i="1" dirty="0">
                <a:solidFill>
                  <a:schemeClr val="tx1"/>
                </a:solidFill>
                <a:effectLst/>
              </a:rPr>
              <a:t>значит закрыть себе путь для исследования 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>закономерностей </a:t>
            </a:r>
            <a:r>
              <a:rPr lang="ru-RU" i="1" dirty="0">
                <a:solidFill>
                  <a:schemeClr val="tx1"/>
                </a:solidFill>
                <a:effectLst/>
              </a:rPr>
              <a:t>психической деятельности»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Картинки по запросу С.Л. Рубинште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171825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610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</a:rPr>
              <a:t>А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. Г. </a:t>
            </a:r>
            <a:r>
              <a:rPr lang="ru-RU" sz="2400" dirty="0" err="1" smtClean="0">
                <a:solidFill>
                  <a:schemeClr val="tx1"/>
                </a:solidFill>
                <a:effectLst/>
              </a:rPr>
              <a:t>Асмолова</a:t>
            </a:r>
            <a:r>
              <a:rPr lang="ru-RU" sz="2400" dirty="0">
                <a:solidFill>
                  <a:schemeClr val="tx1"/>
                </a:solidFill>
                <a:effectLst/>
              </a:rPr>
              <a:t>, </a:t>
            </a:r>
            <a:r>
              <a:rPr lang="ru-RU" sz="2400" i="1" dirty="0">
                <a:solidFill>
                  <a:schemeClr val="tx1"/>
                </a:solidFill>
                <a:effectLst/>
              </a:rPr>
              <a:t>«деятельность представляет собой динамическую </a:t>
            </a:r>
            <a:r>
              <a:rPr lang="ru-RU" sz="2400" i="1" dirty="0" err="1">
                <a:solidFill>
                  <a:schemeClr val="tx1"/>
                </a:solidFill>
                <a:effectLst/>
              </a:rPr>
              <a:t>саморазвертывающуюся</a:t>
            </a:r>
            <a:r>
              <a:rPr lang="ru-RU" sz="2400" i="1" dirty="0">
                <a:solidFill>
                  <a:schemeClr val="tx1"/>
                </a:solidFill>
                <a:effectLst/>
              </a:rPr>
              <a:t> иерархическую систему взаимодействий субъекта с миром, в процессе которых происходит порождение психического обра­за, воплощение его в объекте, осуществление и преобразование опосредованных психическим образом отношений субъекта в предметной действительности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Картинки по запросу А. Г. Асмо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283968" cy="2789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05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892480" cy="585311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Деятельность — это форма активного целенаправленного взаимодействия человека с окружающим миром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личностно ориентированный подход в образован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52698"/>
            <a:ext cx="6903023" cy="4605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361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3050"/>
            <a:ext cx="8352928" cy="5853113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chemeClr val="tx1"/>
                </a:solidFill>
                <a:effectLst/>
              </a:rPr>
              <a:t>Данный предмет становится 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мотивом </a:t>
            </a:r>
            <a:r>
              <a:rPr lang="ru-RU" sz="2800" i="1" dirty="0">
                <a:solidFill>
                  <a:schemeClr val="tx1"/>
                </a:solidFill>
                <a:effectLst/>
              </a:rPr>
              <a:t>деятельности, тем, что побуждает ее. 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800" i="1" dirty="0">
                <a:solidFill>
                  <a:schemeClr val="tx1"/>
                </a:solidFill>
                <a:effectLst/>
              </a:rPr>
              <a:t>П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онятие </a:t>
            </a:r>
            <a:r>
              <a:rPr lang="ru-RU" sz="2800" i="1" dirty="0">
                <a:solidFill>
                  <a:schemeClr val="tx1"/>
                </a:solidFill>
                <a:effectLst/>
              </a:rPr>
              <a:t>деятельности необходимо 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связать </a:t>
            </a:r>
            <a:r>
              <a:rPr lang="ru-RU" sz="2800" i="1" dirty="0">
                <a:solidFill>
                  <a:schemeClr val="tx1"/>
                </a:solidFill>
                <a:effectLst/>
              </a:rPr>
              <a:t>с понятием 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мотива</a:t>
            </a:r>
            <a:r>
              <a:rPr lang="ru-RU" sz="2800" i="1" dirty="0">
                <a:solidFill>
                  <a:schemeClr val="tx1"/>
                </a:solidFill>
                <a:effectLst/>
              </a:rPr>
              <a:t>. Деятельности без мотива не </a:t>
            </a:r>
            <a:r>
              <a:rPr lang="ru-RU" sz="2800" i="1" dirty="0" smtClean="0">
                <a:solidFill>
                  <a:schemeClr val="tx1"/>
                </a:solidFill>
                <a:effectLst/>
              </a:rPr>
              <a:t>бывает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Картинки по запросу подготовка к экзаме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89513"/>
            <a:ext cx="6552728" cy="4368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1083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63072" cy="1162050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</a:rPr>
              <a:t>Деятельностный</a:t>
            </a:r>
            <a:r>
              <a:rPr lang="ru-RU" sz="4000" dirty="0" smtClean="0">
                <a:solidFill>
                  <a:schemeClr val="tx1"/>
                </a:solidFill>
              </a:rPr>
              <a:t> подход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395536" y="1844824"/>
            <a:ext cx="4032448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chemeClr val="tx1"/>
                </a:solidFill>
                <a:effectLst/>
              </a:rPr>
              <a:t>целенаправленность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32040" y="4365104"/>
            <a:ext cx="403244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внутренний мотив</a:t>
            </a:r>
            <a:endParaRPr lang="ru-RU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88024" y="1772816"/>
            <a:ext cx="396044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целеположенность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1319" y="267759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flipH="1">
            <a:off x="395536" y="4365104"/>
            <a:ext cx="39604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внешний мотив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5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406</Words>
  <Application>Microsoft Office PowerPoint</Application>
  <PresentationFormat>Экран (4:3)</PresentationFormat>
  <Paragraphs>45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Тема Office</vt:lpstr>
      <vt:lpstr>2_Тема Office</vt:lpstr>
      <vt:lpstr>1_Тема Office</vt:lpstr>
      <vt:lpstr>Личностно-деятельностный подход как основа организации образовательного процесса</vt:lpstr>
      <vt:lpstr>Презентация PowerPoint</vt:lpstr>
      <vt:lpstr>Презентация PowerPoint</vt:lpstr>
      <vt:lpstr>Личностный подход: национальные, половозрастные, индивидуально-психологические, статусные особенности обучающегося</vt:lpstr>
      <vt:lpstr>Презентация PowerPoint</vt:lpstr>
      <vt:lpstr>Презентация PowerPoint</vt:lpstr>
      <vt:lpstr>Презентация PowerPoint</vt:lpstr>
      <vt:lpstr>Презентация PowerPoint</vt:lpstr>
      <vt:lpstr>Деятельностный подход </vt:lpstr>
      <vt:lpstr>Презентация PowerPoint</vt:lpstr>
      <vt:lpstr>Презентация PowerPoint</vt:lpstr>
      <vt:lpstr>                 Деятельность</vt:lpstr>
      <vt:lpstr>Личностно-двятельностный подход с позиции педагога</vt:lpstr>
      <vt:lpstr>Личностно-деятельностный подход с позиции обучающегося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Школа</dc:title>
  <dc:creator>Неверова О.И.</dc:creator>
  <cp:lastModifiedBy>Андрей Ширин</cp:lastModifiedBy>
  <cp:revision>103</cp:revision>
  <dcterms:modified xsi:type="dcterms:W3CDTF">2020-02-09T17:32:53Z</dcterms:modified>
</cp:coreProperties>
</file>