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7" r:id="rId2"/>
    <p:sldId id="258" r:id="rId3"/>
    <p:sldId id="288" r:id="rId4"/>
    <p:sldId id="290" r:id="rId5"/>
    <p:sldId id="291" r:id="rId6"/>
    <p:sldId id="292" r:id="rId7"/>
    <p:sldId id="294" r:id="rId8"/>
    <p:sldId id="293" r:id="rId9"/>
    <p:sldId id="295" r:id="rId10"/>
    <p:sldId id="296" r:id="rId11"/>
    <p:sldId id="299" r:id="rId12"/>
    <p:sldId id="300" r:id="rId13"/>
    <p:sldId id="297" r:id="rId14"/>
    <p:sldId id="298" r:id="rId15"/>
    <p:sldId id="301" r:id="rId16"/>
    <p:sldId id="289" r:id="rId17"/>
    <p:sldId id="280" r:id="rId18"/>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5" autoAdjust="0"/>
  </p:normalViewPr>
  <p:slideViewPr>
    <p:cSldViewPr>
      <p:cViewPr varScale="1">
        <p:scale>
          <a:sx n="88" d="100"/>
          <a:sy n="88" d="100"/>
        </p:scale>
        <p:origin x="-1464" y="-10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49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04FAA04-CD14-47D5-9B0B-A91ADAD925E1}" type="datetimeFigureOut">
              <a:rPr lang="ru-RU" smtClean="0"/>
              <a:pPr/>
              <a:t>12.07.2020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8B44A75-93DA-4758-AC80-8EFD0D923963}" type="slidenum">
              <a:rPr lang="ru-RU" smtClean="0"/>
              <a:pPr/>
              <a:t>‹#›</a:t>
            </a:fld>
            <a:endParaRPr lang="ru-RU"/>
          </a:p>
        </p:txBody>
      </p:sp>
    </p:spTree>
    <p:extLst>
      <p:ext uri="{BB962C8B-B14F-4D97-AF65-F5344CB8AC3E}">
        <p14:creationId xmlns:p14="http://schemas.microsoft.com/office/powerpoint/2010/main" val="333155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8CA9932-83C8-4CC4-A323-8F6335231F12}" type="datetimeFigureOut">
              <a:rPr lang="ru-RU" smtClean="0"/>
              <a:pPr/>
              <a:t>12.07.2020</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FE700D1-145C-4D61-8CF3-3A808314338F}"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8CA9932-83C8-4CC4-A323-8F6335231F12}" type="datetimeFigureOut">
              <a:rPr lang="ru-RU" smtClean="0"/>
              <a:pPr/>
              <a:t>12.07.2020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E700D1-145C-4D61-8CF3-3A808314338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8CA9932-83C8-4CC4-A323-8F6335231F12}" type="datetimeFigureOut">
              <a:rPr lang="ru-RU" smtClean="0"/>
              <a:pPr/>
              <a:t>12.07.2020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E700D1-145C-4D61-8CF3-3A808314338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8CA9932-83C8-4CC4-A323-8F6335231F12}" type="datetimeFigureOut">
              <a:rPr lang="ru-RU" smtClean="0"/>
              <a:pPr/>
              <a:t>12.07.2020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E700D1-145C-4D61-8CF3-3A808314338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8CA9932-83C8-4CC4-A323-8F6335231F12}" type="datetimeFigureOut">
              <a:rPr lang="ru-RU" smtClean="0"/>
              <a:pPr/>
              <a:t>12.07.2020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E700D1-145C-4D61-8CF3-3A808314338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8CA9932-83C8-4CC4-A323-8F6335231F12}" type="datetimeFigureOut">
              <a:rPr lang="ru-RU" smtClean="0"/>
              <a:pPr/>
              <a:t>12.07.2020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E700D1-145C-4D61-8CF3-3A808314338F}"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8CA9932-83C8-4CC4-A323-8F6335231F12}" type="datetimeFigureOut">
              <a:rPr lang="ru-RU" smtClean="0"/>
              <a:pPr/>
              <a:t>12.07.2020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E700D1-145C-4D61-8CF3-3A808314338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8CA9932-83C8-4CC4-A323-8F6335231F12}" type="datetimeFigureOut">
              <a:rPr lang="ru-RU" smtClean="0"/>
              <a:pPr/>
              <a:t>12.07.2020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E700D1-145C-4D61-8CF3-3A808314338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A9932-83C8-4CC4-A323-8F6335231F12}" type="datetimeFigureOut">
              <a:rPr lang="ru-RU" smtClean="0"/>
              <a:pPr/>
              <a:t>12.07.2020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FE700D1-145C-4D61-8CF3-3A80831433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CA9932-83C8-4CC4-A323-8F6335231F12}" type="datetimeFigureOut">
              <a:rPr lang="ru-RU" smtClean="0"/>
              <a:pPr/>
              <a:t>12.07.2020</a:t>
            </a:fld>
            <a:endParaRPr lang="ru-RU"/>
          </a:p>
        </p:txBody>
      </p:sp>
      <p:sp>
        <p:nvSpPr>
          <p:cNvPr id="7" name="Slide Number Placeholder 6"/>
          <p:cNvSpPr>
            <a:spLocks noGrp="1"/>
          </p:cNvSpPr>
          <p:nvPr>
            <p:ph type="sldNum" sz="quarter" idx="12"/>
          </p:nvPr>
        </p:nvSpPr>
        <p:spPr/>
        <p:txBody>
          <a:bodyPr/>
          <a:lstStyle/>
          <a:p>
            <a:fld id="{1FE700D1-145C-4D61-8CF3-3A808314338F}"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8CA9932-83C8-4CC4-A323-8F6335231F12}" type="datetimeFigureOut">
              <a:rPr lang="ru-RU" smtClean="0"/>
              <a:pPr/>
              <a:t>12.07.2020</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1FE700D1-145C-4D61-8CF3-3A808314338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8CA9932-83C8-4CC4-A323-8F6335231F12}" type="datetimeFigureOut">
              <a:rPr lang="ru-RU" smtClean="0"/>
              <a:pPr/>
              <a:t>12.07.2020</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FE700D1-145C-4D61-8CF3-3A80831433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3851920" y="4399830"/>
            <a:ext cx="4891385" cy="2053505"/>
          </a:xfrm>
        </p:spPr>
        <p:txBody>
          <a:bodyPr/>
          <a:lstStyle/>
          <a:p>
            <a:pPr marL="68580" indent="0">
              <a:buNone/>
            </a:pPr>
            <a:r>
              <a:rPr lang="ru-RU" dirty="0"/>
              <a:t>д</a:t>
            </a:r>
            <a:r>
              <a:rPr lang="ru-RU" dirty="0" smtClean="0"/>
              <a:t>ля </a:t>
            </a:r>
            <a:r>
              <a:rPr lang="ru-RU" dirty="0" smtClean="0"/>
              <a:t>дошкольников старшего дошкольного возраста</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805973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731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385112"/>
          </a:xfrm>
        </p:spPr>
        <p:txBody>
          <a:bodyPr>
            <a:normAutofit fontScale="90000"/>
          </a:bodyPr>
          <a:lstStyle/>
          <a:p>
            <a:r>
              <a:rPr lang="ru-RU" sz="1800" b="1" dirty="0" smtClean="0">
                <a:cs typeface="Aharoni" panose="02010803020104030203" pitchFamily="2" charset="-79"/>
              </a:rPr>
              <a:t>2 блок                       </a:t>
            </a:r>
            <a:r>
              <a:rPr lang="ru-RU" sz="1800" b="1" dirty="0" smtClean="0">
                <a:solidFill>
                  <a:srgbClr val="00B050"/>
                </a:solidFill>
                <a:cs typeface="Aharoni" panose="02010803020104030203" pitchFamily="2" charset="-79"/>
              </a:rPr>
              <a:t>« Деньги и цена»</a:t>
            </a:r>
            <a:r>
              <a:rPr lang="ru-RU" sz="1800" b="1" dirty="0">
                <a:solidFill>
                  <a:srgbClr val="00B050"/>
                </a:solidFill>
                <a:cs typeface="Aharoni" panose="02010803020104030203" pitchFamily="2" charset="-79"/>
              </a:rPr>
              <a:t> </a:t>
            </a:r>
            <a:r>
              <a:rPr lang="ru-RU" sz="1800" b="1" dirty="0" smtClean="0">
                <a:solidFill>
                  <a:srgbClr val="00B050"/>
                </a:solidFill>
                <a:cs typeface="Aharoni" panose="02010803020104030203" pitchFamily="2" charset="-79"/>
              </a:rPr>
              <a:t>  (стоимость)</a:t>
            </a:r>
            <a:br>
              <a:rPr lang="ru-RU" sz="1800" b="1" dirty="0" smtClean="0">
                <a:solidFill>
                  <a:srgbClr val="00B050"/>
                </a:solidFill>
                <a:cs typeface="Aharoni" panose="02010803020104030203" pitchFamily="2" charset="-79"/>
              </a:rPr>
            </a:br>
            <a:r>
              <a:rPr lang="ru-RU" sz="1800" b="1" dirty="0" smtClean="0">
                <a:solidFill>
                  <a:schemeClr val="tx1"/>
                </a:solidFill>
                <a:latin typeface="Times New Roman" panose="02020603050405020304" pitchFamily="18" charset="0"/>
                <a:cs typeface="Times New Roman" panose="02020603050405020304" pitchFamily="18" charset="0"/>
              </a:rPr>
              <a:t>ЛЕПБУК   , Лабиринт</a:t>
            </a:r>
            <a:endParaRPr lang="ru-RU" sz="1800" b="1" dirty="0">
              <a:solidFill>
                <a:schemeClr val="tx1"/>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5" t="3570" r="3381" b="29804"/>
          <a:stretch/>
        </p:blipFill>
        <p:spPr bwMode="auto">
          <a:xfrm rot="10800000">
            <a:off x="818522" y="1628800"/>
            <a:ext cx="4833256" cy="254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C:\Users\User\Desktop\20200712_1038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52" t="3809" r="10238"/>
          <a:stretch/>
        </p:blipFill>
        <p:spPr bwMode="auto">
          <a:xfrm>
            <a:off x="3979053" y="4600531"/>
            <a:ext cx="2177123" cy="19436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20200712_1035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05" t="5080" r="1666" b="3174"/>
          <a:stretch/>
        </p:blipFill>
        <p:spPr bwMode="auto">
          <a:xfrm>
            <a:off x="683568" y="4356043"/>
            <a:ext cx="3320605" cy="243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4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1800" dirty="0" smtClean="0">
                <a:solidFill>
                  <a:schemeClr val="tx1"/>
                </a:solidFill>
                <a:latin typeface="Times New Roman" panose="02020603050405020304" pitchFamily="18" charset="0"/>
                <a:cs typeface="Times New Roman" panose="02020603050405020304" pitchFamily="18" charset="0"/>
              </a:rPr>
              <a:t>Создание коллекции «Деньги разных стран»</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Д/И «Четвертый лишний»</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err="1" smtClean="0">
                <a:solidFill>
                  <a:schemeClr val="tx1"/>
                </a:solidFill>
                <a:latin typeface="Times New Roman" panose="02020603050405020304" pitchFamily="18" charset="0"/>
                <a:cs typeface="Times New Roman" panose="02020603050405020304" pitchFamily="18" charset="0"/>
              </a:rPr>
              <a:t>Игровизор</a:t>
            </a:r>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Д/И «Натуральный обмен»</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endParaRPr lang="ru-RU" sz="1800" b="1" dirty="0">
              <a:latin typeface="Times New Roman" panose="02020603050405020304" pitchFamily="18" charset="0"/>
              <a:cs typeface="Times New Roman" panose="02020603050405020304" pitchFamily="18" charset="0"/>
            </a:endParaRPr>
          </a:p>
        </p:txBody>
      </p:sp>
      <p:pic>
        <p:nvPicPr>
          <p:cNvPr id="8194" name="Picture 2" descr="C:\Users\User\Desktop\20200712_1033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3" t="10635" r="3929" b="12381"/>
          <a:stretch/>
        </p:blipFill>
        <p:spPr bwMode="auto">
          <a:xfrm>
            <a:off x="683568" y="2276872"/>
            <a:ext cx="2592288" cy="159348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9028" r="19770"/>
          <a:stretch/>
        </p:blipFill>
        <p:spPr bwMode="auto">
          <a:xfrm>
            <a:off x="3635896" y="2312137"/>
            <a:ext cx="1661322" cy="203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C:\Users\User\Desktop\20200712_10420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95" t="18254" r="8809" b="20318"/>
          <a:stretch/>
        </p:blipFill>
        <p:spPr bwMode="auto">
          <a:xfrm>
            <a:off x="5868144" y="2276872"/>
            <a:ext cx="3227613" cy="210638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User\Desktop\20200712_10485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23" t="15555" r="7023" b="16190"/>
          <a:stretch/>
        </p:blipFill>
        <p:spPr bwMode="auto">
          <a:xfrm>
            <a:off x="539552" y="4293096"/>
            <a:ext cx="3701143" cy="234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065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solidFill>
                  <a:schemeClr val="tx1"/>
                </a:solidFill>
                <a:latin typeface="Times New Roman" panose="02020603050405020304" pitchFamily="18" charset="0"/>
                <a:cs typeface="Times New Roman" panose="02020603050405020304" pitchFamily="18" charset="0"/>
              </a:rPr>
              <a:t>Д/И «Откуда берутся деньги и на что тратятся»</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Решение арифметических задач</a:t>
            </a:r>
            <a:endParaRPr lang="ru-RU" sz="18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dirty="0"/>
          </a:p>
        </p:txBody>
      </p:sp>
      <p:pic>
        <p:nvPicPr>
          <p:cNvPr id="9218" name="Picture 2" descr="C:\Users\User\Desktop\20200712_1052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15" t="7778" r="17856"/>
          <a:stretch/>
        </p:blipFill>
        <p:spPr bwMode="auto">
          <a:xfrm>
            <a:off x="1295840" y="2420888"/>
            <a:ext cx="2196040" cy="281655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20200712_112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38" t="1429" r="21786"/>
          <a:stretch/>
        </p:blipFill>
        <p:spPr bwMode="auto">
          <a:xfrm>
            <a:off x="4355976" y="2564904"/>
            <a:ext cx="2724878" cy="276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42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3409448"/>
          </a:xfrm>
        </p:spPr>
        <p:txBody>
          <a:bodyPr>
            <a:normAutofit fontScale="90000"/>
          </a:bodyPr>
          <a:lstStyle/>
          <a:p>
            <a:r>
              <a:rPr lang="ru-RU" sz="2000" b="1" dirty="0" smtClean="0">
                <a:cs typeface="Aharoni" panose="02010803020104030203" pitchFamily="2" charset="-79"/>
              </a:rPr>
              <a:t>3 блок               </a:t>
            </a:r>
            <a:r>
              <a:rPr lang="ru-RU" sz="2000" b="1" dirty="0" smtClean="0">
                <a:solidFill>
                  <a:srgbClr val="00B050"/>
                </a:solidFill>
                <a:cs typeface="Aharoni" panose="02010803020104030203" pitchFamily="2" charset="-79"/>
              </a:rPr>
              <a:t>«Реклама: правда и ложь, разум и чувства,                           </a:t>
            </a:r>
            <a:br>
              <a:rPr lang="ru-RU" sz="2000" b="1" dirty="0" smtClean="0">
                <a:solidFill>
                  <a:srgbClr val="00B050"/>
                </a:solidFill>
                <a:cs typeface="Aharoni" panose="02010803020104030203" pitchFamily="2" charset="-79"/>
              </a:rPr>
            </a:br>
            <a:r>
              <a:rPr lang="ru-RU" sz="2000" b="1" dirty="0">
                <a:solidFill>
                  <a:srgbClr val="00B050"/>
                </a:solidFill>
                <a:cs typeface="Aharoni" panose="02010803020104030203" pitchFamily="2" charset="-79"/>
              </a:rPr>
              <a:t> </a:t>
            </a:r>
            <a:r>
              <a:rPr lang="ru-RU" sz="2000" b="1" dirty="0" smtClean="0">
                <a:solidFill>
                  <a:srgbClr val="00B050"/>
                </a:solidFill>
                <a:cs typeface="Aharoni" panose="02010803020104030203" pitchFamily="2" charset="-79"/>
              </a:rPr>
              <a:t>                           желания и возможности»</a:t>
            </a:r>
            <a:br>
              <a:rPr lang="ru-RU" sz="2000" b="1" dirty="0" smtClean="0">
                <a:solidFill>
                  <a:srgbClr val="00B050"/>
                </a:solidFill>
                <a:cs typeface="Aharoni" panose="02010803020104030203" pitchFamily="2" charset="-79"/>
              </a:rPr>
            </a:br>
            <a:r>
              <a:rPr lang="ru-RU" sz="2000" b="1" dirty="0">
                <a:solidFill>
                  <a:srgbClr val="00B050"/>
                </a:solidFill>
                <a:cs typeface="Aharoni" panose="02010803020104030203" pitchFamily="2" charset="-79"/>
              </a:rPr>
              <a:t/>
            </a:r>
            <a:br>
              <a:rPr lang="ru-RU" sz="2000" b="1" dirty="0">
                <a:solidFill>
                  <a:srgbClr val="00B050"/>
                </a:solidFill>
                <a:cs typeface="Aharoni" panose="02010803020104030203" pitchFamily="2" charset="-79"/>
              </a:rPr>
            </a:br>
            <a:r>
              <a:rPr lang="ru-RU" sz="2000" b="1" dirty="0" smtClean="0">
                <a:solidFill>
                  <a:schemeClr val="tx1"/>
                </a:solidFill>
                <a:cs typeface="Aharoni" panose="02010803020104030203" pitchFamily="2" charset="-79"/>
              </a:rPr>
              <a:t>Изготовление рекламных плакатов</a:t>
            </a:r>
            <a:br>
              <a:rPr lang="ru-RU" sz="2000" b="1" dirty="0" smtClean="0">
                <a:solidFill>
                  <a:schemeClr val="tx1"/>
                </a:solidFill>
                <a:cs typeface="Aharoni" panose="02010803020104030203" pitchFamily="2" charset="-79"/>
              </a:rPr>
            </a:br>
            <a:r>
              <a:rPr lang="ru-RU" sz="2000" b="1" dirty="0" smtClean="0">
                <a:solidFill>
                  <a:schemeClr val="tx1"/>
                </a:solidFill>
                <a:cs typeface="Aharoni" panose="02010803020104030203" pitchFamily="2" charset="-79"/>
              </a:rPr>
              <a:t>Викторина для детей «О какой сказке идет речь»</a:t>
            </a:r>
            <a:br>
              <a:rPr lang="ru-RU" sz="2000" b="1" dirty="0" smtClean="0">
                <a:solidFill>
                  <a:schemeClr val="tx1"/>
                </a:solidFill>
                <a:cs typeface="Aharoni" panose="02010803020104030203" pitchFamily="2" charset="-79"/>
              </a:rPr>
            </a:br>
            <a:r>
              <a:rPr lang="ru-RU" sz="2000" b="1" dirty="0">
                <a:solidFill>
                  <a:schemeClr val="tx1"/>
                </a:solidFill>
                <a:cs typeface="Aharoni" panose="02010803020104030203" pitchFamily="2" charset="-79"/>
              </a:rPr>
              <a:t/>
            </a:r>
            <a:br>
              <a:rPr lang="ru-RU" sz="2000" b="1" dirty="0">
                <a:solidFill>
                  <a:schemeClr val="tx1"/>
                </a:solidFill>
                <a:cs typeface="Aharoni" panose="02010803020104030203" pitchFamily="2" charset="-79"/>
              </a:rPr>
            </a:br>
            <a:r>
              <a:rPr lang="ru-RU" sz="2000" b="1" dirty="0" smtClean="0">
                <a:solidFill>
                  <a:schemeClr val="tx1"/>
                </a:solidFill>
                <a:cs typeface="Aharoni" panose="02010803020104030203" pitchFamily="2" charset="-79"/>
              </a:rPr>
              <a:t>Чтение «Приключение копеечки»</a:t>
            </a:r>
            <a:br>
              <a:rPr lang="ru-RU" sz="2000" b="1" dirty="0" smtClean="0">
                <a:solidFill>
                  <a:schemeClr val="tx1"/>
                </a:solidFill>
                <a:cs typeface="Aharoni" panose="02010803020104030203" pitchFamily="2" charset="-79"/>
              </a:rPr>
            </a:br>
            <a:r>
              <a:rPr lang="ru-RU" sz="2000" b="1" dirty="0" smtClean="0">
                <a:solidFill>
                  <a:schemeClr val="tx1"/>
                </a:solidFill>
                <a:cs typeface="Aharoni" panose="02010803020104030203" pitchFamily="2" charset="-79"/>
              </a:rPr>
              <a:t>Сюжетно – ролевая </a:t>
            </a:r>
            <a:r>
              <a:rPr lang="ru-RU" sz="2000" b="1" dirty="0" err="1" smtClean="0">
                <a:solidFill>
                  <a:schemeClr val="tx1"/>
                </a:solidFill>
                <a:cs typeface="Aharoni" panose="02010803020104030203" pitchFamily="2" charset="-79"/>
              </a:rPr>
              <a:t>ролевая</a:t>
            </a:r>
            <a:r>
              <a:rPr lang="ru-RU" sz="2000" b="1" dirty="0" smtClean="0">
                <a:solidFill>
                  <a:schemeClr val="tx1"/>
                </a:solidFill>
                <a:cs typeface="Aharoni" panose="02010803020104030203" pitchFamily="2" charset="-79"/>
              </a:rPr>
              <a:t> игра «Пиццерия для всей семьи»</a:t>
            </a:r>
            <a:br>
              <a:rPr lang="ru-RU" sz="2000" b="1" dirty="0" smtClean="0">
                <a:solidFill>
                  <a:schemeClr val="tx1"/>
                </a:solidFill>
                <a:cs typeface="Aharoni" panose="02010803020104030203" pitchFamily="2" charset="-79"/>
              </a:rPr>
            </a:br>
            <a:r>
              <a:rPr lang="ru-RU" sz="2000" b="1" dirty="0" smtClean="0">
                <a:solidFill>
                  <a:schemeClr val="tx1"/>
                </a:solidFill>
                <a:cs typeface="Aharoni" panose="02010803020104030203" pitchFamily="2" charset="-79"/>
              </a:rPr>
              <a:t>Обсуждение сказки </a:t>
            </a:r>
            <a:r>
              <a:rPr lang="ru-RU" sz="2000" b="1" dirty="0" err="1" smtClean="0">
                <a:solidFill>
                  <a:schemeClr val="tx1"/>
                </a:solidFill>
                <a:cs typeface="Aharoni" panose="02010803020104030203" pitchFamily="2" charset="-79"/>
              </a:rPr>
              <a:t>Г.Х.Андерсена</a:t>
            </a:r>
            <a:r>
              <a:rPr lang="ru-RU" sz="2000" b="1" dirty="0" smtClean="0">
                <a:solidFill>
                  <a:schemeClr val="tx1"/>
                </a:solidFill>
                <a:cs typeface="Aharoni" panose="02010803020104030203" pitchFamily="2" charset="-79"/>
              </a:rPr>
              <a:t> «Новое платье короля»</a:t>
            </a:r>
            <a:br>
              <a:rPr lang="ru-RU" sz="2000" b="1" dirty="0" smtClean="0">
                <a:solidFill>
                  <a:schemeClr val="tx1"/>
                </a:solidFill>
                <a:cs typeface="Aharoni" panose="02010803020104030203" pitchFamily="2" charset="-79"/>
              </a:rPr>
            </a:br>
            <a:r>
              <a:rPr lang="ru-RU" sz="2000" b="1" dirty="0" smtClean="0">
                <a:solidFill>
                  <a:srgbClr val="00B050"/>
                </a:solidFill>
                <a:cs typeface="Aharoni" panose="02010803020104030203" pitchFamily="2" charset="-79"/>
              </a:rPr>
              <a:t/>
            </a:r>
            <a:br>
              <a:rPr lang="ru-RU" sz="2000" b="1" dirty="0" smtClean="0">
                <a:solidFill>
                  <a:srgbClr val="00B050"/>
                </a:solidFill>
                <a:cs typeface="Aharoni" panose="02010803020104030203" pitchFamily="2" charset="-79"/>
              </a:rPr>
            </a:br>
            <a:endParaRPr lang="ru-RU" sz="2000" b="1" dirty="0">
              <a:solidFill>
                <a:srgbClr val="00B050"/>
              </a:solidFill>
              <a:cs typeface="Aharoni" panose="02010803020104030203" pitchFamily="2" charset="-79"/>
            </a:endParaRPr>
          </a:p>
        </p:txBody>
      </p:sp>
    </p:spTree>
    <p:extLst>
      <p:ext uri="{BB962C8B-B14F-4D97-AF65-F5344CB8AC3E}">
        <p14:creationId xmlns:p14="http://schemas.microsoft.com/office/powerpoint/2010/main" val="2185457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1033184"/>
          </a:xfrm>
        </p:spPr>
        <p:txBody>
          <a:bodyPr>
            <a:normAutofit/>
          </a:bodyPr>
          <a:lstStyle/>
          <a:p>
            <a:r>
              <a:rPr lang="ru-RU" sz="1800" b="1" dirty="0" smtClean="0"/>
              <a:t>4 блок              </a:t>
            </a:r>
            <a:r>
              <a:rPr lang="ru-RU" sz="1800" b="1" dirty="0" smtClean="0">
                <a:solidFill>
                  <a:srgbClr val="00B050"/>
                </a:solidFill>
              </a:rPr>
              <a:t>« Полезные экономические навыки в быту»</a:t>
            </a:r>
            <a:br>
              <a:rPr lang="ru-RU" sz="1800" b="1" dirty="0" smtClean="0">
                <a:solidFill>
                  <a:srgbClr val="00B050"/>
                </a:solidFill>
              </a:rPr>
            </a:br>
            <a:r>
              <a:rPr lang="ru-RU" sz="1800" b="1" dirty="0">
                <a:solidFill>
                  <a:srgbClr val="00B050"/>
                </a:solidFill>
              </a:rPr>
              <a:t/>
            </a:r>
            <a:br>
              <a:rPr lang="ru-RU" sz="1800" b="1" dirty="0">
                <a:solidFill>
                  <a:srgbClr val="00B050"/>
                </a:solidFill>
              </a:rPr>
            </a:br>
            <a:r>
              <a:rPr lang="ru-RU" sz="1800" b="1" dirty="0" smtClean="0">
                <a:solidFill>
                  <a:srgbClr val="00B050"/>
                </a:solidFill>
              </a:rPr>
              <a:t>Д/И «Хочу и Надо»</a:t>
            </a:r>
            <a:endParaRPr lang="ru-RU" sz="1800" b="1" dirty="0">
              <a:solidFill>
                <a:srgbClr val="00B050"/>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39505" y="1964951"/>
            <a:ext cx="2303700" cy="307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descr="C:\Users\User\Desktop\20200712_1031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3" t="10806" r="3525" b="24542"/>
          <a:stretch/>
        </p:blipFill>
        <p:spPr bwMode="auto">
          <a:xfrm>
            <a:off x="4122067" y="2540065"/>
            <a:ext cx="3891642" cy="192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521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latin typeface="Times New Roman" panose="02020603050405020304" pitchFamily="18" charset="0"/>
                <a:cs typeface="Times New Roman" panose="02020603050405020304" pitchFamily="18" charset="0"/>
              </a:rPr>
              <a:t>Обсуждение рассказа </a:t>
            </a:r>
            <a:r>
              <a:rPr lang="ru-RU" sz="1800" dirty="0" err="1" smtClean="0">
                <a:latin typeface="Times New Roman" panose="02020603050405020304" pitchFamily="18" charset="0"/>
                <a:cs typeface="Times New Roman" panose="02020603050405020304" pitchFamily="18" charset="0"/>
              </a:rPr>
              <a:t>Н.Носова</a:t>
            </a:r>
            <a:r>
              <a:rPr lang="ru-RU" sz="1800" dirty="0" smtClean="0">
                <a:latin typeface="Times New Roman" panose="02020603050405020304" pitchFamily="18" charset="0"/>
                <a:cs typeface="Times New Roman" panose="02020603050405020304" pitchFamily="18" charset="0"/>
              </a:rPr>
              <a:t> «Заплатка»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Д/и « Что надо»  </a:t>
            </a:r>
            <a:r>
              <a:rPr lang="ru-RU" sz="1800" dirty="0" smtClean="0">
                <a:solidFill>
                  <a:schemeClr val="tx1"/>
                </a:solidFill>
                <a:latin typeface="Times New Roman" panose="02020603050405020304" pitchFamily="18" charset="0"/>
                <a:cs typeface="Times New Roman" panose="02020603050405020304" pitchFamily="18" charset="0"/>
              </a:rPr>
              <a:t>(собрать мебель и др.)</a:t>
            </a: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24944"/>
            <a:ext cx="2627313"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265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68288"/>
            <a:ext cx="8559800" cy="63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896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User\Мои документы\Рабочий стол\фон5.jpg"/>
          <p:cNvPicPr>
            <a:picLocks noChangeAspect="1" noChangeArrowheads="1"/>
          </p:cNvPicPr>
          <p:nvPr/>
        </p:nvPicPr>
        <p:blipFill>
          <a:blip r:embed="rId2" cstate="print"/>
          <a:srcRect/>
          <a:stretch>
            <a:fillRect/>
          </a:stretch>
        </p:blipFill>
        <p:spPr bwMode="auto">
          <a:xfrm>
            <a:off x="0" y="0"/>
            <a:ext cx="9144000" cy="7175191"/>
          </a:xfrm>
          <a:prstGeom prst="rect">
            <a:avLst/>
          </a:prstGeom>
          <a:noFill/>
        </p:spPr>
      </p:pic>
      <p:sp>
        <p:nvSpPr>
          <p:cNvPr id="3" name="TextBox 2"/>
          <p:cNvSpPr txBox="1"/>
          <p:nvPr/>
        </p:nvSpPr>
        <p:spPr>
          <a:xfrm>
            <a:off x="827584" y="1844824"/>
            <a:ext cx="7560840" cy="2308324"/>
          </a:xfrm>
          <a:prstGeom prst="rect">
            <a:avLst/>
          </a:prstGeom>
          <a:noFill/>
        </p:spPr>
        <p:txBody>
          <a:bodyPr wrap="square" rtlCol="0">
            <a:spAutoFit/>
          </a:bodyPr>
          <a:lstStyle/>
          <a:p>
            <a:pPr algn="ctr"/>
            <a:r>
              <a:rPr lang="ru-RU" sz="7200" b="1" dirty="0" smtClean="0">
                <a:solidFill>
                  <a:srgbClr val="FF0000"/>
                </a:solidFill>
                <a:latin typeface="Monotype Corsiva" pitchFamily="66" charset="0"/>
              </a:rPr>
              <a:t>СПАСИБО ЗА ВНИМАНИЕ !</a:t>
            </a:r>
            <a:endParaRPr lang="ru-RU" sz="7200" b="1" dirty="0">
              <a:solidFill>
                <a:srgbClr val="FF0000"/>
              </a:solidFill>
              <a:latin typeface="Monotype Corsiva"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User\Мои документы\Рабочий стол\анимашка1.gif"/>
          <p:cNvPicPr>
            <a:picLocks noChangeAspect="1" noChangeArrowheads="1" noCrop="1"/>
          </p:cNvPicPr>
          <p:nvPr/>
        </p:nvPicPr>
        <p:blipFill>
          <a:blip r:embed="rId3" cstate="print"/>
          <a:srcRect/>
          <a:stretch>
            <a:fillRect/>
          </a:stretch>
        </p:blipFill>
        <p:spPr bwMode="auto">
          <a:xfrm>
            <a:off x="7452320" y="5085184"/>
            <a:ext cx="1512168" cy="1507232"/>
          </a:xfrm>
          <a:prstGeom prst="rect">
            <a:avLst/>
          </a:prstGeom>
          <a:noFill/>
        </p:spPr>
      </p:pic>
      <p:graphicFrame>
        <p:nvGraphicFramePr>
          <p:cNvPr id="2"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137" name="Документ" r:id="rId4" imgW="6590403" imgH="5090583" progId="Word.Document.12">
                  <p:embed/>
                </p:oleObj>
              </mc:Choice>
              <mc:Fallback>
                <p:oleObj name="Документ" r:id="rId4" imgW="6590403" imgH="5090583" progId="Word.Document.12">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616549" cy="506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871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4057520"/>
          </a:xfrm>
        </p:spPr>
        <p:txBody>
          <a:bodyPr>
            <a:normAutofit/>
          </a:bodyPr>
          <a:lstStyle/>
          <a:p>
            <a:r>
              <a:rPr lang="ru-RU" sz="2000" b="1" dirty="0" smtClean="0">
                <a:latin typeface="Times New Roman" panose="02020603050405020304" pitchFamily="18" charset="0"/>
                <a:cs typeface="Times New Roman" panose="02020603050405020304" pitchFamily="18" charset="0"/>
              </a:rPr>
              <a:t>Финансовая грамотность- </a:t>
            </a:r>
            <a:r>
              <a:rPr lang="ru-RU" sz="1800" dirty="0" smtClean="0">
                <a:solidFill>
                  <a:schemeClr val="tx1"/>
                </a:solidFill>
                <a:latin typeface="Times New Roman" panose="02020603050405020304" pitchFamily="18" charset="0"/>
                <a:cs typeface="Times New Roman" panose="02020603050405020304" pitchFamily="18" charset="0"/>
              </a:rPr>
              <a:t>это психологическое  качество человека, показывающее степень его осведомленности в финансовых вопросах, умение зарабатывать и управлять деньгами.</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b="1" dirty="0">
                <a:solidFill>
                  <a:schemeClr val="bg2">
                    <a:lumMod val="50000"/>
                  </a:schemeClr>
                </a:solidFill>
                <a:latin typeface="Times New Roman" panose="02020603050405020304" pitchFamily="18" charset="0"/>
                <a:cs typeface="Times New Roman" panose="02020603050405020304" pitchFamily="18" charset="0"/>
              </a:rPr>
              <a:t/>
            </a:r>
            <a:br>
              <a:rPr lang="ru-RU" sz="1800" b="1" dirty="0">
                <a:solidFill>
                  <a:schemeClr val="bg2">
                    <a:lumMod val="50000"/>
                  </a:schemeClr>
                </a:solidFill>
                <a:latin typeface="Times New Roman" panose="02020603050405020304" pitchFamily="18" charset="0"/>
                <a:cs typeface="Times New Roman" panose="02020603050405020304" pitchFamily="18" charset="0"/>
              </a:rPr>
            </a:br>
            <a:r>
              <a:rPr lang="ru-RU" sz="2000" b="1" dirty="0" smtClean="0">
                <a:solidFill>
                  <a:schemeClr val="bg2">
                    <a:lumMod val="50000"/>
                  </a:schemeClr>
                </a:solidFill>
                <a:latin typeface="Times New Roman" panose="02020603050405020304" pitchFamily="18" charset="0"/>
                <a:cs typeface="Times New Roman" panose="02020603050405020304" pitchFamily="18" charset="0"/>
              </a:rPr>
              <a:t>Финансовая грамотность</a:t>
            </a:r>
            <a:r>
              <a:rPr lang="ru-RU" sz="2000" dirty="0" smtClean="0">
                <a:solidFill>
                  <a:schemeClr val="tx1"/>
                </a:solidFill>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 это совокупность знаний, навыков и установок в сфере финансового поведения человека, ведущих к улучшению благосостоянию и повышению качества жизни; степень, в которой понимаются ключевые финансовые понятия, способность и уверенность в управлении  личными финансами через соответствующие краткосрочные решения и долгосрочное финансовое планирование, с учетом жизненных событий и изменений экономических условий.</a:t>
            </a: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65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707904" y="1027664"/>
            <a:ext cx="4680520" cy="571370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2000" dirty="0" smtClean="0">
                <a:solidFill>
                  <a:schemeClr val="tx1"/>
                </a:solidFill>
                <a:latin typeface="Times New Roman" panose="02020603050405020304" pitchFamily="18" charset="0"/>
                <a:cs typeface="Times New Roman" panose="02020603050405020304" pitchFamily="18" charset="0"/>
              </a:rPr>
              <a:t>Впервые экономическое воспитание в дошкольном периоде включил в свою программу материнской школы </a:t>
            </a:r>
            <a:r>
              <a:rPr lang="ru-RU" sz="2000" b="1" dirty="0" smtClean="0">
                <a:solidFill>
                  <a:schemeClr val="tx1"/>
                </a:solidFill>
                <a:latin typeface="Times New Roman" panose="02020603050405020304" pitchFamily="18" charset="0"/>
                <a:cs typeface="Times New Roman" panose="02020603050405020304" pitchFamily="18" charset="0"/>
              </a:rPr>
              <a:t>Ян </a:t>
            </a:r>
            <a:r>
              <a:rPr lang="ru-RU" sz="2000" b="1" dirty="0" err="1" smtClean="0">
                <a:solidFill>
                  <a:schemeClr val="tx1"/>
                </a:solidFill>
                <a:latin typeface="Times New Roman" panose="02020603050405020304" pitchFamily="18" charset="0"/>
                <a:cs typeface="Times New Roman" panose="02020603050405020304" pitchFamily="18" charset="0"/>
              </a:rPr>
              <a:t>Амос</a:t>
            </a:r>
            <a:r>
              <a:rPr lang="ru-RU" sz="2000" b="1" dirty="0" smtClean="0">
                <a:solidFill>
                  <a:schemeClr val="tx1"/>
                </a:solidFill>
                <a:latin typeface="Times New Roman" panose="02020603050405020304" pitchFamily="18" charset="0"/>
                <a:cs typeface="Times New Roman" panose="02020603050405020304" pitchFamily="18" charset="0"/>
              </a:rPr>
              <a:t> Коменский </a:t>
            </a:r>
            <a:r>
              <a:rPr lang="ru-RU" sz="2000" dirty="0" smtClean="0">
                <a:solidFill>
                  <a:schemeClr val="tx1"/>
                </a:solidFill>
                <a:latin typeface="Times New Roman" panose="02020603050405020304" pitchFamily="18" charset="0"/>
                <a:cs typeface="Times New Roman" panose="02020603050405020304" pitchFamily="18" charset="0"/>
              </a:rPr>
              <a:t>, родоначальник научной педагогики. В своей книге «Материнская школа» Коменский предлагает давать детям «экономические познания», понимание управления домашним хозяйством: дети должны знать свою одежду для будней и праздников, беречь и не пачкать ее. Детям рассказывают, для чего людям нужны сундуки, шкафы, кладовые, подвалы, замки, ключи. Дети должны узнавать суть вещей для жизни, «постепенно открывать глаза на маленькие вещи, чтобы не остались слепыми для больших».</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Огромную роль он отводит труду, чтобы дети с самого рождения привыкли « избегать ленивого досуга»</a:t>
            </a:r>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endParaRPr lang="ru-RU" sz="1800" b="1" dirty="0">
              <a:solidFill>
                <a:schemeClr val="tx1"/>
              </a:solidFill>
              <a:latin typeface="Times New Roman" panose="02020603050405020304" pitchFamily="18" charset="0"/>
              <a:cs typeface="Times New Roman" panose="02020603050405020304" pitchFamily="18" charset="0"/>
            </a:endParaRPr>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29749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78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490" y="620688"/>
            <a:ext cx="7024744" cy="475252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1800" dirty="0" smtClean="0">
                <a:solidFill>
                  <a:schemeClr val="tx1"/>
                </a:solidFill>
                <a:latin typeface="Times New Roman" panose="02020603050405020304" pitchFamily="18" charset="0"/>
                <a:cs typeface="Times New Roman" panose="02020603050405020304" pitchFamily="18" charset="0"/>
              </a:rPr>
              <a:t>Все мы живем  в мире экономики. Именно экономика обеспечивает нас всем необходимым Свет, тепло в доме, еда, одежда, даже обучение и развлечения, и многое другое стало возможным в результате этой деятельности.</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Участие  в занятиях по финансовой грамотности помогает ребенку почувствовать свою значимость, ощутить себя полноправным участником событий, способствует усилению позиции « Я сам», «Я сделаю», «Я умею». Поэтому необходимо образование надо начинать как можно раньше, с дошкольного возраста, знакомить малышей с такими понятиями как разумное ведение домашнего хозяйства, экономия средств, использование сбережений.</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b="1" dirty="0" smtClean="0">
                <a:solidFill>
                  <a:schemeClr val="tx1"/>
                </a:solidFill>
                <a:latin typeface="Times New Roman" panose="02020603050405020304" pitchFamily="18" charset="0"/>
                <a:cs typeface="Times New Roman" panose="02020603050405020304" pitchFamily="18" charset="0"/>
              </a:rPr>
              <a:t>Главное </a:t>
            </a:r>
            <a:r>
              <a:rPr lang="ru-RU" sz="1800" dirty="0" smtClean="0">
                <a:solidFill>
                  <a:schemeClr val="tx1"/>
                </a:solidFill>
                <a:latin typeface="Times New Roman" panose="02020603050405020304" pitchFamily="18" charset="0"/>
                <a:cs typeface="Times New Roman" panose="02020603050405020304" pitchFamily="18" charset="0"/>
              </a:rPr>
              <a:t>– говорить ребенку о сложном мире экономики на языке, ему понятном.</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b="1" dirty="0" smtClean="0">
                <a:solidFill>
                  <a:schemeClr val="tx1"/>
                </a:solidFill>
                <a:latin typeface="Times New Roman" panose="02020603050405020304" pitchFamily="18" charset="0"/>
                <a:cs typeface="Times New Roman" panose="02020603050405020304" pitchFamily="18" charset="0"/>
              </a:rPr>
              <a:t>Основная форма обучения – игра. </a:t>
            </a:r>
            <a:r>
              <a:rPr lang="ru-RU" sz="1800" dirty="0" smtClean="0">
                <a:solidFill>
                  <a:schemeClr val="tx1"/>
                </a:solidFill>
                <a:latin typeface="Times New Roman" panose="02020603050405020304" pitchFamily="18" charset="0"/>
                <a:cs typeface="Times New Roman" panose="02020603050405020304" pitchFamily="18" charset="0"/>
              </a:rPr>
              <a:t>Именно через нее ребенок осваивает и познает мир. Сделать экономику помогут сюжетно- дидактические игры, в которых дети, играя в профессии, постигают смысл труда, воспроизводят трудовые процессы взрослых и одновременно «обучаются экономике» ( «Кем быть?», «Кому что нужно?», «Семейный бюджет», «Обмен», «Маленькие покупки»,  «Кто что делает»</a:t>
            </a:r>
            <a:br>
              <a:rPr lang="ru-RU" sz="1800" dirty="0" smtClean="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085184"/>
            <a:ext cx="1916832" cy="14376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6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1268761"/>
            <a:ext cx="8064896" cy="4968551"/>
          </a:xfrm>
        </p:spPr>
        <p:txBody>
          <a:bodyPr>
            <a:normAutofit fontScale="90000"/>
          </a:bodyPr>
          <a:lstStyle/>
          <a:p>
            <a:r>
              <a:rPr lang="ru-RU" sz="1600" b="1" dirty="0" smtClean="0">
                <a:latin typeface="Times New Roman" panose="02020603050405020304" pitchFamily="18" charset="0"/>
                <a:cs typeface="Times New Roman" panose="02020603050405020304" pitchFamily="18" charset="0"/>
              </a:rPr>
              <a:t>Одной из форм познавательно – игровой деятельности является и совместная деятельность воспитателя и детей.</a:t>
            </a:r>
            <a:br>
              <a:rPr lang="ru-RU" sz="1600" b="1" dirty="0" smtClean="0">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Экономическим содержанием обогащаются занятия по математике, ознакомлению с социальным и предметным миром.  Это дает возможность интегрировать задачи экономического воспитания в разные видя деятельности. В процессе занятий образовательные задачи, в том числе и экономические, решаются через математическую, художественную виды детской деятельности, через создание и решение проблемных задач, ситуаций, вопросов. Большой популярностью у детей пользуются игры: «Что? Где? Когда?», «КВН», «Поле чудес» и др. Детям нравятся нестандартные вопросы, отгадывание ребусов и кроссвордов, разыгрывание ситуаций из сказок, позволяющие по – новому взглянуть на известные сюжеты.</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      Одним из разнообразных метод служит чтение художественной литературы( рассказы, народный фольклор: пословицы, поговорки, сказки). Значительное место отводится в сказке. Народные сказки необходимы для воспитания таких качеств, как трудолюбие, бережливость, расчетливость, практичность  и  др. Сказка является эффективным средством формирования у старших дошкольников первоначальных экономических  знаний и умений. И в народных, и в авторских экономическое содержание развертывается перед детьми в виде проблемных ситуаций, решение которых развивает логику, самостоятельность и нестандартность мышления, коммуникативно – познавательные навыки.</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Выделено несколько групп сказок, ориентированных на освоение экономических понятий:  сказки, раскрывающие потребности( в производстве и потреблении товаров, в их сбыте, распределении) и возможности их удовлетворения ( народные: «Жадная старуха», «Как коза избушку построила»; авторские: </a:t>
            </a:r>
            <a:r>
              <a:rPr lang="ru-RU" sz="1400" dirty="0" err="1" smtClean="0">
                <a:solidFill>
                  <a:schemeClr val="tx1"/>
                </a:solidFill>
                <a:latin typeface="Times New Roman" panose="02020603050405020304" pitchFamily="18" charset="0"/>
                <a:cs typeface="Times New Roman" panose="02020603050405020304" pitchFamily="18" charset="0"/>
              </a:rPr>
              <a:t>А.С.Пушкин</a:t>
            </a:r>
            <a:r>
              <a:rPr lang="ru-RU" sz="1400" dirty="0" smtClean="0">
                <a:solidFill>
                  <a:schemeClr val="tx1"/>
                </a:solidFill>
                <a:latin typeface="Times New Roman" panose="02020603050405020304" pitchFamily="18" charset="0"/>
                <a:cs typeface="Times New Roman" panose="02020603050405020304" pitchFamily="18" charset="0"/>
              </a:rPr>
              <a:t> «Сказка о рыбаке и рыбке», К.И. Чуковский «Телефон», «Муха _ Цокотуха» и др.</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                Развитие ребенка  зависит от многих факторов, в том числе и от обстановки, т.е. среды, в котором оно происходит. Поэтому столь актуальным является создание развивающей предметно – пространственной среды. Созданные благоприятные условия  позволяют каждому  ребенку найти собственный путь в экономику , через математику, рисование и т.д.</a:t>
            </a:r>
            <a:endParaRPr lang="ru-RU" sz="1400" b="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5" y="0"/>
            <a:ext cx="1177889" cy="1393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150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340768"/>
            <a:ext cx="7600690" cy="5112568"/>
          </a:xfrm>
        </p:spPr>
        <p:txBody>
          <a:bodyPr>
            <a:noAutofit/>
          </a:bodyPr>
          <a:lstStyle/>
          <a:p>
            <a:r>
              <a:rPr lang="ru-RU" sz="1800" dirty="0" smtClean="0">
                <a:solidFill>
                  <a:schemeClr val="tx1"/>
                </a:solidFill>
                <a:latin typeface="Times New Roman" panose="02020603050405020304" pitchFamily="18" charset="0"/>
                <a:cs typeface="Times New Roman" panose="02020603050405020304" pitchFamily="18" charset="0"/>
              </a:rPr>
              <a:t>Наша программа  «По тропинкам финансовой грамотности»</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состоит </a:t>
            </a:r>
            <a:r>
              <a:rPr lang="ru-RU" sz="1800" dirty="0">
                <a:solidFill>
                  <a:schemeClr val="tx1"/>
                </a:solidFill>
                <a:latin typeface="Times New Roman" panose="02020603050405020304" pitchFamily="18" charset="0"/>
                <a:cs typeface="Times New Roman" panose="02020603050405020304" pitchFamily="18" charset="0"/>
              </a:rPr>
              <a:t>из четырех блоков (разделов), связанных между собой </a:t>
            </a:r>
            <a:r>
              <a:rPr lang="ru-RU" sz="1800" dirty="0" smtClean="0">
                <a:solidFill>
                  <a:schemeClr val="tx1"/>
                </a:solidFill>
                <a:latin typeface="Times New Roman" panose="02020603050405020304" pitchFamily="18" charset="0"/>
                <a:cs typeface="Times New Roman" panose="02020603050405020304" pitchFamily="18" charset="0"/>
              </a:rPr>
              <a:t>задачами и </a:t>
            </a:r>
            <a:r>
              <a:rPr lang="ru-RU" sz="1800" dirty="0">
                <a:solidFill>
                  <a:schemeClr val="tx1"/>
                </a:solidFill>
                <a:latin typeface="Times New Roman" panose="02020603050405020304" pitchFamily="18" charset="0"/>
                <a:cs typeface="Times New Roman" panose="02020603050405020304" pitchFamily="18" charset="0"/>
              </a:rPr>
              <a:t>содержанием: </a:t>
            </a:r>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b="1" dirty="0" smtClean="0">
                <a:solidFill>
                  <a:schemeClr val="accent3"/>
                </a:solidFill>
                <a:latin typeface="Times New Roman" panose="02020603050405020304" pitchFamily="18" charset="0"/>
                <a:cs typeface="Times New Roman" panose="02020603050405020304" pitchFamily="18" charset="0"/>
              </a:rPr>
              <a:t>1  блок                  </a:t>
            </a:r>
            <a:r>
              <a:rPr lang="ru-RU" sz="1800" b="1" dirty="0" smtClean="0">
                <a:solidFill>
                  <a:srgbClr val="7030A0"/>
                </a:solidFill>
                <a:latin typeface="Times New Roman" panose="02020603050405020304" pitchFamily="18" charset="0"/>
                <a:cs typeface="Times New Roman" panose="02020603050405020304" pitchFamily="18" charset="0"/>
              </a:rPr>
              <a:t>«Труд </a:t>
            </a:r>
            <a:r>
              <a:rPr lang="ru-RU" sz="1800" b="1" dirty="0">
                <a:solidFill>
                  <a:srgbClr val="7030A0"/>
                </a:solidFill>
                <a:latin typeface="Times New Roman" panose="02020603050405020304" pitchFamily="18" charset="0"/>
                <a:cs typeface="Times New Roman" panose="02020603050405020304" pitchFamily="18" charset="0"/>
              </a:rPr>
              <a:t>и продукт (товар</a:t>
            </a:r>
            <a:r>
              <a:rPr lang="ru-RU" sz="1800" b="1" dirty="0" smtClean="0">
                <a:solidFill>
                  <a:srgbClr val="7030A0"/>
                </a:solidFill>
                <a:latin typeface="Times New Roman" panose="02020603050405020304" pitchFamily="18" charset="0"/>
                <a:cs typeface="Times New Roman" panose="02020603050405020304" pitchFamily="18" charset="0"/>
              </a:rPr>
              <a:t>)»</a:t>
            </a:r>
            <a:br>
              <a:rPr lang="ru-RU" sz="1800" b="1" dirty="0" smtClean="0">
                <a:solidFill>
                  <a:srgbClr val="7030A0"/>
                </a:solidFill>
                <a:latin typeface="Times New Roman" panose="02020603050405020304" pitchFamily="18" charset="0"/>
                <a:cs typeface="Times New Roman" panose="02020603050405020304" pitchFamily="18" charset="0"/>
              </a:rPr>
            </a:br>
            <a:r>
              <a:rPr lang="ru-RU" sz="1800" b="1" dirty="0" smtClean="0">
                <a:solidFill>
                  <a:srgbClr val="7030A0"/>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итоговый продукт 5-6 лет: выставка</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рисунков «Профессии моей семьи»; 6-7 </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альбом  «Профессии»)</a:t>
            </a:r>
            <a:r>
              <a:rPr lang="ru-RU" sz="1400" dirty="0" smtClean="0">
                <a:solidFill>
                  <a:schemeClr val="tx1"/>
                </a:solidFill>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b="1" dirty="0" smtClean="0">
                <a:solidFill>
                  <a:schemeClr val="accent3"/>
                </a:solidFill>
                <a:latin typeface="Times New Roman" panose="02020603050405020304" pitchFamily="18" charset="0"/>
                <a:cs typeface="Times New Roman" panose="02020603050405020304" pitchFamily="18" charset="0"/>
              </a:rPr>
              <a:t>2 блок                   </a:t>
            </a:r>
            <a:r>
              <a:rPr lang="ru-RU" sz="1800" b="1" dirty="0" smtClean="0">
                <a:solidFill>
                  <a:srgbClr val="7030A0"/>
                </a:solidFill>
                <a:latin typeface="Times New Roman" panose="02020603050405020304" pitchFamily="18" charset="0"/>
                <a:cs typeface="Times New Roman" panose="02020603050405020304" pitchFamily="18" charset="0"/>
              </a:rPr>
              <a:t>«Деньги </a:t>
            </a:r>
            <a:r>
              <a:rPr lang="ru-RU" sz="1800" b="1" dirty="0">
                <a:solidFill>
                  <a:srgbClr val="7030A0"/>
                </a:solidFill>
                <a:latin typeface="Times New Roman" panose="02020603050405020304" pitchFamily="18" charset="0"/>
                <a:cs typeface="Times New Roman" panose="02020603050405020304" pitchFamily="18" charset="0"/>
              </a:rPr>
              <a:t>и цена (</a:t>
            </a:r>
            <a:r>
              <a:rPr lang="ru-RU" sz="1800" b="1" dirty="0" smtClean="0">
                <a:solidFill>
                  <a:srgbClr val="7030A0"/>
                </a:solidFill>
                <a:latin typeface="Times New Roman" panose="02020603050405020304" pitchFamily="18" charset="0"/>
                <a:cs typeface="Times New Roman" panose="02020603050405020304" pitchFamily="18" charset="0"/>
              </a:rPr>
              <a:t>стоимость)</a:t>
            </a:r>
            <a:r>
              <a:rPr lang="ru-RU" sz="1400" dirty="0" smtClean="0">
                <a:solidFill>
                  <a:schemeClr val="tx1"/>
                </a:solidFill>
                <a:latin typeface="Times New Roman" panose="02020603050405020304" pitchFamily="18" charset="0"/>
                <a:cs typeface="Times New Roman" panose="02020603050405020304" pitchFamily="18" charset="0"/>
              </a:rPr>
              <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(итоговый продукт 5-6 лет: альбом  </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«Какие разные деньги»; 6-7 лет ЛЕПБУК  «Деньги»)</a:t>
            </a:r>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b="1" dirty="0" smtClean="0">
                <a:solidFill>
                  <a:schemeClr val="accent3"/>
                </a:solidFill>
                <a:latin typeface="Times New Roman" panose="02020603050405020304" pitchFamily="18" charset="0"/>
                <a:cs typeface="Times New Roman" panose="02020603050405020304" pitchFamily="18" charset="0"/>
              </a:rPr>
              <a:t>3 блок                   </a:t>
            </a:r>
            <a:r>
              <a:rPr lang="ru-RU" sz="1800" b="1" dirty="0" smtClean="0">
                <a:solidFill>
                  <a:srgbClr val="7030A0"/>
                </a:solidFill>
                <a:latin typeface="Times New Roman" panose="02020603050405020304" pitchFamily="18" charset="0"/>
                <a:cs typeface="Times New Roman" panose="02020603050405020304" pitchFamily="18" charset="0"/>
              </a:rPr>
              <a:t>«Реклама :правда </a:t>
            </a:r>
            <a:r>
              <a:rPr lang="ru-RU" sz="1800" b="1" dirty="0">
                <a:solidFill>
                  <a:srgbClr val="7030A0"/>
                </a:solidFill>
                <a:latin typeface="Times New Roman" panose="02020603050405020304" pitchFamily="18" charset="0"/>
                <a:cs typeface="Times New Roman" panose="02020603050405020304" pitchFamily="18" charset="0"/>
              </a:rPr>
              <a:t>и ложь, разум и </a:t>
            </a:r>
            <a:r>
              <a:rPr lang="ru-RU" sz="1800" b="1" dirty="0" smtClean="0">
                <a:solidFill>
                  <a:srgbClr val="7030A0"/>
                </a:solidFill>
                <a:latin typeface="Times New Roman" panose="02020603050405020304" pitchFamily="18" charset="0"/>
                <a:cs typeface="Times New Roman" panose="02020603050405020304" pitchFamily="18" charset="0"/>
              </a:rPr>
              <a:t/>
            </a:r>
            <a:br>
              <a:rPr lang="ru-RU" sz="1800" b="1" dirty="0" smtClean="0">
                <a:solidFill>
                  <a:srgbClr val="7030A0"/>
                </a:solidFill>
                <a:latin typeface="Times New Roman" panose="02020603050405020304" pitchFamily="18" charset="0"/>
                <a:cs typeface="Times New Roman" panose="02020603050405020304" pitchFamily="18" charset="0"/>
              </a:rPr>
            </a:br>
            <a:r>
              <a:rPr lang="ru-RU" sz="1800" b="1" dirty="0" smtClean="0">
                <a:solidFill>
                  <a:srgbClr val="7030A0"/>
                </a:solidFill>
                <a:latin typeface="Times New Roman" panose="02020603050405020304" pitchFamily="18" charset="0"/>
                <a:cs typeface="Times New Roman" panose="02020603050405020304" pitchFamily="18" charset="0"/>
              </a:rPr>
              <a:t>                               чувства, желания и возможности»</a:t>
            </a:r>
            <a:r>
              <a:rPr lang="ru-RU" sz="1800" b="1" dirty="0">
                <a:solidFill>
                  <a:srgbClr val="7030A0"/>
                </a:solidFill>
                <a:latin typeface="Times New Roman" panose="02020603050405020304" pitchFamily="18" charset="0"/>
                <a:cs typeface="Times New Roman" panose="02020603050405020304" pitchFamily="18" charset="0"/>
              </a:rPr>
              <a:t/>
            </a:r>
            <a:br>
              <a:rPr lang="ru-RU" sz="1800" b="1" dirty="0">
                <a:solidFill>
                  <a:srgbClr val="7030A0"/>
                </a:solidFill>
                <a:latin typeface="Times New Roman" panose="02020603050405020304" pitchFamily="18" charset="0"/>
                <a:cs typeface="Times New Roman" panose="02020603050405020304" pitchFamily="18" charset="0"/>
              </a:rPr>
            </a:br>
            <a:r>
              <a:rPr lang="ru-RU" sz="1400" dirty="0" smtClean="0">
                <a:solidFill>
                  <a:schemeClr val="tx1"/>
                </a:solidFill>
                <a:latin typeface="Times New Roman" panose="02020603050405020304" pitchFamily="18" charset="0"/>
                <a:cs typeface="Times New Roman" panose="02020603050405020304" pitchFamily="18" charset="0"/>
              </a:rPr>
              <a:t>                                       (итоговый продукт 5-6 лет: рекламная </a:t>
            </a:r>
            <a:r>
              <a:rPr lang="ru-RU" sz="1400" dirty="0" smtClean="0">
                <a:solidFill>
                  <a:schemeClr val="tx1"/>
                </a:solidFill>
                <a:latin typeface="Times New Roman" panose="02020603050405020304" pitchFamily="18" charset="0"/>
                <a:cs typeface="Times New Roman" panose="02020603050405020304" pitchFamily="18" charset="0"/>
              </a:rPr>
              <a:t>презентация </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 Моя любимая игрушка»; 6-7 лет «Рекламный журнал           </a:t>
            </a:r>
            <a:br>
              <a:rPr lang="ru-RU" sz="1400" dirty="0" smtClean="0">
                <a:solidFill>
                  <a:schemeClr val="tx1"/>
                </a:solidFill>
                <a:latin typeface="Times New Roman" panose="02020603050405020304" pitchFamily="18" charset="0"/>
                <a:cs typeface="Times New Roman" panose="02020603050405020304" pitchFamily="18" charset="0"/>
              </a:rPr>
            </a:br>
            <a:r>
              <a:rPr lang="ru-RU" sz="1800" b="1" dirty="0">
                <a:solidFill>
                  <a:srgbClr val="7030A0"/>
                </a:solidFill>
                <a:latin typeface="Times New Roman" panose="02020603050405020304" pitchFamily="18" charset="0"/>
                <a:cs typeface="Times New Roman" panose="02020603050405020304" pitchFamily="18" charset="0"/>
              </a:rPr>
              <a:t> </a:t>
            </a:r>
            <a:r>
              <a:rPr lang="ru-RU" sz="1800" b="1" dirty="0" smtClean="0">
                <a:solidFill>
                  <a:srgbClr val="7030A0"/>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«Лучшие детские игры»</a:t>
            </a: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r>
              <a:rPr lang="ru-RU" sz="1800" b="1" dirty="0" smtClean="0">
                <a:solidFill>
                  <a:schemeClr val="accent3"/>
                </a:solidFill>
                <a:latin typeface="Times New Roman" panose="02020603050405020304" pitchFamily="18" charset="0"/>
                <a:cs typeface="Times New Roman" panose="02020603050405020304" pitchFamily="18" charset="0"/>
              </a:rPr>
              <a:t>4 блок                   </a:t>
            </a:r>
            <a:r>
              <a:rPr lang="ru-RU" sz="1800" b="1" dirty="0" smtClean="0">
                <a:solidFill>
                  <a:srgbClr val="7030A0"/>
                </a:solidFill>
                <a:latin typeface="Times New Roman" panose="02020603050405020304" pitchFamily="18" charset="0"/>
                <a:cs typeface="Times New Roman" panose="02020603050405020304" pitchFamily="18" charset="0"/>
              </a:rPr>
              <a:t>«</a:t>
            </a:r>
            <a:r>
              <a:rPr lang="ru-RU" sz="1800" b="1" dirty="0" smtClean="0">
                <a:solidFill>
                  <a:srgbClr val="7030A0"/>
                </a:solidFill>
                <a:latin typeface="Times New Roman" panose="02020603050405020304" pitchFamily="18" charset="0"/>
                <a:cs typeface="Times New Roman" panose="02020603050405020304" pitchFamily="18" charset="0"/>
              </a:rPr>
              <a:t>Полезные </a:t>
            </a:r>
            <a:r>
              <a:rPr lang="ru-RU" sz="1800" b="1" dirty="0">
                <a:solidFill>
                  <a:srgbClr val="7030A0"/>
                </a:solidFill>
                <a:latin typeface="Times New Roman" panose="02020603050405020304" pitchFamily="18" charset="0"/>
                <a:cs typeface="Times New Roman" panose="02020603050405020304" pitchFamily="18" charset="0"/>
              </a:rPr>
              <a:t>экономические</a:t>
            </a:r>
            <a:br>
              <a:rPr lang="ru-RU" sz="1800" b="1" dirty="0">
                <a:solidFill>
                  <a:srgbClr val="7030A0"/>
                </a:solidFill>
                <a:latin typeface="Times New Roman" panose="02020603050405020304" pitchFamily="18" charset="0"/>
                <a:cs typeface="Times New Roman" panose="02020603050405020304" pitchFamily="18" charset="0"/>
              </a:rPr>
            </a:br>
            <a:r>
              <a:rPr lang="ru-RU" sz="1800" b="1" dirty="0" smtClean="0">
                <a:solidFill>
                  <a:srgbClr val="7030A0"/>
                </a:solidFill>
                <a:latin typeface="Times New Roman" panose="02020603050405020304" pitchFamily="18" charset="0"/>
                <a:cs typeface="Times New Roman" panose="02020603050405020304" pitchFamily="18" charset="0"/>
              </a:rPr>
              <a:t>                               навыки </a:t>
            </a:r>
            <a:r>
              <a:rPr lang="ru-RU" sz="1800" b="1" dirty="0">
                <a:solidFill>
                  <a:srgbClr val="7030A0"/>
                </a:solidFill>
                <a:latin typeface="Times New Roman" panose="02020603050405020304" pitchFamily="18" charset="0"/>
                <a:cs typeface="Times New Roman" panose="02020603050405020304" pitchFamily="18" charset="0"/>
              </a:rPr>
              <a:t>и привычки в быту</a:t>
            </a:r>
            <a:r>
              <a:rPr lang="ru-RU" sz="1800" b="1" dirty="0" smtClean="0">
                <a:solidFill>
                  <a:srgbClr val="7030A0"/>
                </a:solidFill>
                <a:latin typeface="Times New Roman" panose="02020603050405020304" pitchFamily="18" charset="0"/>
                <a:cs typeface="Times New Roman" panose="02020603050405020304" pitchFamily="18" charset="0"/>
              </a:rPr>
              <a:t>».</a:t>
            </a:r>
            <a:br>
              <a:rPr lang="ru-RU" sz="1800" b="1" dirty="0" smtClean="0">
                <a:solidFill>
                  <a:srgbClr val="7030A0"/>
                </a:solidFill>
                <a:latin typeface="Times New Roman" panose="02020603050405020304" pitchFamily="18" charset="0"/>
                <a:cs typeface="Times New Roman" panose="02020603050405020304" pitchFamily="18" charset="0"/>
              </a:rPr>
            </a:br>
            <a:r>
              <a:rPr lang="ru-RU" sz="1800" b="1" dirty="0">
                <a:solidFill>
                  <a:srgbClr val="7030A0"/>
                </a:solidFill>
                <a:latin typeface="Times New Roman" panose="02020603050405020304" pitchFamily="18" charset="0"/>
                <a:cs typeface="Times New Roman" panose="02020603050405020304" pitchFamily="18" charset="0"/>
              </a:rPr>
              <a:t> </a:t>
            </a:r>
            <a:r>
              <a:rPr lang="ru-RU" sz="1800" b="1" dirty="0" smtClean="0">
                <a:solidFill>
                  <a:srgbClr val="7030A0"/>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(итоговый продукт 5-6 лет листовка «Как сохранить  </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бюджет», познавательное мероприятие совместно с    </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родителями «Семейный бюджет»; 6-7 лет копилка </a:t>
            </a:r>
            <a:br>
              <a:rPr lang="ru-RU" sz="1400" dirty="0" smtClean="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«Мой бюджет» </a:t>
            </a:r>
            <a:endParaRPr lang="ru-RU" sz="1400" dirty="0">
              <a:solidFill>
                <a:schemeClr val="tx1"/>
              </a:solidFill>
              <a:latin typeface="Times New Roman" panose="02020603050405020304" pitchFamily="18" charset="0"/>
              <a:cs typeface="Times New Roman" panose="02020603050405020304" pitchFamily="18" charset="0"/>
            </a:endParaRP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1819" y="0"/>
            <a:ext cx="1632181" cy="12241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429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385112"/>
          </a:xfrm>
        </p:spPr>
        <p:txBody>
          <a:bodyPr>
            <a:normAutofit fontScale="90000"/>
          </a:bodyPr>
          <a:lstStyle/>
          <a:p>
            <a:r>
              <a:rPr lang="ru-RU" sz="1800" b="1" dirty="0" smtClean="0">
                <a:cs typeface="Aharoni" panose="02010803020104030203" pitchFamily="2" charset="-79"/>
              </a:rPr>
              <a:t>1 блок                  </a:t>
            </a:r>
            <a:r>
              <a:rPr lang="ru-RU" sz="1800" b="1" dirty="0" smtClean="0">
                <a:solidFill>
                  <a:srgbClr val="00B050"/>
                </a:solidFill>
                <a:cs typeface="Aharoni" panose="02010803020104030203" pitchFamily="2" charset="-79"/>
              </a:rPr>
              <a:t>«Труд и продукт»  (товар)</a:t>
            </a:r>
            <a:br>
              <a:rPr lang="ru-RU" sz="1800" b="1" dirty="0" smtClean="0">
                <a:solidFill>
                  <a:srgbClr val="00B050"/>
                </a:solidFill>
                <a:cs typeface="Aharoni" panose="02010803020104030203" pitchFamily="2" charset="-79"/>
              </a:rPr>
            </a:br>
            <a:r>
              <a:rPr lang="ru-RU" sz="1800" b="1" dirty="0" smtClean="0">
                <a:solidFill>
                  <a:schemeClr val="tx1"/>
                </a:solidFill>
                <a:cs typeface="Aharoni" panose="02010803020104030203" pitchFamily="2" charset="-79"/>
              </a:rPr>
              <a:t>Д/И Кому , что нужно», Что перепутал художник», «Профессии»</a:t>
            </a:r>
            <a:endParaRPr lang="ru-RU" sz="1800" b="1" dirty="0">
              <a:solidFill>
                <a:schemeClr val="tx1"/>
              </a:solidFill>
              <a:cs typeface="Aharoni" panose="02010803020104030203" pitchFamily="2" charset="-79"/>
            </a:endParaRPr>
          </a:p>
        </p:txBody>
      </p:sp>
      <p:pic>
        <p:nvPicPr>
          <p:cNvPr id="7170" name="Picture 2" descr="C:\Users\User\Desktop\20200712_10485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35" t="13907" r="4372" b="15817"/>
          <a:stretch/>
        </p:blipFill>
        <p:spPr bwMode="auto">
          <a:xfrm>
            <a:off x="827583" y="1556792"/>
            <a:ext cx="279993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20200712_1055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80" r="13690"/>
          <a:stretch/>
        </p:blipFill>
        <p:spPr bwMode="auto">
          <a:xfrm>
            <a:off x="4283968" y="1471217"/>
            <a:ext cx="1872208" cy="189934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Desktop\20200712_11012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834" t="6349" r="18570"/>
          <a:stretch/>
        </p:blipFill>
        <p:spPr bwMode="auto">
          <a:xfrm>
            <a:off x="791354" y="3573016"/>
            <a:ext cx="2556510" cy="273746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User\Desktop\20200712_11035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58" t="13810" r="4167" b="20000"/>
          <a:stretch/>
        </p:blipFill>
        <p:spPr bwMode="auto">
          <a:xfrm>
            <a:off x="3779912" y="3645024"/>
            <a:ext cx="3299798" cy="176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533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1339</TotalTime>
  <Words>268</Words>
  <Application>Microsoft Office PowerPoint</Application>
  <PresentationFormat>Экран (4:3)</PresentationFormat>
  <Paragraphs>14</Paragraphs>
  <Slides>17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19" baseType="lpstr">
      <vt:lpstr>Остин</vt:lpstr>
      <vt:lpstr>Документ</vt:lpstr>
      <vt:lpstr>Презентация PowerPoint</vt:lpstr>
      <vt:lpstr>Презентация PowerPoint</vt:lpstr>
      <vt:lpstr>Презентация PowerPoint</vt:lpstr>
      <vt:lpstr>Финансовая грамотность- это психологическое  качество человека, показывающее степень его осведомленности в финансовых вопросах, умение зарабатывать и управлять деньгами.    Финансовая грамотность – это совокупность знаний, навыков и установок в сфере финансового поведения человека, ведущих к улучшению благосостоянию и повышению качества жизни; степень, в которой понимаются ключевые финансовые понятия, способность и уверенность в управлении  личными финансами через соответствующие краткосрочные решения и долгосрочное финансовое планирование, с учетом жизненных событий и изменений экономических условий. </vt:lpstr>
      <vt:lpstr>Впервые экономическое воспитание в дошкольном периоде включил в свою программу материнской школы Ян Амос Коменский , родоначальник научной педагогики. В своей книге «Материнская школа» Коменский предлагает давать детям «экономические познания», понимание управления домашним хозяйством: дети должны знать свою одежду для будней и праздников, беречь и не пачкать ее. Детям рассказывают, для чего людям нужны сундуки, шкафы, кладовые, подвалы, замки, ключи. Дети должны узнавать суть вещей для жизни, «постепенно открывать глаза на маленькие вещи, чтобы не остались слепыми для больших».  Огромную роль он отводит труду, чтобы дети с самого рождения привыкли « избегать ленивого досуга»  </vt:lpstr>
      <vt:lpstr>Все мы живем  в мире экономики. Именно экономика обеспечивает нас всем необходимым Свет, тепло в доме, еда, одежда, даже обучение и развлечения, и многое другое стало возможным в результате этой деятельности. Участие  в занятиях по финансовой грамотности помогает ребенку почувствовать свою значимость, ощутить себя полноправным участником событий, способствует усилению позиции « Я сам», «Я сделаю», «Я умею». Поэтому необходимо образование надо начинать как можно раньше, с дошкольного возраста, знакомить малышей с такими понятиями как разумное ведение домашнего хозяйства, экономия средств, использование сбережений. Главное – говорить ребенку о сложном мире экономики на языке, ему понятном. Основная форма обучения – игра. Именно через нее ребенок осваивает и познает мир. Сделать экономику помогут сюжетно- дидактические игры, в которых дети, играя в профессии, постигают смысл труда, воспроизводят трудовые процессы взрослых и одновременно «обучаются экономике» ( «Кем быть?», «Кому что нужно?», «Семейный бюджет», «Обмен», «Маленькие покупки»,  «Кто что делает» </vt:lpstr>
      <vt:lpstr>Одной из форм познавательно – игровой деятельности является и совместная деятельность воспитателя и детей. Экономическим содержанием обогащаются занятия по математике, ознакомлению с социальным и предметным миром.  Это дает возможность интегрировать задачи экономического воспитания в разные видя деятельности. В процессе занятий образовательные задачи, в том числе и экономические, решаются через математическую, художественную виды детской деятельности, через создание и решение проблемных задач, ситуаций, вопросов. Большой популярностью у детей пользуются игры: «Что? Где? Когда?», «КВН», «Поле чудес» и др. Детям нравятся нестандартные вопросы, отгадывание ребусов и кроссвордов, разыгрывание ситуаций из сказок, позволяющие по – новому взглянуть на известные сюжеты.       Одним из разнообразных метод служит чтение художественной литературы( рассказы, народный фольклор: пословицы, поговорки, сказки). Значительное место отводится в сказке. Народные сказки необходимы для воспитания таких качеств, как трудолюбие, бережливость, расчетливость, практичность  и  др. Сказка является эффективным средством формирования у старших дошкольников первоначальных экономических  знаний и умений. И в народных, и в авторских экономическое содержание развертывается перед детьми в виде проблемных ситуаций, решение которых развивает логику, самостоятельность и нестандартность мышления, коммуникативно – познавательные навыки. Выделено несколько групп сказок, ориентированных на освоение экономических понятий:  сказки, раскрывающие потребности( в производстве и потреблении товаров, в их сбыте, распределении) и возможности их удовлетворения ( народные: «Жадная старуха», «Как коза избушку построила»; авторские: А.С.Пушкин «Сказка о рыбаке и рыбке», К.И. Чуковский «Телефон», «Муха _ Цокотуха» и др.                 Развитие ребенка  зависит от многих факторов, в том числе и от обстановки, т.е. среды, в котором оно происходит. Поэтому столь актуальным является создание развивающей предметно – пространственной среды. Созданные благоприятные условия  позволяют каждому  ребенку найти собственный путь в экономику , через математику, рисование и т.д.</vt:lpstr>
      <vt:lpstr>Наша программа  «По тропинкам финансовой грамотности» состоит из четырех блоков (разделов), связанных между собой задачами и содержанием:    1  блок                  «Труд и продукт (товар)»                                 ( итоговый продукт 5-6 лет: выставка                                           рисунков «Профессии моей семьи»; 6-7                                            альбом  «Профессии»)        2 блок                   «Деньги и цена (стоимость)                                          (итоговый продукт 5-6 лет: альбом                                            «Какие разные деньги»; 6-7 лет ЛЕПБУК  «Деньги») 3 блок                   «Реклама :правда и ложь, разум и                                 чувства, желания и возможности»                                        (итоговый продукт 5-6 лет: рекламная презентация                                          « Моя любимая игрушка»; 6-7 лет «Рекламный журнал                                            «Лучшие детские игры» 4 блок                   «Полезные экономические                                навыки и привычки в быту».                                (итоговый продукт 5-6 лет листовка «Как сохранить                                            бюджет», познавательное мероприятие совместно с                                              родителями «Семейный бюджет»; 6-7 лет копилка                                          «Мой бюджет» </vt:lpstr>
      <vt:lpstr>1 блок                  «Труд и продукт»  (товар) Д/И Кому , что нужно», Что перепутал художник», «Профессии»</vt:lpstr>
      <vt:lpstr>2 блок                       « Деньги и цена»   (стоимость) ЛЕПБУК   , Лабиринт</vt:lpstr>
      <vt:lpstr>Создание коллекции «Деньги разных стран» Д/И «Четвертый лишний» Игровизор Д/И «Натуральный обмен»  </vt:lpstr>
      <vt:lpstr>Д/И «Откуда берутся деньги и на что тратятся» Решение арифметических задач</vt:lpstr>
      <vt:lpstr>3 блок               «Реклама: правда и ложь, разум и чувства,                                                        желания и возможности»  Изготовление рекламных плакатов Викторина для детей «О какой сказке идет речь»  Чтение «Приключение копеечки» Сюжетно – ролевая ролевая игра «Пиццерия для всей семьи» Обсуждение сказки Г.Х.Андерсена «Новое платье короля»  </vt:lpstr>
      <vt:lpstr>4 блок              « Полезные экономические навыки в быту»  Д/И «Хочу и Надо»</vt:lpstr>
      <vt:lpstr>Обсуждение рассказа Н.Носова «Заплатка»  Д/и « Что надо»  (собрать мебель и др.)</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103</cp:revision>
  <cp:lastPrinted>2020-07-12T07:23:06Z</cp:lastPrinted>
  <dcterms:created xsi:type="dcterms:W3CDTF">2019-10-12T12:28:10Z</dcterms:created>
  <dcterms:modified xsi:type="dcterms:W3CDTF">2020-07-12T07:24:42Z</dcterms:modified>
</cp:coreProperties>
</file>