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81" r:id="rId3"/>
    <p:sldId id="273" r:id="rId4"/>
    <p:sldId id="294" r:id="rId5"/>
    <p:sldId id="295" r:id="rId6"/>
    <p:sldId id="274" r:id="rId7"/>
    <p:sldId id="276" r:id="rId8"/>
    <p:sldId id="278" r:id="rId9"/>
    <p:sldId id="296" r:id="rId10"/>
    <p:sldId id="297" r:id="rId11"/>
    <p:sldId id="298" r:id="rId12"/>
    <p:sldId id="299" r:id="rId13"/>
    <p:sldId id="279" r:id="rId14"/>
    <p:sldId id="288" r:id="rId15"/>
    <p:sldId id="301" r:id="rId16"/>
    <p:sldId id="302" r:id="rId17"/>
    <p:sldId id="292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07" autoAdjust="0"/>
  </p:normalViewPr>
  <p:slideViewPr>
    <p:cSldViewPr>
      <p:cViewPr varScale="1">
        <p:scale>
          <a:sx n="69" d="100"/>
          <a:sy n="69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962826-2B80-4CF8-A145-897F11028CC6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A3A12D-7E52-406B-BB79-2F031999B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3214686"/>
            <a:ext cx="6715171" cy="1857388"/>
          </a:xfrm>
        </p:spPr>
        <p:txBody>
          <a:bodyPr/>
          <a:lstStyle/>
          <a:p>
            <a:pPr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Презентация к уроку математики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6 класс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Зинина Н.Г.- учитель математики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8402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Длина окружности и 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площадь круга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572008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-214313" y="0"/>
            <a:ext cx="9358313" cy="65008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143776" cy="91757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ИСТОРИЧЕСКИЕ СВЕДЕНИЯ</a:t>
            </a:r>
          </a:p>
        </p:txBody>
      </p:sp>
      <p:sp useBgFill="1"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7250" y="1000125"/>
            <a:ext cx="7286625" cy="5143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Число пи – бесконечная десятичная дробь: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l-G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3,141592653589793238462643…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(24 точных цифры после запятой)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первая буква греческого слова,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означающего  «окружность», «периферия».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В 1706 г.  Джонс (английский математик) впервые ввёл такое обозначение.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В 1736 г. оно стало общепринятым, благодаря великому математику Эйлеру.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	В 1988 г. японский учёный </a:t>
            </a:r>
            <a:r>
              <a:rPr lang="ru-RU" sz="2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Ясума</a:t>
            </a:r>
            <a: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Камеда</a:t>
            </a:r>
            <a: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вычислил 400 миллионов точных цифр после запятой.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715375" y="6572250"/>
            <a:ext cx="428625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user\Desktop\кру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0"/>
            <a:ext cx="8715404" cy="4206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работа №2 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выполняют практические задания по команде учителя (учитель может проделывать все на доске).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1.У вас на парте лежат круги, разного радиуса ( у каждой крупы свой)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2.Разделите круг с помощью линейки и карандаша на несколько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секторов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разрезать его( см.рис.1).Заметим, что не следует делить круг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786322"/>
            <a:ext cx="1785918" cy="190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2028825" cy="1382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357430"/>
            <a:ext cx="892971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на меньшее, чем 8 секторов( чем    больше, тем лучше)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3.В одном из секторов проведем радиус, делящий его на два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равных сектора, которые назовем крайними( см. рис.2) и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отложим.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4.На картонном листе провести горизонтальную прямую и приклеить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вдоль нее сектора, как показано на рис.3 несколько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секторов, затем разрезать его.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Крайние сектора приклеим по краям.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Получившиеся фигура похожа на прямоугольник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Ширина прямоугольника равна радиусу окружности (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Длина  прямоугольника равна половине длины окружности</a:t>
            </a:r>
          </a:p>
          <a:p>
            <a:r>
              <a:rPr lang="ru-RU" sz="2400" dirty="0" smtClean="0"/>
              <a:t>                   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267" name="Рисунок 2" descr="imag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256"/>
            <a:ext cx="1143008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14290"/>
            <a:ext cx="8786842" cy="664371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прямоугольника равна произведению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длины на ширину, т. е. , а т.к. С=2πR,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значит или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= π 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т.к. С=2πR, значит или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= π R</a:t>
            </a:r>
            <a:r>
              <a:rPr lang="ru-RU" dirty="0" smtClean="0"/>
              <a:t>²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357694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9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2295525" cy="163195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6096000" cy="421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1" cy="5515168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ПЕРВИЧНОЕ ЗАКРЕПЛЕНИЕ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714356"/>
            <a:ext cx="91440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1.Вычислить по формуле длину  окружностей своих предметов. Сравнить результаты, полученные опытным путем и с помощью применения формул.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2.Решение задач (приложение 3)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банок краски  необходимо для покраски манежа, если его радиус равен 3 м ,расход  краски  200 г  на 1м²  . Краска продается в банках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кг.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2.Пожалуйста , помогите определить длину веревки, которая необходима, чтобы буренка, привязанная к колышку, не выходила за границу, круглой лужайки длиной 150 м. А то она съест все цветы (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3)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3.Из прямоугольника длина которого 90 см, а ширина 70 см вырезали круг  радиус , которого равен 10 см.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Найдите площадь получившейся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фигуры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500562" y="4929198"/>
          <a:ext cx="4429156" cy="1785950"/>
        </p:xfrm>
        <a:graphic>
          <a:graphicData uri="http://schemas.openxmlformats.org/presentationml/2006/ole">
            <p:oleObj spid="_x0000_s40961" name="Слайд" r:id="rId3" imgW="2465723" imgH="1850106" progId="PowerPoint.Slide.12">
              <p:embed/>
            </p:oleObj>
          </a:graphicData>
        </a:graphic>
      </p:graphicFrame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214290"/>
            <a:ext cx="8501122" cy="5300878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VI. </a:t>
            </a:r>
            <a:r>
              <a:rPr lang="ru-RU" sz="3200" dirty="0" smtClean="0">
                <a:solidFill>
                  <a:srgbClr val="FF0000"/>
                </a:solidFill>
              </a:rPr>
              <a:t>КОНТРОЛЬ ПОЛУЧЕННЫХ ЗНАНИЙ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1.Найдите длину окружности С радиус которой :  (1 балл)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Вариант-1                         Вариант-2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R = 1, 6 см                     R   = 1,7 см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2.Найдите площадь круга  радиус , которого( 1 балл)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Вариант -1                  Вариант - 2         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R=7см ,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3,1         R= 8 см,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π=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3,1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Найдите 20% длины окружности С, диаметр которой равен (2 балла)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Вариант-1                       Вариант-2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25 см                        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=15 см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4.Найти ¼ площади круга , радиус которой: ( 2 балла)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Вариант-1                   Вариант-2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R=8 см                          R=6 см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Проверяем друг у друга:                  Критерии оценивания: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Вариант-1                  Вариант-2             1,2 задания – 1 балл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1.10,048 см                1. 10,676 см           3,4 задания – 2 балла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2.151,9 см ²                2. 198,4 с             Отметка «5» – 6 баллов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3.13,7 см                    3. 9,42 см             Отметка «4» – 4-5 баллов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4.50,24 см ²                4. 28,26 см  ²       Отметка «3» – 3 балла   </a:t>
            </a:r>
            <a:endParaRPr lang="ru-RU" sz="2900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Отметка «2» – менее 2 баллов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733925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58247" cy="928694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УЧЕБНОЙ ДЕЯТЕЛЬНОСТИ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428736"/>
            <a:ext cx="8858280" cy="5214974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Вопросы: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Какую цель ставили на уроке?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-кому удалось достичь поставленную цель?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чём возникли затруднения?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можно применить новые знания?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на уроке у вас хорошо получилось?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Над чем еще надо поработать?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свою работу на уроке и отношение к новой теме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50057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1000100" y="4643446"/>
            <a:ext cx="1439863" cy="1439863"/>
            <a:chOff x="1428728" y="4143380"/>
            <a:chExt cx="1440000" cy="144000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1428728" y="4143380"/>
              <a:ext cx="1440000" cy="1440000"/>
            </a:xfrm>
            <a:prstGeom prst="ellipse">
              <a:avLst/>
            </a:prstGeom>
            <a:solidFill>
              <a:srgbClr val="FFCC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1785918" y="4563130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2357422" y="4572008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Дуга 9"/>
            <p:cNvSpPr/>
            <p:nvPr/>
          </p:nvSpPr>
          <p:spPr bwMode="auto">
            <a:xfrm rot="8276650">
              <a:off x="1738320" y="4414869"/>
              <a:ext cx="930364" cy="857332"/>
            </a:xfrm>
            <a:prstGeom prst="arc">
              <a:avLst>
                <a:gd name="adj1" fmla="val 16200000"/>
                <a:gd name="adj2" fmla="val 64042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Группа 24"/>
          <p:cNvGrpSpPr>
            <a:grpSpLocks/>
          </p:cNvGrpSpPr>
          <p:nvPr/>
        </p:nvGrpSpPr>
        <p:grpSpPr bwMode="auto">
          <a:xfrm>
            <a:off x="3071802" y="4786322"/>
            <a:ext cx="1439862" cy="1439862"/>
            <a:chOff x="3643306" y="4071942"/>
            <a:chExt cx="1440000" cy="1440000"/>
          </a:xfrm>
        </p:grpSpPr>
        <p:sp>
          <p:nvSpPr>
            <p:cNvPr id="12" name="Овал 12"/>
            <p:cNvSpPr>
              <a:spLocks noChangeArrowheads="1"/>
            </p:cNvSpPr>
            <p:nvPr/>
          </p:nvSpPr>
          <p:spPr bwMode="auto">
            <a:xfrm>
              <a:off x="3643306" y="4071942"/>
              <a:ext cx="1440000" cy="1440000"/>
            </a:xfrm>
            <a:prstGeom prst="ellipse">
              <a:avLst/>
            </a:prstGeom>
            <a:solidFill>
              <a:srgbClr val="FFCC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Овал 13"/>
            <p:cNvSpPr>
              <a:spLocks noChangeArrowheads="1"/>
            </p:cNvSpPr>
            <p:nvPr/>
          </p:nvSpPr>
          <p:spPr bwMode="auto">
            <a:xfrm>
              <a:off x="4000496" y="4491692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Овал 14"/>
            <p:cNvSpPr>
              <a:spLocks noChangeArrowheads="1"/>
            </p:cNvSpPr>
            <p:nvPr/>
          </p:nvSpPr>
          <p:spPr bwMode="auto">
            <a:xfrm>
              <a:off x="4572000" y="4500570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5" name="Прямая соединительная линия 23"/>
            <p:cNvCxnSpPr>
              <a:cxnSpLocks noChangeShapeType="1"/>
            </p:cNvCxnSpPr>
            <p:nvPr/>
          </p:nvCxnSpPr>
          <p:spPr bwMode="auto">
            <a:xfrm>
              <a:off x="4063056" y="5134634"/>
              <a:ext cx="642942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5072066" y="4643446"/>
            <a:ext cx="1439862" cy="1857374"/>
            <a:chOff x="5715008" y="4071942"/>
            <a:chExt cx="1440000" cy="1871799"/>
          </a:xfrm>
        </p:grpSpPr>
        <p:sp>
          <p:nvSpPr>
            <p:cNvPr id="17" name="Овал 16"/>
            <p:cNvSpPr>
              <a:spLocks noChangeArrowheads="1"/>
            </p:cNvSpPr>
            <p:nvPr/>
          </p:nvSpPr>
          <p:spPr bwMode="auto">
            <a:xfrm>
              <a:off x="5715008" y="4071942"/>
              <a:ext cx="1440000" cy="1440000"/>
            </a:xfrm>
            <a:prstGeom prst="ellipse">
              <a:avLst/>
            </a:prstGeom>
            <a:solidFill>
              <a:srgbClr val="FFCC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" name="Овал 17"/>
            <p:cNvSpPr>
              <a:spLocks noChangeArrowheads="1"/>
            </p:cNvSpPr>
            <p:nvPr/>
          </p:nvSpPr>
          <p:spPr bwMode="auto">
            <a:xfrm>
              <a:off x="6072198" y="4491692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9" name="Овал 18"/>
            <p:cNvSpPr>
              <a:spLocks noChangeArrowheads="1"/>
            </p:cNvSpPr>
            <p:nvPr/>
          </p:nvSpPr>
          <p:spPr bwMode="auto">
            <a:xfrm>
              <a:off x="6643702" y="4500570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20" name="Дуга 19"/>
            <p:cNvSpPr/>
            <p:nvPr/>
          </p:nvSpPr>
          <p:spPr bwMode="auto">
            <a:xfrm rot="19126354">
              <a:off x="5953156" y="5086233"/>
              <a:ext cx="930364" cy="857508"/>
            </a:xfrm>
            <a:prstGeom prst="arc">
              <a:avLst>
                <a:gd name="adj1" fmla="val 16200000"/>
                <a:gd name="adj2" fmla="val 64042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40686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Учебник: выучить формулы длины окружности и площади круга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1.Найдите длину окружности и площадь пятирублевой монеты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Придумайте и  составить задачу на нахождение длины окружности и площади круга и сделайте красочный рисунок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733925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737" y="1556792"/>
            <a:ext cx="709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УРОК!!!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180" y="2996952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9646612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0"/>
            <a:ext cx="8715436" cy="65722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Тип урока: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 «Открытия новых знаний»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урока 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и развитие у учащихся личностных; регулятивных ; познавательных и коммуникативных способов действия.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Содержательная 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с формулами длины окружности и площади круга и показать их применение при решении задач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Обучающая: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Выведение формулы длины окружности и площади круга, знакомство с числом , обучение применению формулы при решении задач.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кругозора, мышления,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внимания, культуры, математической речи,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привитие интереса к изучению математики.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ответственности, аккуратности и самостоятельности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286256"/>
            <a:ext cx="2000232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714356"/>
            <a:ext cx="914400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I.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МОТИВАЦИЯ УЧЕБНОЙ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Математика – наука древняя, интересная и полезная. Сегодня мы с вами в очередной раз убедимся в этом, и очень хочется, чтобы каждый из вас для себя сделал хотя бы небольшое, но открытие.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Составьте высказывание Д. Пойа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изучить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 лучший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– либо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открыть  самому»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000504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окружность и круг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592935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786322"/>
            <a:ext cx="2285984" cy="190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дметы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143512"/>
            <a:ext cx="2000232" cy="17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214290"/>
            <a:ext cx="8786874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1.Округлите число 3,1415926  :а) до десятитысячных;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б) до тысячных;  в) до сотых.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Игра «Домино»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ДИАМЕТР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фигура, все точки которой находятся на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одном расстоянии от центра.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РАДИУС          это отрезок, соединяющий две точки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окружности и проходящей  через центр.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это часть прямой, ограниченная двумя точками.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ОКРУЖНОСТЬ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это часть плоскости, ограниченная окружностью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ОТРЕЗОК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это отрезок, соединяющий центр окружности с любой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точкой на    окружности.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ЛУЧ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это отрезок, соединяющий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две точки окружности.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ХОРДА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это часть прямой, ограниченная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с одной стороны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572008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121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ПОСТАНОВКА УЧЕБНОЙ ЗАДАЧИ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1.Можно ли измерить длину окружности? С помощью какого измерительного прибора это можно сделать? Как это можно сделать? (Возможные ответы: с помощью нитки, веревки и т.п.)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Почему мы не можем это сделать?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733925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30" descr="http://seninvg07.narod.ru/000_main/rebus/matem/p/plosh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3209925" cy="210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3" descr="http://seninvg07.narod.ru/000_main/rebus/matem/k/kru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748206"/>
            <a:ext cx="3500462" cy="210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0" y="3429000"/>
          <a:ext cx="6643702" cy="3143270"/>
        </p:xfrm>
        <a:graphic>
          <a:graphicData uri="http://schemas.openxmlformats.org/drawingml/2006/table">
            <a:tbl>
              <a:tblPr/>
              <a:tblGrid>
                <a:gridCol w="571403"/>
                <a:gridCol w="1992355"/>
                <a:gridCol w="2143520"/>
                <a:gridCol w="1936424"/>
              </a:tblGrid>
              <a:tr h="1257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Диаметр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Отношение длины к диаметру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 =233мм.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= 74мм.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≈ 3,149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 =264мм.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=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≈3,143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 =318мм.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=100мм.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≈3,140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 =374мм.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=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≈3,143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 =393мм.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=125мм.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≈3,144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 =437мм.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=139мм.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≈3,144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733925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14290"/>
            <a:ext cx="88582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ОТКРЫТИЕ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НОВОГО ЗНАНИЯ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работа №1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 в группах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Учитель предлагает нитью измерить длину окружности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лежащих на партах предметов( блюдце, компакт-диск, стакан)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измерить их диаметр и разделить длину окружности на диаметр (можно с помощью калькулятора).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доске заполняется таблица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9001156" cy="67151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 π и длина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далекие времена математики Древней Греции внимательно изучали окружность и пришли к выводу, что длина окружности и её диаметр взаимосвязаны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длины окружности к её диаметру является одинаковым для всех окружностей и обозначается греческой буквой 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(«Пи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Длина окружности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это произведение числа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диаметра окружности. Длина окружности обозначается буквой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(читается как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C =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πD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C = 2πR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так как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D = 2R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0000"/>
              </a:solidFill>
              <a:latin typeface="Scripticus_bold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14794"/>
            <a:ext cx="2285984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429132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2705114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367</TotalTime>
  <Words>1116</Words>
  <Application>Microsoft Office PowerPoint</Application>
  <PresentationFormat>Экран (4:3)</PresentationFormat>
  <Paragraphs>163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Воздушный поток</vt:lpstr>
      <vt:lpstr>Слайд</vt:lpstr>
      <vt:lpstr>Презентация к уроку математики 6 класс Зинина Н.Г.- учитель математики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ИСТОРИЧЕСКИЕ СВЕДЕНИЯ</vt:lpstr>
      <vt:lpstr>Слайд 11</vt:lpstr>
      <vt:lpstr>Слайд 12</vt:lpstr>
      <vt:lpstr>Слайд 13</vt:lpstr>
      <vt:lpstr>V. ПЕРВИЧНОЕ ЗАКРЕПЛЕНИЕ </vt:lpstr>
      <vt:lpstr>VI. КОНТРОЛЬ ПОЛУЧЕННЫХ ЗНАНИЙ</vt:lpstr>
      <vt:lpstr>VII. РЕФЛЕКСИЯ УЧЕБНОЙ ДЕЯТЕЛЬНОСТИ</vt:lpstr>
      <vt:lpstr>Слайд 17</vt:lpstr>
      <vt:lpstr>Слайд 18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«Длина окружности. Площадь круга»</dc:title>
  <dc:creator>XTreme.ws</dc:creator>
  <cp:lastModifiedBy>user</cp:lastModifiedBy>
  <cp:revision>40</cp:revision>
  <dcterms:created xsi:type="dcterms:W3CDTF">2020-04-06T14:05:57Z</dcterms:created>
  <dcterms:modified xsi:type="dcterms:W3CDTF">2020-06-02T07:06:26Z</dcterms:modified>
</cp:coreProperties>
</file>