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6" r:id="rId2"/>
    <p:sldId id="363" r:id="rId3"/>
    <p:sldId id="339" r:id="rId4"/>
    <p:sldId id="336" r:id="rId5"/>
    <p:sldId id="355" r:id="rId6"/>
    <p:sldId id="356" r:id="rId7"/>
    <p:sldId id="362" r:id="rId8"/>
    <p:sldId id="349" r:id="rId9"/>
    <p:sldId id="332" r:id="rId10"/>
    <p:sldId id="327" r:id="rId11"/>
    <p:sldId id="328" r:id="rId12"/>
    <p:sldId id="335" r:id="rId13"/>
    <p:sldId id="357" r:id="rId14"/>
    <p:sldId id="337" r:id="rId15"/>
    <p:sldId id="338" r:id="rId16"/>
    <p:sldId id="341" r:id="rId17"/>
    <p:sldId id="370" r:id="rId18"/>
    <p:sldId id="353" r:id="rId19"/>
    <p:sldId id="360" r:id="rId20"/>
    <p:sldId id="346" r:id="rId21"/>
    <p:sldId id="358" r:id="rId22"/>
    <p:sldId id="364" r:id="rId23"/>
    <p:sldId id="350" r:id="rId24"/>
    <p:sldId id="359" r:id="rId25"/>
    <p:sldId id="352" r:id="rId26"/>
    <p:sldId id="343" r:id="rId27"/>
    <p:sldId id="311" r:id="rId28"/>
    <p:sldId id="36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9" autoAdjust="0"/>
    <p:restoredTop sz="72362" autoAdjust="0"/>
  </p:normalViewPr>
  <p:slideViewPr>
    <p:cSldViewPr>
      <p:cViewPr varScale="1">
        <p:scale>
          <a:sx n="56" d="100"/>
          <a:sy n="56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62DAC-3A0E-4073-9AE3-AD4F7F4BDDE7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E7413-3CA7-498F-B0A5-04F0FFBB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E7413-3CA7-498F-B0A5-04F0FFBB430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2" y="381000"/>
            <a:ext cx="6838951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2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2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2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98418A14-96AB-4736-99C9-CEF3E5CD61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1" y="3167065"/>
            <a:ext cx="4425951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27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2" y="2895602"/>
            <a:ext cx="1112839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6" y="4594227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7999023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2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6100" y="2862265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451" y="1968501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3B61D-C101-4A09-9BDB-3909F5105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7A088-BD89-44B0-90F6-94F906988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7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7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8C3E7D2-CDA1-44CF-8180-B8004FC79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2653B-BA97-46A3-A328-76A6786E9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33DB-44E5-4D50-ABD7-D40510BAA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92463-296E-486E-8F54-D3F15D258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C99C-4A7A-4030-B89A-C163631CE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806E3-26C9-4FF3-B313-4ECF3491B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B57B0-40A7-4923-82F2-BDE3DA768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C9BD9-82AB-4122-AC76-8D26319A2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A86E0-5073-4537-8ABC-0FBED3BF8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6324602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7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7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45452D-941F-40A0-A2D2-55233B21337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5" y="5935665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2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9" y="5608639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2" y="5849939"/>
            <a:ext cx="173039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2"/>
            <a:ext cx="461963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7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90" y="6334127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625015" y="328615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-990598" y="1371602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por.ucoz.ru/_ph/2/61628493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tspu.ru/students/legostaeva/index.php?page=op" TargetMode="External"/><Relationship Id="rId7" Type="http://schemas.openxmlformats.org/officeDocument/2006/relationships/hyperlink" Target="http://testanaliz.ru/wp-content/uploads/2017/03/analiz-na-disbakterioz-1.jpg" TargetMode="External"/><Relationship Id="rId2" Type="http://schemas.openxmlformats.org/officeDocument/2006/relationships/hyperlink" Target="http://n-t.ru/tp/iz/z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.radiomayak.ru/wp-content/uploads/2016/10/image.jpg" TargetMode="External"/><Relationship Id="rId5" Type="http://schemas.openxmlformats.org/officeDocument/2006/relationships/hyperlink" Target="http://uchilegko.info/images/downloaded/1521219742_4-zhiznedeyatelnost-bakteriy.jpg" TargetMode="External"/><Relationship Id="rId4" Type="http://schemas.openxmlformats.org/officeDocument/2006/relationships/hyperlink" Target="http://festival.1september.ru/articles/56810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3047998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рогрессии вокруг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нас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2800" dirty="0" smtClean="0"/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Зинина Н.Г. –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учитель математики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Задача Фибоначчи </a:t>
            </a:r>
            <a:r>
              <a:rPr lang="en-US" sz="4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/>
            </a:r>
            <a:br>
              <a:rPr lang="en-US" sz="4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62000"/>
            <a:ext cx="5334000" cy="5867400"/>
          </a:xfrm>
        </p:spPr>
        <p:txBody>
          <a:bodyPr anchor="t"/>
          <a:lstStyle/>
          <a:p>
            <a:pPr lvl="2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известной из сформулированных Фибоначчи задач является "задача о размножении кроликов", которая привела к открытию числовой последовательности 0,1, 1, 2, 3, 5, 8, 13, ..., именуемой впоследствии "рядом Фибоначчи".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31778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размножении кроликов</a:t>
            </a:r>
            <a:endParaRPr lang="ru-RU" sz="4800" dirty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2954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914402"/>
            <a:ext cx="472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Некто поместил пару кроликов в некоем месте, огороженном со всех сторон стеной, чтобы узнать, сколько пар кроликов родится при этом в течении года, если природа кроликов такова, что через месяц пара кроликов производит на свет другую пару, а рождают кролики со второго месяца после своего рождения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 старухах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502920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Старухи направляются в Рим, каждая имеет 7 мулов, каждый мул тащит 7 мешков, в каждом мешке находится 7 хлебов, у каждого хлеба лежит 7 ножей, каждый нож нарежет 7 кусков хлеба.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равно общее число всего перечисленного? </a:t>
            </a:r>
          </a:p>
          <a:p>
            <a:endParaRPr lang="ru-RU" dirty="0"/>
          </a:p>
        </p:txBody>
      </p:sp>
      <p:pic>
        <p:nvPicPr>
          <p:cNvPr id="4" name="Picture 13" descr="Картинка 1 из 112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447800"/>
            <a:ext cx="342900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лестнице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Витя решил сделать садовую лестницу с  таким расчетом, чтобы нижняя ступенька умела длину 50 см, а каждая из следующих 12 ступенек была на 2 см короче предыдущей. Какой длины должна быть верхняя ступенька лестницы?</a:t>
            </a:r>
          </a:p>
          <a:p>
            <a:endParaRPr lang="ru-RU" dirty="0"/>
          </a:p>
        </p:txBody>
      </p:sp>
      <p:pic>
        <p:nvPicPr>
          <p:cNvPr id="4" name="Picture 2" descr="http://yubik.net.ru/_pu/37/5592604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0" y="3581400"/>
            <a:ext cx="588644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из «Арифметики» Магницкого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5715000" cy="556260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Садовник продал первому покупателю половину всех яблок и ещё пол-яблока, второму покупателю – половину оставшихся и ещё пол-яблока; третьему – половину оставшихся и ещё пол-яблока и так далее. Седьмому покупателю он продал половину оставшихся яблоки ещё пол-яблока; после этого яблок у него не осталось. Сколько яблок было у садовника?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3" y="1219200"/>
            <a:ext cx="3305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 из «Сборника алгебраических задач» Шапошникова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Н. А.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029200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Работники нанялись вырыть колодезь с таким условием, чтобы за первый аршин глубины им заплатили 40 копеек, а за каждый следующий  15-копейками больше, чем за предыдущий. Сколько аршин вырыли они, если за всю работу получили 16 р. 90 к.?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1408" y="1905000"/>
            <a:ext cx="32125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из ОГЭ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6019800" cy="58674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Маша в течении какого-то времени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а потом ей надоело это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делать. Каждый день она делала на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 и тоже число больше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предыдущий.В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первый день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она сделала 8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в последний- 218.  Сколько дней длилось Машино увлечение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если всего она сделала 4859?.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10100" y="232410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Задачи из ОГЭ</a:t>
            </a:r>
            <a:endParaRPr lang="ru-RU" sz="4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1500" y="1790703"/>
            <a:ext cx="54863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" y="1828800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Найдите разность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арифметической прогрессии,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заданной формулой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а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4.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А. -4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Б. -1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В. 3              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Г.  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1066798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банковских расчетах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80060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Вкладчик решил положить в банк на год 50 тыс. рублей. Известно, что в одном банке вклад возрастает за год на 25%, а в другом он возрастает ежемесячно на 2% от накопленной суммы. В каком из банков доход будет больше и на сколько?</a:t>
            </a:r>
          </a:p>
          <a:p>
            <a:endParaRPr lang="ru-RU" dirty="0"/>
          </a:p>
        </p:txBody>
      </p:sp>
      <p:pic>
        <p:nvPicPr>
          <p:cNvPr id="6" name="Содержимое 3" descr="http://www.e-vl.ru/photo/2012081420335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5" y="1371600"/>
            <a:ext cx="2879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Users\Toshiba\Desktop\zablokirov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3886200"/>
            <a:ext cx="3286148" cy="28037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вкладах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Вкладчик 1 января 2004 г внес в сберегательный банк 30 000 р. Какой была сумма его вклада на 1 января 2006 г., если сбербанк начислял ежегодно 6% от суммы вклада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Picture 3" descr="C:\Users\Toshiba\Desktop\m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736" y="3810000"/>
            <a:ext cx="3981264" cy="281941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Формулы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arifmeticheskaja-progressija-eto-thu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143000"/>
            <a:ext cx="89916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Задача о приеме лекарствах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50292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Больной принимает лекарство по следующей схеме: в первый день он принимает 5 капель, а в каждый следующий день — на 5 капель больше, чем в предыдущий. Приняв 40 капель, он 3 дня пьет по 40 капель лекарства, а потом ежедневно уменьшает прием на 5 капель, доведя его до 5 капель</a:t>
            </a:r>
            <a:r>
              <a:rPr lang="ru-RU" sz="2600" dirty="0" smtClean="0"/>
              <a:t>.</a:t>
            </a:r>
          </a:p>
          <a:p>
            <a:endParaRPr lang="ru-RU" sz="2600" dirty="0"/>
          </a:p>
        </p:txBody>
      </p:sp>
      <p:pic>
        <p:nvPicPr>
          <p:cNvPr id="5" name="Содержимое 3" descr="http://gomeovra4.ru/sites/default/files/imagecache/node-gallery-display/lecheniegomeopatii_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103853768_3407372_maintop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38600"/>
            <a:ext cx="4495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воздушных ваннах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 воздушных ванн начинают с 15 мин. в первый день и увеличивают время этой процедуры в каждый следующий день на 10 минут. Сколько дней следует принимать ванны в указанном режиме, чтобы достичь их максимальной продолжительности 1 час 45 минут?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03304" y="3124200"/>
            <a:ext cx="4340696" cy="340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r="9073"/>
          <a:stretch/>
        </p:blipFill>
        <p:spPr bwMode="auto">
          <a:xfrm>
            <a:off x="533400" y="3124200"/>
            <a:ext cx="391894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о лекарствах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ru-RU" sz="2400" b="1" dirty="0" smtClean="0"/>
              <a:t>  </a:t>
            </a:r>
            <a:r>
              <a:rPr lang="ru-RU" sz="2400" dirty="0" smtClean="0"/>
              <a:t>Больной принимает лекарство по следующей схеме: в первый день он принимает 5 капель, а в каждый следующий день — на 5 капель больше, чем в предыдущий. Приняв 40 капель, он 3 дня пьет по 40 капель лекарства, а потом ежедневно уменьшает прием на 5 капель, доведя его до 5 капель. Сколько пузырьков лекарства нужно купить больному, если в каждом </a:t>
            </a:r>
          </a:p>
          <a:p>
            <a:pPr>
              <a:buNone/>
            </a:pPr>
            <a:r>
              <a:rPr lang="ru-RU" sz="2400" dirty="0" smtClean="0"/>
              <a:t>    содержится 20 мл лекарства</a:t>
            </a:r>
          </a:p>
          <a:p>
            <a:pPr>
              <a:buNone/>
            </a:pPr>
            <a:r>
              <a:rPr lang="ru-RU" sz="2400" dirty="0" smtClean="0"/>
              <a:t>    (что составляет 250 капель)? </a:t>
            </a:r>
          </a:p>
          <a:p>
            <a:endParaRPr lang="ru-RU" dirty="0"/>
          </a:p>
        </p:txBody>
      </p:sp>
      <p:pic>
        <p:nvPicPr>
          <p:cNvPr id="4" name="Picture 6" descr="http://mcgermany.ru/images/stories/medi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69" y="4038601"/>
            <a:ext cx="322423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2"/>
            <a:ext cx="8686800" cy="868363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технике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5638800" cy="50292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каждого движения поршня разрежающего насоса из сосуда удаляется 20% находящегося в нём воздуха. Определите давление воздуха внутри сосуда, после 6 движений поршня, если первоначально давление было 760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Picture 4" descr="http://img-fotki.yandex.ru/get/6410/109183592.d/0_89c0a_8c24284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148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90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 о спорте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соревновании по стрельбе за каждый промах в серии из 25 выстрелов стрелок получал штрафные очки: за первый промах — одно штрафное очко, за каждый последующий — на 0,5 очка больше, чем за предыдущий. Сколько раз попал в цель стрелок, получивший 7 штрафных очков?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Альпинисты в первый день восхождения поднялись на высоту 1400 м, а затем каждый следующий день они проходи ли на 100 м меньше, чем в предыдущий. За сколько дней они покорили высоту в 5000 м? </a:t>
            </a:r>
          </a:p>
          <a:p>
            <a:endParaRPr lang="ru-RU" dirty="0"/>
          </a:p>
        </p:txBody>
      </p:sp>
      <p:pic>
        <p:nvPicPr>
          <p:cNvPr id="4" name="Рисунок 3" descr="4d3a052b021f48178bedeeb4ad33e1e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91000"/>
            <a:ext cx="3673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1910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продажах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6248400" cy="5562600"/>
          </a:xfrm>
        </p:spPr>
        <p:txBody>
          <a:bodyPr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Считая, что костюмы ежегодно дорожают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50%, определите: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Сколько будет стоить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два года костюм, стоивший изначально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500 р.?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Известно, что костюм стоит 3375 р. Сколько он стоил три года назад?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196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Служба занятости Хакасии готовит кадры для предприятий розничной торгов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Применение прогрессии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Деление ядер урана происходит с помощью нейтронов. Нейтрон, ударяя по ядру урана раскалывает его на две части. Получается два нейтрона. Затем два нейтрона, ударяя по двум ядрам, раскалывают их еще на 4 части и т.д. — это геометрическая прогрессия.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 При повышении температуры в арифметической прогрессии скорость химической реакции вырастает в геометрической прогрессии.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tx1">
                  <a:lumMod val="90000"/>
                  <a:lumOff val="1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Возведение многоэтажного здания — пример арифметической прогрессии. Каждый раз высота здания увеличивается на  высоту этажа.</a:t>
            </a:r>
          </a:p>
          <a:p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Пичурин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Л.Ф. За страницами учебника алгебры. Книга для учащихся 7-9 классов средней школы -М.: Просвещение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Энциклопедический словарь юного математика /Сост. А.П.Савин.- М.: Педагогика</a:t>
            </a: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http://n-t.ru/tp/iz/zs.htm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http://students.tspu.ru/students/legostaeva/index.php?page=op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http://festival.1september.ru/articles/568100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http://uchilegko.info/images/downloaded/1521219742_4-zhiznedeyatelnost-bakteriy.jpg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ttp://pro.radiomayak.ru/wp-content/uploads/2016/10/image.jpg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http://testanaliz.ru/wp-content/uploads/2017/03/analiz-na-disbakterioz-1.jpg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3962398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1403352" y="260350"/>
            <a:ext cx="6562725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</a:rPr>
              <a:t>Размножение </a:t>
            </a:r>
            <a:r>
              <a:rPr lang="ru-RU" sz="4800" dirty="0">
                <a:solidFill>
                  <a:srgbClr val="000000"/>
                </a:solidFill>
                <a:latin typeface="Times New Roman" pitchFamily="18" charset="0"/>
              </a:rPr>
              <a:t>бактерий 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</a:rPr>
              <a:t>используют</a:t>
            </a:r>
            <a:endParaRPr lang="ru-RU" sz="4800" dirty="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1" y="1600200"/>
            <a:ext cx="2239964" cy="2192338"/>
          </a:xfrm>
          <a:solidFill>
            <a:srgbClr val="00B0F0"/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в </a:t>
            </a: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пищевой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промышленности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(для приготовления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напитков,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кисломолочных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продуктов,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17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при квашении, солении и др.)</a:t>
            </a:r>
          </a:p>
          <a:p>
            <a:pPr>
              <a:lnSpc>
                <a:spcPct val="80000"/>
              </a:lnSpc>
            </a:pP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" y="4191002"/>
            <a:ext cx="2239964" cy="2232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255588" algn="l">
              <a:buClr>
                <a:srgbClr val="000000"/>
              </a:buClr>
              <a:buSzPct val="68000"/>
              <a:buFont typeface="Times New Roman" pitchFamily="18" charset="0"/>
              <a:buNone/>
            </a:pPr>
            <a:endParaRPr lang="ru-RU" sz="1600" b="1" dirty="0">
              <a:latin typeface="Times New Roman" pitchFamily="18" charset="0"/>
            </a:endParaRP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в сельском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хозяйстве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(для приготовления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силоса, корма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для животных и др.)</a:t>
            </a:r>
          </a:p>
          <a:p>
            <a:pPr marL="365125" indent="-255588" algn="l">
              <a:buClr>
                <a:srgbClr val="000000"/>
              </a:buClr>
              <a:buSzPct val="68000"/>
              <a:buFont typeface="Times New Roman" pitchFamily="18" charset="0"/>
              <a:buNone/>
            </a:pPr>
            <a:endParaRPr lang="ru-RU" sz="1400" dirty="0">
              <a:solidFill>
                <a:schemeClr val="tx1">
                  <a:lumMod val="90000"/>
                  <a:lumOff val="1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629402" y="1676401"/>
            <a:ext cx="2514598" cy="2159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255588" algn="l">
              <a:buClr>
                <a:srgbClr val="000000"/>
              </a:buClr>
              <a:buSzPct val="68000"/>
              <a:buFont typeface="Times New Roman" pitchFamily="18" charset="0"/>
              <a:buNone/>
            </a:pPr>
            <a:endParaRPr lang="ru-RU" sz="1600" dirty="0">
              <a:latin typeface="Times New Roman" pitchFamily="18" charset="0"/>
            </a:endParaRPr>
          </a:p>
          <a:p>
            <a:pPr marL="365125" indent="-255588" algn="l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dirty="0">
                <a:latin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</a:rPr>
              <a:t>в фармацевтической </a:t>
            </a:r>
            <a:r>
              <a:rPr lang="ru-RU" sz="1600" b="1" dirty="0">
                <a:latin typeface="Times New Roman" pitchFamily="18" charset="0"/>
              </a:rPr>
              <a:t>промышленности (для создания лекарств, вакцин)</a:t>
            </a:r>
          </a:p>
          <a:p>
            <a:pPr marL="365125" indent="-255588" algn="l">
              <a:buClr>
                <a:srgbClr val="000000"/>
              </a:buClr>
              <a:buSzPct val="68000"/>
              <a:buFont typeface="Times New Roman" pitchFamily="18" charset="0"/>
              <a:buNone/>
            </a:pPr>
            <a:endParaRPr lang="ru-RU" sz="1600" b="1" dirty="0">
              <a:latin typeface="Lucida Sans Unicode" pitchFamily="34" charset="0"/>
            </a:endParaRPr>
          </a:p>
          <a:p>
            <a:pPr marL="365125" indent="-255588" algn="l">
              <a:buClr>
                <a:srgbClr val="000000"/>
              </a:buClr>
              <a:buSzPct val="68000"/>
              <a:buFont typeface="Times New Roman" pitchFamily="18" charset="0"/>
              <a:buNone/>
            </a:pPr>
            <a:endParaRPr lang="ru-RU" sz="1400" b="1" dirty="0">
              <a:solidFill>
                <a:srgbClr val="CCCC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629400" y="4191000"/>
            <a:ext cx="2514600" cy="22145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endParaRPr lang="ru-RU" sz="1600" dirty="0">
              <a:latin typeface="Times New Roman" pitchFamily="18" charset="0"/>
            </a:endParaRP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в коммунальном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хозяйстве и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природоохранных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мероприятиях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(для очистки сточных </a:t>
            </a: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 smtClean="0">
                <a:latin typeface="Times New Roman" pitchFamily="18" charset="0"/>
              </a:rPr>
              <a:t>вод ,ликвидации </a:t>
            </a:r>
            <a:endParaRPr lang="ru-RU" sz="1600" b="1" dirty="0">
              <a:latin typeface="Times New Roman" pitchFamily="18" charset="0"/>
            </a:endParaRPr>
          </a:p>
          <a:p>
            <a:pPr marL="365125" indent="-255588">
              <a:buClr>
                <a:srgbClr val="000000"/>
              </a:buClr>
              <a:buSzPct val="68000"/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нефтяных пятен)</a:t>
            </a:r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91000"/>
            <a:ext cx="19050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910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riday.az/nodupload/editor/images/chemist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бактериях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4495800" cy="5029200"/>
          </a:xfrm>
        </p:spPr>
        <p:txBody>
          <a:bodyPr anchor="t"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Бактерия, попав в живой организм, к концу 20-й минуты делится на две бактерии, каждая из них к концу следующих 20 минут делится опять на две и т.д. Найдите число бактерий, образующихся из одной бактерии к концу суток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373" y="2438400"/>
            <a:ext cx="4459627" cy="42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бактериях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Каждое простейшее одноклеточное животное инфузория-туфелька размножается делением на 2 части. Сколько инфузорий было первоначально, если после шестикратного деления стало 320?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edium_17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4419600"/>
            <a:ext cx="34559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Nd9GcQwQ8nspB5Zzg9XbV6MQELBVSQJP9It-tsmJ6vZgkjCn3uyVEG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5800"/>
            <a:ext cx="33845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кабанах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Популяция кабанов в заповеднике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увеличивается каждый год на 10%.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 прошествии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скольких лет число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кабанов удвоится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Users\Шурик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975" y="3352800"/>
            <a:ext cx="4391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 население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Население города составляет 60 тысяч человек. За последние годы наблюдается ежегодный прирост населения на 2%. Каким будет население города через 5 лет, если эта тенденция сохранится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886201"/>
            <a:ext cx="373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Задача об одуванчиках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5562600" cy="5791200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 растение одуванчика занимает на земле площадь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 кв. метр  и даёт в год около 100 летучих семян.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Сколько кв. км площади покроет всё потомство одной особи одуванчика  через 10 лет при условии, если он размножается беспрепятственно по геометрической прогрессии?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Хватит ли этим растениям на  11-й год места  на поверхности  суши земного шара?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/>
          </a:p>
          <a:p>
            <a:endParaRPr lang="ru-RU" sz="2400" dirty="0"/>
          </a:p>
        </p:txBody>
      </p:sp>
      <p:pic>
        <p:nvPicPr>
          <p:cNvPr id="6" name="Picture 3" descr="C:\Users\кабинет225\Desktop\123\thCAC4X4RJ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91000"/>
            <a:ext cx="3200400" cy="2667000"/>
          </a:xfrm>
          <a:prstGeom prst="rect">
            <a:avLst/>
          </a:prstGeom>
          <a:noFill/>
        </p:spPr>
      </p:pic>
      <p:pic>
        <p:nvPicPr>
          <p:cNvPr id="7" name="Picture 2" descr="C:\Users\кабинет225\Desktop\123\thCAYG5GQ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189" y="1143000"/>
            <a:ext cx="332981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itchFamily="18" charset="0"/>
              </a:rPr>
              <a:t>Задача об улитке</a:t>
            </a:r>
            <a:endParaRPr lang="ru-RU" sz="4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33400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</a:rPr>
              <a:t>Улитка ползет по дереву. За первую минуту она проползла 30 см, а за каждую следующую минуту — на 5 см больше, чем за предыдущую. За какое время достигнет улитка вершины дерева длиной 5,25 м, если считать, что движение начато от его основания?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Times New Roman" pitchFamily="18" charset="0"/>
              </a:rPr>
              <a:t> Решение.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</a:rPr>
              <a:t> =30,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525,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n&gt;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(2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-1))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:2;     525= (2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30+ 5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-1))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:2;    </a:t>
            </a:r>
          </a:p>
          <a:p>
            <a:pPr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1050= (60+ 5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-1))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1050= 55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+ 5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       </a:t>
            </a:r>
          </a:p>
          <a:p>
            <a:pPr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+11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-210=0,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=-21,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=10  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n&gt;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0).</a:t>
            </a:r>
          </a:p>
          <a:p>
            <a:pPr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Улика достигнет вершины за 10 дней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0" y="4800600"/>
            <a:ext cx="29260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2998</TotalTime>
  <Words>1342</Words>
  <Application>Microsoft Office PowerPoint</Application>
  <PresentationFormat>Экран (4:3)</PresentationFormat>
  <Paragraphs>130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400TGp_globalcity_light_ani</vt:lpstr>
      <vt:lpstr>Прогрессии вокруг нас </vt:lpstr>
      <vt:lpstr>Формулы</vt:lpstr>
      <vt:lpstr>Размножение бактерий используют</vt:lpstr>
      <vt:lpstr>Задача о бактериях</vt:lpstr>
      <vt:lpstr>Задача о бактериях</vt:lpstr>
      <vt:lpstr>Задача о кабанах</vt:lpstr>
      <vt:lpstr>Задача о население</vt:lpstr>
      <vt:lpstr>Задача об одуванчиках</vt:lpstr>
      <vt:lpstr>Задача об улитке</vt:lpstr>
      <vt:lpstr>Задача Фибоначчи  </vt:lpstr>
      <vt:lpstr>Задача о размножении кроликов</vt:lpstr>
      <vt:lpstr>Задача о  старухах</vt:lpstr>
      <vt:lpstr>Задача о лестнице</vt:lpstr>
      <vt:lpstr>Задачи из «Арифметики» Магницкого</vt:lpstr>
      <vt:lpstr>Задачи из «Сборника алгебраических задач» Шапошникова Н. А. </vt:lpstr>
      <vt:lpstr>Задачи из ОГЭ</vt:lpstr>
      <vt:lpstr>Задачи из ОГЭ</vt:lpstr>
      <vt:lpstr>Задача о банковских расчетах</vt:lpstr>
      <vt:lpstr>Задача о вкладах</vt:lpstr>
      <vt:lpstr>Задача о приеме лекарствах</vt:lpstr>
      <vt:lpstr>Задача о воздушных ваннах</vt:lpstr>
      <vt:lpstr>Задача о лекарствах</vt:lpstr>
      <vt:lpstr>Задача о технике</vt:lpstr>
      <vt:lpstr>Задачи о спорте</vt:lpstr>
      <vt:lpstr>Задача о продажах</vt:lpstr>
      <vt:lpstr>Применение прогрессии</vt:lpstr>
      <vt:lpstr>Литература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«Составление математических задач практического содержания»</dc:title>
  <dc:creator>Admin</dc:creator>
  <cp:lastModifiedBy>user</cp:lastModifiedBy>
  <cp:revision>349</cp:revision>
  <dcterms:created xsi:type="dcterms:W3CDTF">2012-03-06T15:23:57Z</dcterms:created>
  <dcterms:modified xsi:type="dcterms:W3CDTF">2020-06-16T05:17:13Z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1500149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