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6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444" y="-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10.08.2020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10.08.2020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10.08.2020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10.08.2020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10.08.2020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10.08.2020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10.08.2020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10.08.2020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10.pn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C:\Users\Филозопова\Desktop\russian-flag-4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0"/>
            <a:ext cx="8676456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Филозопова\Desktop\d337bb0c8d3f110f6a34206fe5b5df5c.jpe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461" b="98885" l="500" r="56375">
                        <a14:foregroundMark x1="15500" y1="14498" x2="15500" y2="14498"/>
                        <a14:foregroundMark x1="31250" y1="32342" x2="31250" y2="32342"/>
                        <a14:foregroundMark x1="11125" y1="33457" x2="11125" y2="33457"/>
                        <a14:foregroundMark x1="9250" y1="46097" x2="9250" y2="46097"/>
                        <a14:foregroundMark x1="11500" y1="49442" x2="11500" y2="49442"/>
                        <a14:foregroundMark x1="8375" y1="59851" x2="8375" y2="59851"/>
                        <a14:foregroundMark x1="40375" y1="25836" x2="40375" y2="25836"/>
                        <a14:backgroundMark x1="35125" y1="31041" x2="35125" y2="31041"/>
                        <a14:backgroundMark x1="40500" y1="43494" x2="40500" y2="43494"/>
                        <a14:backgroundMark x1="44875" y1="59665" x2="44875" y2="59665"/>
                        <a14:backgroundMark x1="53125" y1="55948" x2="53125" y2="55948"/>
                        <a14:backgroundMark x1="53250" y1="47955" x2="53250" y2="479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552" y="342075"/>
            <a:ext cx="9144000" cy="6149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196938" y="1154587"/>
            <a:ext cx="518457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6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a_AlbionicTitulNrCm" panose="040B0903060703020204" pitchFamily="82" charset="-52"/>
              </a:rPr>
              <a:t>ТРИ</a:t>
            </a:r>
          </a:p>
          <a:p>
            <a:r>
              <a:rPr lang="ru-RU" sz="96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a_AlbionicTitulNrCm" panose="040B0903060703020204" pitchFamily="82" charset="-52"/>
              </a:rPr>
              <a:t>ЦВЕТА</a:t>
            </a:r>
          </a:p>
          <a:p>
            <a:r>
              <a:rPr lang="ru-RU" sz="96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a_AlbionicTitulNrCm" panose="040B0903060703020204" pitchFamily="82" charset="-52"/>
              </a:rPr>
              <a:t>РОССИИ</a:t>
            </a:r>
            <a:endParaRPr lang="ru-RU" sz="9600" dirty="0">
              <a:solidFill>
                <a:schemeClr val="accent5">
                  <a:lumMod val="60000"/>
                  <a:lumOff val="40000"/>
                </a:schemeClr>
              </a:solidFill>
              <a:latin typeface="a_AlbionicTitulNrCm" panose="040B0903060703020204" pitchFamily="82" charset="-52"/>
            </a:endParaRPr>
          </a:p>
        </p:txBody>
      </p:sp>
      <p:pic>
        <p:nvPicPr>
          <p:cNvPr id="1031" name="Picture 7" descr="C:\Users\Филозопова\Desktop\ЛОГОТИП\лого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6981" y="233185"/>
            <a:ext cx="1905397" cy="1121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690972" y="5678902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ru-RU" altLang="ru-RU" sz="3200" kern="10" dirty="0">
                <a:solidFill>
                  <a:schemeClr val="tx1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a_Albionic" panose="020B0903060703020204" pitchFamily="34" charset="-52"/>
                <a:cs typeface="Times New Roman"/>
              </a:rPr>
              <a:t>22 августа в России отмечается День государственного флага </a:t>
            </a:r>
          </a:p>
        </p:txBody>
      </p:sp>
    </p:spTree>
    <p:extLst>
      <p:ext uri="{BB962C8B-B14F-4D97-AF65-F5344CB8AC3E}">
        <p14:creationId xmlns:p14="http://schemas.microsoft.com/office/powerpoint/2010/main" val="40289017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8549">
        <p14:ripple/>
      </p:transition>
    </mc:Choice>
    <mc:Fallback>
      <p:transition spd="slow" advTm="854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WordArt 3"/>
          <p:cNvSpPr>
            <a:spLocks noChangeArrowheads="1" noChangeShapeType="1" noTextEdit="1"/>
          </p:cNvSpPr>
          <p:nvPr/>
        </p:nvSpPr>
        <p:spPr bwMode="auto">
          <a:xfrm>
            <a:off x="3276600" y="1219200"/>
            <a:ext cx="2735263" cy="10795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4800" kern="10" dirty="0" err="1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a_Albionic" panose="020B0903060703020204" pitchFamily="34" charset="-52"/>
                <a:cs typeface="Times New Roman"/>
              </a:rPr>
              <a:t>Триколор</a:t>
            </a:r>
            <a:endParaRPr lang="ru-RU" sz="4800" kern="10" dirty="0">
              <a:solidFill>
                <a:srgbClr val="0000FF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a_Albionic" panose="020B0903060703020204" pitchFamily="34" charset="-52"/>
              <a:cs typeface="Times New Roman"/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4497388" y="2298700"/>
            <a:ext cx="5328592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FontTx/>
              <a:buNone/>
            </a:pPr>
            <a:r>
              <a:rPr lang="ru-RU" altLang="ru-RU" sz="3000" dirty="0">
                <a:solidFill>
                  <a:srgbClr val="002060"/>
                </a:solidFill>
                <a:latin typeface="a_Albionic" panose="020B0903060703020204" pitchFamily="34" charset="-52"/>
                <a:cs typeface="Tahoma" pitchFamily="34" charset="0"/>
              </a:rPr>
              <a:t>Официально бело-</a:t>
            </a:r>
          </a:p>
          <a:p>
            <a:pPr>
              <a:buFontTx/>
              <a:buNone/>
            </a:pPr>
            <a:r>
              <a:rPr lang="ru-RU" altLang="ru-RU" sz="3000" dirty="0">
                <a:solidFill>
                  <a:srgbClr val="002060"/>
                </a:solidFill>
                <a:latin typeface="a_Albionic" panose="020B0903060703020204" pitchFamily="34" charset="-52"/>
                <a:cs typeface="Tahoma" pitchFamily="34" charset="0"/>
              </a:rPr>
              <a:t>сине-красный флаг</a:t>
            </a:r>
          </a:p>
          <a:p>
            <a:pPr>
              <a:buFontTx/>
              <a:buNone/>
            </a:pPr>
            <a:r>
              <a:rPr lang="ru-RU" altLang="ru-RU" sz="3000" dirty="0">
                <a:solidFill>
                  <a:srgbClr val="002060"/>
                </a:solidFill>
                <a:latin typeface="a_Albionic" panose="020B0903060703020204" pitchFamily="34" charset="-52"/>
                <a:cs typeface="Tahoma" pitchFamily="34" charset="0"/>
              </a:rPr>
              <a:t>был утвержден как</a:t>
            </a:r>
          </a:p>
          <a:p>
            <a:pPr>
              <a:buFontTx/>
              <a:buNone/>
            </a:pPr>
            <a:r>
              <a:rPr lang="ru-RU" altLang="ru-RU" sz="3000" dirty="0">
                <a:solidFill>
                  <a:srgbClr val="002060"/>
                </a:solidFill>
                <a:latin typeface="a_Albionic" panose="020B0903060703020204" pitchFamily="34" charset="-52"/>
                <a:cs typeface="Tahoma" pitchFamily="34" charset="0"/>
              </a:rPr>
              <a:t>государственный флаг</a:t>
            </a:r>
          </a:p>
          <a:p>
            <a:pPr>
              <a:buFontTx/>
              <a:buNone/>
            </a:pPr>
            <a:r>
              <a:rPr lang="ru-RU" altLang="ru-RU" sz="3000" dirty="0">
                <a:solidFill>
                  <a:srgbClr val="002060"/>
                </a:solidFill>
                <a:latin typeface="a_Albionic" panose="020B0903060703020204" pitchFamily="34" charset="-52"/>
                <a:cs typeface="Tahoma" pitchFamily="34" charset="0"/>
              </a:rPr>
              <a:t>России накануне</a:t>
            </a:r>
          </a:p>
          <a:p>
            <a:pPr>
              <a:buFontTx/>
              <a:buNone/>
            </a:pPr>
            <a:r>
              <a:rPr lang="ru-RU" altLang="ru-RU" sz="3000" dirty="0">
                <a:solidFill>
                  <a:srgbClr val="002060"/>
                </a:solidFill>
                <a:latin typeface="a_Albionic" panose="020B0903060703020204" pitchFamily="34" charset="-52"/>
                <a:cs typeface="Tahoma" pitchFamily="34" charset="0"/>
              </a:rPr>
              <a:t>коронации Николая </a:t>
            </a:r>
            <a:r>
              <a:rPr lang="ru-RU" altLang="ru-RU" sz="3000" dirty="0" smtClean="0">
                <a:solidFill>
                  <a:srgbClr val="002060"/>
                </a:solidFill>
                <a:latin typeface="a_Albionic" panose="020B0903060703020204" pitchFamily="34" charset="-52"/>
                <a:cs typeface="Tahoma" pitchFamily="34" charset="0"/>
              </a:rPr>
              <a:t>II</a:t>
            </a:r>
          </a:p>
          <a:p>
            <a:pPr>
              <a:buFontTx/>
              <a:buNone/>
            </a:pPr>
            <a:r>
              <a:rPr lang="ru-RU" altLang="ru-RU" sz="3000" dirty="0" smtClean="0">
                <a:solidFill>
                  <a:srgbClr val="002060"/>
                </a:solidFill>
                <a:latin typeface="a_Albionic" panose="020B0903060703020204" pitchFamily="34" charset="-52"/>
                <a:cs typeface="Tahoma" pitchFamily="34" charset="0"/>
              </a:rPr>
              <a:t> в1896 </a:t>
            </a:r>
            <a:r>
              <a:rPr lang="ru-RU" altLang="ru-RU" sz="3000" dirty="0">
                <a:solidFill>
                  <a:srgbClr val="002060"/>
                </a:solidFill>
                <a:latin typeface="a_Albionic" panose="020B0903060703020204" pitchFamily="34" charset="-52"/>
                <a:cs typeface="Tahoma" pitchFamily="34" charset="0"/>
              </a:rPr>
              <a:t>г. </a:t>
            </a:r>
          </a:p>
        </p:txBody>
      </p:sp>
      <p:pic>
        <p:nvPicPr>
          <p:cNvPr id="5122" name="Picture 2" descr="G:\УДАЛЕНКА\ДЕЛАТЬ\Три цвета России\russian-flag-3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1762140"/>
            <a:ext cx="4968552" cy="4253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72786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15709">
        <p14:vortex dir="r"/>
      </p:transition>
    </mc:Choice>
    <mc:Fallback>
      <p:transition spd="slow" advTm="1570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4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320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960"/>
                            </p:stCondLst>
                            <p:childTnLst>
                              <p:par>
                                <p:cTn id="2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760"/>
                            </p:stCondLst>
                            <p:childTnLst>
                              <p:par>
                                <p:cTn id="29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1" dur="8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2" dur="8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8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360"/>
                            </p:stCondLst>
                            <p:childTnLst>
                              <p:par>
                                <p:cTn id="3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7" dur="8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8" dur="8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8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120"/>
                            </p:stCondLst>
                            <p:childTnLst>
                              <p:par>
                                <p:cTn id="4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3" dur="8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4" dur="8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8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574675" y="1295400"/>
            <a:ext cx="8569325" cy="2447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None/>
            </a:pPr>
            <a:r>
              <a:rPr lang="ru-RU" altLang="ru-RU" sz="3000" dirty="0">
                <a:solidFill>
                  <a:srgbClr val="002060"/>
                </a:solidFill>
                <a:latin typeface="a_Albionic" panose="020B0903060703020204" pitchFamily="34" charset="-52"/>
                <a:cs typeface="Tahoma" pitchFamily="34" charset="0"/>
              </a:rPr>
              <a:t>Красный цвет означал </a:t>
            </a:r>
            <a:r>
              <a:rPr lang="ru-RU" altLang="ru-RU" sz="3000" dirty="0" err="1">
                <a:solidFill>
                  <a:srgbClr val="002060"/>
                </a:solidFill>
                <a:latin typeface="a_Albionic" panose="020B0903060703020204" pitchFamily="34" charset="-52"/>
                <a:cs typeface="Tahoma" pitchFamily="34" charset="0"/>
              </a:rPr>
              <a:t>державность</a:t>
            </a:r>
            <a:r>
              <a:rPr lang="ru-RU" altLang="ru-RU" sz="3000" dirty="0">
                <a:solidFill>
                  <a:srgbClr val="002060"/>
                </a:solidFill>
                <a:latin typeface="a_Albionic" panose="020B0903060703020204" pitchFamily="34" charset="-52"/>
                <a:cs typeface="Tahoma" pitchFamily="34" charset="0"/>
              </a:rPr>
              <a:t>, синий </a:t>
            </a:r>
          </a:p>
          <a:p>
            <a:pPr>
              <a:buNone/>
            </a:pPr>
            <a:r>
              <a:rPr lang="ru-RU" altLang="ru-RU" sz="3000" dirty="0">
                <a:solidFill>
                  <a:srgbClr val="002060"/>
                </a:solidFill>
                <a:latin typeface="a_Albionic" panose="020B0903060703020204" pitchFamily="34" charset="-52"/>
                <a:cs typeface="Tahoma" pitchFamily="34" charset="0"/>
              </a:rPr>
              <a:t>цвет Богоматери, под </a:t>
            </a:r>
            <a:r>
              <a:rPr lang="ru-RU" altLang="ru-RU" sz="3000" dirty="0" smtClean="0">
                <a:solidFill>
                  <a:srgbClr val="002060"/>
                </a:solidFill>
                <a:latin typeface="a_Albionic" panose="020B0903060703020204" pitchFamily="34" charset="-52"/>
                <a:cs typeface="Tahoma" pitchFamily="34" charset="0"/>
              </a:rPr>
              <a:t>покровительством</a:t>
            </a:r>
          </a:p>
          <a:p>
            <a:pPr>
              <a:buNone/>
            </a:pPr>
            <a:r>
              <a:rPr lang="ru-RU" altLang="ru-RU" sz="3000" dirty="0" smtClean="0">
                <a:solidFill>
                  <a:srgbClr val="002060"/>
                </a:solidFill>
                <a:latin typeface="a_Albionic" panose="020B0903060703020204" pitchFamily="34" charset="-52"/>
                <a:cs typeface="Tahoma" pitchFamily="34" charset="0"/>
              </a:rPr>
              <a:t>которой находилась </a:t>
            </a:r>
            <a:r>
              <a:rPr lang="ru-RU" altLang="ru-RU" sz="3000" dirty="0">
                <a:solidFill>
                  <a:srgbClr val="002060"/>
                </a:solidFill>
                <a:latin typeface="a_Albionic" panose="020B0903060703020204" pitchFamily="34" charset="-52"/>
                <a:cs typeface="Tahoma" pitchFamily="34" charset="0"/>
              </a:rPr>
              <a:t>Россия, белый – </a:t>
            </a:r>
            <a:r>
              <a:rPr lang="ru-RU" altLang="ru-RU" sz="3000" dirty="0" smtClean="0">
                <a:solidFill>
                  <a:srgbClr val="002060"/>
                </a:solidFill>
                <a:latin typeface="a_Albionic" panose="020B0903060703020204" pitchFamily="34" charset="-52"/>
                <a:cs typeface="Tahoma" pitchFamily="34" charset="0"/>
              </a:rPr>
              <a:t>цвет</a:t>
            </a:r>
          </a:p>
          <a:p>
            <a:pPr>
              <a:buNone/>
            </a:pPr>
            <a:r>
              <a:rPr lang="ru-RU" altLang="ru-RU" sz="3000" dirty="0" smtClean="0">
                <a:solidFill>
                  <a:srgbClr val="002060"/>
                </a:solidFill>
                <a:latin typeface="a_Albionic" panose="020B0903060703020204" pitchFamily="34" charset="-52"/>
                <a:cs typeface="Tahoma" pitchFamily="34" charset="0"/>
              </a:rPr>
              <a:t>свободы и независимости</a:t>
            </a:r>
            <a:r>
              <a:rPr lang="ru-RU" altLang="ru-RU" sz="3000" dirty="0">
                <a:solidFill>
                  <a:srgbClr val="002060"/>
                </a:solidFill>
                <a:latin typeface="a_Albionic" panose="020B0903060703020204" pitchFamily="34" charset="-52"/>
                <a:cs typeface="Tahoma" pitchFamily="34" charset="0"/>
              </a:rPr>
              <a:t>. </a:t>
            </a:r>
            <a:br>
              <a:rPr lang="ru-RU" altLang="ru-RU" sz="3000" dirty="0">
                <a:solidFill>
                  <a:srgbClr val="002060"/>
                </a:solidFill>
                <a:latin typeface="a_Albionic" panose="020B0903060703020204" pitchFamily="34" charset="-52"/>
                <a:cs typeface="Tahoma" pitchFamily="34" charset="0"/>
              </a:rPr>
            </a:br>
            <a:endParaRPr lang="ru-RU" altLang="ru-RU" sz="3000" dirty="0">
              <a:solidFill>
                <a:srgbClr val="002060"/>
              </a:solidFill>
              <a:latin typeface="a_Albionic" panose="020B0903060703020204" pitchFamily="34" charset="-52"/>
              <a:cs typeface="Tahoma" pitchFamily="34" charset="0"/>
            </a:endParaRPr>
          </a:p>
        </p:txBody>
      </p:sp>
      <p:pic>
        <p:nvPicPr>
          <p:cNvPr id="4" name="Picture 4" descr="история флага росси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999" y="3429000"/>
            <a:ext cx="4729163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27729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11308">
        <p:dissolve/>
      </p:transition>
    </mc:Choice>
    <mc:Fallback>
      <p:transition spd="slow" advTm="11308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44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840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240"/>
                            </p:stCondLst>
                            <p:childTnLst>
                              <p:par>
                                <p:cTn id="2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160"/>
                            </p:stCondLst>
                            <p:childTnLst>
                              <p:par>
                                <p:cTn id="29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WordArt 3"/>
          <p:cNvSpPr>
            <a:spLocks noChangeArrowheads="1" noChangeShapeType="1" noTextEdit="1"/>
          </p:cNvSpPr>
          <p:nvPr/>
        </p:nvSpPr>
        <p:spPr bwMode="auto">
          <a:xfrm>
            <a:off x="845993" y="1361281"/>
            <a:ext cx="2736850" cy="9350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4800" kern="10" dirty="0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a_Albionic" panose="020B0903060703020204" pitchFamily="34" charset="-52"/>
                <a:cs typeface="Times New Roman"/>
              </a:rPr>
              <a:t>1914 ГОД</a:t>
            </a:r>
          </a:p>
        </p:txBody>
      </p:sp>
      <p:pic>
        <p:nvPicPr>
          <p:cNvPr id="4" name="Picture 4" descr="история флага росси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514600"/>
            <a:ext cx="4176713" cy="290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4355976" y="1484784"/>
            <a:ext cx="424815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80000"/>
              </a:lnSpc>
              <a:buFontTx/>
              <a:buNone/>
            </a:pPr>
            <a:r>
              <a:rPr lang="ru-RU" altLang="ru-RU" sz="2400" dirty="0"/>
              <a:t>    </a:t>
            </a:r>
            <a:r>
              <a:rPr lang="ru-RU" altLang="ru-RU" sz="3000" dirty="0">
                <a:solidFill>
                  <a:srgbClr val="002060"/>
                </a:solidFill>
                <a:latin typeface="a_Albionic" panose="020B0903060703020204" pitchFamily="34" charset="-52"/>
                <a:cs typeface="Tahoma" pitchFamily="34" charset="0"/>
              </a:rPr>
              <a:t>Перед революцией в 1914 году в качестве народного для употребления в частном быту появился флаг, объединяющий все цветовые гаммы, но к этому времени популярность стали набирать уже преимущественно красные цвета. </a:t>
            </a:r>
            <a:br>
              <a:rPr lang="ru-RU" altLang="ru-RU" sz="3000" dirty="0">
                <a:solidFill>
                  <a:srgbClr val="002060"/>
                </a:solidFill>
                <a:latin typeface="a_Albionic" panose="020B0903060703020204" pitchFamily="34" charset="-52"/>
                <a:cs typeface="Tahoma" pitchFamily="34" charset="0"/>
              </a:rPr>
            </a:br>
            <a:r>
              <a:rPr lang="ru-RU" altLang="ru-RU" sz="1200" dirty="0">
                <a:solidFill>
                  <a:srgbClr val="002060"/>
                </a:solidFill>
              </a:rPr>
              <a:t/>
            </a:r>
            <a:br>
              <a:rPr lang="ru-RU" altLang="ru-RU" sz="1200" dirty="0">
                <a:solidFill>
                  <a:srgbClr val="002060"/>
                </a:solidFill>
              </a:rPr>
            </a:br>
            <a:endParaRPr lang="ru-RU" altLang="ru-RU" sz="1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34681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14663">
        <p14:prism/>
      </p:transition>
    </mc:Choice>
    <mc:Fallback>
      <p:transition spd="slow" advTm="1466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WordArt 3"/>
          <p:cNvSpPr>
            <a:spLocks noChangeArrowheads="1" noChangeShapeType="1" noTextEdit="1"/>
          </p:cNvSpPr>
          <p:nvPr/>
        </p:nvSpPr>
        <p:spPr bwMode="auto">
          <a:xfrm>
            <a:off x="609600" y="1143000"/>
            <a:ext cx="7921625" cy="1008063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4800" kern="10" dirty="0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a_Albionic" panose="020B0903060703020204" pitchFamily="34" charset="-52"/>
                <a:cs typeface="Times New Roman"/>
              </a:rPr>
              <a:t>АРМЕЙСКИЕ ЗНАМЁНА 1917 ГОДА</a:t>
            </a: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7" t="8414" r="3633" b="9125"/>
          <a:stretch>
            <a:fillRect/>
          </a:stretch>
        </p:blipFill>
        <p:spPr bwMode="auto">
          <a:xfrm>
            <a:off x="1042988" y="2057400"/>
            <a:ext cx="6958012" cy="44529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00018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8593">
        <p14:flip dir="r"/>
      </p:transition>
    </mc:Choice>
    <mc:Fallback>
      <p:transition spd="slow" advTm="859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WordArt 3"/>
          <p:cNvSpPr>
            <a:spLocks noChangeArrowheads="1" noChangeShapeType="1" noTextEdit="1"/>
          </p:cNvSpPr>
          <p:nvPr/>
        </p:nvSpPr>
        <p:spPr bwMode="auto">
          <a:xfrm>
            <a:off x="359568" y="1268760"/>
            <a:ext cx="8424863" cy="11509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/>
          <a:lstStyle/>
          <a:p>
            <a:pPr algn="ctr"/>
            <a:r>
              <a:rPr lang="ru-RU" sz="3600" kern="10" dirty="0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a_Albionic" panose="020B0903060703020204" pitchFamily="34" charset="-52"/>
                <a:cs typeface="Times New Roman"/>
              </a:rPr>
              <a:t>Государственный флаг РСФСР 1918 г.</a:t>
            </a:r>
          </a:p>
        </p:txBody>
      </p:sp>
      <p:pic>
        <p:nvPicPr>
          <p:cNvPr id="4" name="Picture 4" descr="история флага росси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060848"/>
            <a:ext cx="7416800" cy="45518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9098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8083">
        <p14:doors dir="vert"/>
      </p:transition>
    </mc:Choice>
    <mc:Fallback>
      <p:transition spd="slow" advTm="808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WordArt 3"/>
          <p:cNvSpPr>
            <a:spLocks noChangeArrowheads="1" noChangeShapeType="1" noTextEdit="1"/>
          </p:cNvSpPr>
          <p:nvPr/>
        </p:nvSpPr>
        <p:spPr bwMode="auto">
          <a:xfrm>
            <a:off x="2362200" y="1219200"/>
            <a:ext cx="4608513" cy="93662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4800" kern="10" dirty="0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a_Albionic" panose="020B0903060703020204" pitchFamily="34" charset="-52"/>
                <a:cs typeface="Times New Roman"/>
              </a:rPr>
              <a:t>1922 - 1954 годы</a:t>
            </a: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551656" y="2166335"/>
            <a:ext cx="8229600" cy="218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lnSpc>
                <a:spcPct val="80000"/>
              </a:lnSpc>
              <a:buFontTx/>
              <a:buNone/>
            </a:pPr>
            <a:r>
              <a:rPr lang="ru-RU" altLang="ru-RU" sz="2400" kern="10" dirty="0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a_Albionic" panose="020B0903060703020204" pitchFamily="34" charset="-52"/>
                <a:cs typeface="Times New Roman"/>
              </a:rPr>
              <a:t>Когда образовался Союз ССР, официальным</a:t>
            </a:r>
          </a:p>
          <a:p>
            <a:pPr algn="ctr">
              <a:lnSpc>
                <a:spcPct val="80000"/>
              </a:lnSpc>
              <a:buFontTx/>
              <a:buNone/>
            </a:pPr>
            <a:r>
              <a:rPr lang="ru-RU" altLang="ru-RU" sz="2400" kern="10" dirty="0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a_Albionic" panose="020B0903060703020204" pitchFamily="34" charset="-52"/>
                <a:cs typeface="Times New Roman"/>
              </a:rPr>
              <a:t>флагом государства становится красный флаг с</a:t>
            </a:r>
          </a:p>
          <a:p>
            <a:pPr algn="ctr">
              <a:lnSpc>
                <a:spcPct val="80000"/>
              </a:lnSpc>
              <a:buFontTx/>
              <a:buNone/>
            </a:pPr>
            <a:r>
              <a:rPr lang="ru-RU" altLang="ru-RU" sz="2400" kern="10" dirty="0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a_Albionic" panose="020B0903060703020204" pitchFamily="34" charset="-52"/>
                <a:cs typeface="Times New Roman"/>
              </a:rPr>
              <a:t>золотым серпом и молотом и красной звездой.</a:t>
            </a:r>
          </a:p>
          <a:p>
            <a:pPr algn="ctr">
              <a:lnSpc>
                <a:spcPct val="80000"/>
              </a:lnSpc>
              <a:buFontTx/>
              <a:buNone/>
            </a:pPr>
            <a:r>
              <a:rPr lang="ru-RU" altLang="ru-RU" sz="2400" kern="10" dirty="0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a_Albionic" panose="020B0903060703020204" pitchFamily="34" charset="-52"/>
                <a:cs typeface="Times New Roman"/>
              </a:rPr>
              <a:t>Под этим флагом русский народ одержал</a:t>
            </a:r>
          </a:p>
          <a:p>
            <a:pPr algn="ctr">
              <a:lnSpc>
                <a:spcPct val="80000"/>
              </a:lnSpc>
              <a:buFontTx/>
              <a:buNone/>
            </a:pPr>
            <a:r>
              <a:rPr lang="ru-RU" altLang="ru-RU" sz="2400" kern="10" dirty="0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a_Albionic" panose="020B0903060703020204" pitchFamily="34" charset="-52"/>
                <a:cs typeface="Times New Roman"/>
              </a:rPr>
              <a:t>победу в Великой Отечественной войне </a:t>
            </a:r>
            <a:endParaRPr lang="ru-RU" altLang="ru-RU" sz="2400" kern="10" dirty="0" smtClean="0">
              <a:solidFill>
                <a:srgbClr val="0000FF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a_Albionic" panose="020B0903060703020204" pitchFamily="34" charset="-52"/>
              <a:cs typeface="Times New Roman"/>
            </a:endParaRPr>
          </a:p>
          <a:p>
            <a:pPr algn="ctr">
              <a:lnSpc>
                <a:spcPct val="80000"/>
              </a:lnSpc>
              <a:buFontTx/>
              <a:buNone/>
            </a:pPr>
            <a:r>
              <a:rPr lang="ru-RU" altLang="ru-RU" sz="2400" kern="10" dirty="0" smtClean="0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a_Albionic" panose="020B0903060703020204" pitchFamily="34" charset="-52"/>
                <a:cs typeface="Times New Roman"/>
              </a:rPr>
              <a:t>1941 </a:t>
            </a:r>
            <a:r>
              <a:rPr lang="ru-RU" altLang="ru-RU" sz="2400" kern="10" dirty="0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a_Albionic" panose="020B0903060703020204" pitchFamily="34" charset="-52"/>
                <a:cs typeface="Times New Roman"/>
              </a:rPr>
              <a:t>-</a:t>
            </a:r>
            <a:r>
              <a:rPr lang="ru-RU" altLang="ru-RU" sz="2400" kern="10" dirty="0" smtClean="0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a_Albionic" panose="020B0903060703020204" pitchFamily="34" charset="-52"/>
                <a:cs typeface="Times New Roman"/>
              </a:rPr>
              <a:t>1945 </a:t>
            </a:r>
            <a:r>
              <a:rPr lang="ru-RU" altLang="ru-RU" sz="2400" kern="10" dirty="0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a_Albionic" panose="020B0903060703020204" pitchFamily="34" charset="-52"/>
                <a:cs typeface="Times New Roman"/>
              </a:rPr>
              <a:t>гг. </a:t>
            </a:r>
            <a:br>
              <a:rPr lang="ru-RU" altLang="ru-RU" sz="2400" kern="10" dirty="0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a_Albionic" panose="020B0903060703020204" pitchFamily="34" charset="-52"/>
                <a:cs typeface="Times New Roman"/>
              </a:rPr>
            </a:br>
            <a:r>
              <a:rPr lang="ru-RU" altLang="ru-RU" sz="2400" dirty="0"/>
              <a:t/>
            </a:r>
            <a:br>
              <a:rPr lang="ru-RU" altLang="ru-RU" sz="2400" dirty="0"/>
            </a:br>
            <a:endParaRPr lang="ru-RU" altLang="ru-RU" sz="2400" dirty="0"/>
          </a:p>
        </p:txBody>
      </p:sp>
      <p:pic>
        <p:nvPicPr>
          <p:cNvPr id="5" name="Picture 5" descr="история флага росси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206" y="4352323"/>
            <a:ext cx="4762500" cy="23955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08175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 advTm="15433">
        <p14:honeycomb/>
      </p:transition>
    </mc:Choice>
    <mc:Fallback>
      <p:transition spd="slow" advTm="1543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44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40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60"/>
                            </p:stCondLst>
                            <p:childTnLst>
                              <p:par>
                                <p:cTn id="2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880"/>
                            </p:stCondLst>
                            <p:childTnLst>
                              <p:par>
                                <p:cTn id="29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1" dur="8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2" dur="8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8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200"/>
                            </p:stCondLst>
                            <p:childTnLst>
                              <p:par>
                                <p:cTn id="3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7" dur="8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8" dur="8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8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720"/>
                            </p:stCondLst>
                            <p:childTnLst>
                              <p:par>
                                <p:cTn id="41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WordArt 3"/>
          <p:cNvSpPr>
            <a:spLocks noChangeArrowheads="1" noChangeShapeType="1" noTextEdit="1"/>
          </p:cNvSpPr>
          <p:nvPr/>
        </p:nvSpPr>
        <p:spPr bwMode="auto">
          <a:xfrm>
            <a:off x="2819400" y="1371600"/>
            <a:ext cx="3384550" cy="91122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4800" kern="10" dirty="0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a_Albionic" panose="020B0903060703020204" pitchFamily="34" charset="-52"/>
                <a:cs typeface="Times New Roman"/>
              </a:rPr>
              <a:t>1954 год</a:t>
            </a: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2209800"/>
            <a:ext cx="4376738" cy="29178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914400" y="5181600"/>
            <a:ext cx="7696200" cy="1257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lnSpc>
                <a:spcPct val="80000"/>
              </a:lnSpc>
              <a:buNone/>
            </a:pPr>
            <a:r>
              <a:rPr lang="ru-RU" altLang="ru-RU" kern="10" dirty="0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a_Albionic" panose="020B0903060703020204" pitchFamily="34" charset="-52"/>
                <a:cs typeface="Times New Roman"/>
              </a:rPr>
              <a:t>В 1954 году внесены изменения, на</a:t>
            </a:r>
          </a:p>
          <a:p>
            <a:pPr algn="ctr">
              <a:lnSpc>
                <a:spcPct val="80000"/>
              </a:lnSpc>
              <a:buNone/>
            </a:pPr>
            <a:r>
              <a:rPr lang="ru-RU" altLang="ru-RU" kern="10" dirty="0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a_Albionic" panose="020B0903060703020204" pitchFamily="34" charset="-52"/>
                <a:cs typeface="Times New Roman"/>
              </a:rPr>
              <a:t>флаге появилась синяя полоса около</a:t>
            </a:r>
          </a:p>
          <a:p>
            <a:pPr algn="ctr">
              <a:lnSpc>
                <a:spcPct val="80000"/>
              </a:lnSpc>
              <a:buNone/>
            </a:pPr>
            <a:r>
              <a:rPr lang="ru-RU" altLang="ru-RU" kern="10" dirty="0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a_Albionic" panose="020B0903060703020204" pitchFamily="34" charset="-52"/>
                <a:cs typeface="Times New Roman"/>
              </a:rPr>
              <a:t>древка.</a:t>
            </a:r>
          </a:p>
        </p:txBody>
      </p:sp>
    </p:spTree>
    <p:extLst>
      <p:ext uri="{BB962C8B-B14F-4D97-AF65-F5344CB8AC3E}">
        <p14:creationId xmlns:p14="http://schemas.microsoft.com/office/powerpoint/2010/main" val="2657466186"/>
      </p:ext>
    </p:extLst>
  </p:cSld>
  <p:clrMapOvr>
    <a:masterClrMapping/>
  </p:clrMapOvr>
  <p:transition spd="slow" advTm="11404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160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400"/>
                            </p:stCondLst>
                            <p:childTnLst>
                              <p:par>
                                <p:cTn id="2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WordArt 3"/>
          <p:cNvSpPr>
            <a:spLocks noChangeArrowheads="1" noChangeShapeType="1" noTextEdit="1"/>
          </p:cNvSpPr>
          <p:nvPr/>
        </p:nvSpPr>
        <p:spPr bwMode="auto">
          <a:xfrm>
            <a:off x="1066800" y="1143000"/>
            <a:ext cx="6696075" cy="1079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4800" kern="10" dirty="0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a_Albionic" panose="020B0903060703020204" pitchFamily="34" charset="-52"/>
                <a:cs typeface="Times New Roman"/>
              </a:rPr>
              <a:t>Современный флаг России</a:t>
            </a: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4572000" y="1844824"/>
            <a:ext cx="4140597" cy="4565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80000"/>
              </a:lnSpc>
              <a:buFontTx/>
              <a:buNone/>
            </a:pPr>
            <a:r>
              <a:rPr lang="ru-RU" altLang="ru-RU" sz="2400" b="1" dirty="0"/>
              <a:t>                     </a:t>
            </a:r>
            <a:endParaRPr lang="ru-RU" altLang="ru-RU" sz="2400" dirty="0"/>
          </a:p>
          <a:p>
            <a:pPr>
              <a:lnSpc>
                <a:spcPct val="80000"/>
              </a:lnSpc>
              <a:buNone/>
            </a:pPr>
            <a:r>
              <a:rPr lang="ru-RU" altLang="ru-RU" sz="2000" dirty="0"/>
              <a:t>     </a:t>
            </a:r>
            <a:r>
              <a:rPr lang="ru-RU" altLang="ru-RU" sz="2500" kern="10" dirty="0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a_Albionic" panose="020B0903060703020204" pitchFamily="34" charset="-52"/>
                <a:cs typeface="Times New Roman"/>
              </a:rPr>
              <a:t>Государственный флаг Российской Федерации представляет собой прямоугольное полотнище из трех равновеликих горизонтальных полос: верхней - белого, средней - синего и нижней - красного цвета. </a:t>
            </a:r>
            <a:r>
              <a:rPr lang="ru-RU" altLang="ru-RU" sz="2500" kern="10" dirty="0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a_Albionic" panose="020B0903060703020204" pitchFamily="34" charset="-52"/>
                <a:cs typeface="Times New Roman"/>
              </a:rPr>
              <a:t>Отношение ширины флага к его длине 2:3. </a:t>
            </a:r>
            <a:br>
              <a:rPr lang="ru-RU" altLang="ru-RU" sz="2500" kern="10" dirty="0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a_Albionic" panose="020B0903060703020204" pitchFamily="34" charset="-52"/>
                <a:cs typeface="Times New Roman"/>
              </a:rPr>
            </a:br>
            <a:r>
              <a:rPr lang="ru-RU" altLang="ru-RU" sz="2500" kern="10" dirty="0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a_Albionic" panose="020B0903060703020204" pitchFamily="34" charset="-52"/>
                <a:cs typeface="Times New Roman"/>
              </a:rPr>
              <a:t> </a:t>
            </a:r>
            <a:r>
              <a:rPr lang="ru-RU" altLang="ru-RU" sz="2500" kern="10" dirty="0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a_Albionic" panose="020B0903060703020204" pitchFamily="34" charset="-52"/>
                <a:cs typeface="Times New Roman"/>
              </a:rPr>
              <a:t>с 1991 года</a:t>
            </a:r>
          </a:p>
        </p:txBody>
      </p:sp>
      <p:pic>
        <p:nvPicPr>
          <p:cNvPr id="6146" name="Picture 2" descr="C:\Users\Филозопова\Desktop\orig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222500"/>
            <a:ext cx="4962128" cy="3721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00998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 advTm="20907">
        <p14:switch dir="r"/>
      </p:transition>
    </mc:Choice>
    <mc:Fallback>
      <p:transition spd="slow" advTm="2090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utoUpdateAnimBg="0" advAuto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856320" y="1628800"/>
            <a:ext cx="7431360" cy="3313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lnSpc>
                <a:spcPct val="90000"/>
              </a:lnSpc>
              <a:buFontTx/>
              <a:buNone/>
            </a:pPr>
            <a:r>
              <a:rPr lang="ru-RU" altLang="ru-RU" dirty="0"/>
              <a:t>    </a:t>
            </a:r>
            <a:r>
              <a:rPr lang="ru-RU" altLang="ru-RU" sz="3000" dirty="0">
                <a:solidFill>
                  <a:srgbClr val="002060"/>
                </a:solidFill>
                <a:latin typeface="a_Albionic" panose="020B0903060703020204" pitchFamily="34" charset="-52"/>
                <a:cs typeface="Tahoma" pitchFamily="34" charset="0"/>
              </a:rPr>
              <a:t>В настоящее время используется следующая трактовка значений цветов флага России:</a:t>
            </a:r>
          </a:p>
          <a:p>
            <a:pPr>
              <a:lnSpc>
                <a:spcPct val="90000"/>
              </a:lnSpc>
              <a:buClr>
                <a:schemeClr val="tx1"/>
              </a:buClr>
              <a:buFontTx/>
              <a:buBlip>
                <a:blip r:embed="rId3"/>
              </a:buBlip>
            </a:pPr>
            <a:r>
              <a:rPr lang="ru-RU" altLang="ru-RU" sz="3000" dirty="0">
                <a:solidFill>
                  <a:srgbClr val="002060"/>
                </a:solidFill>
                <a:latin typeface="a_Albionic" panose="020B0903060703020204" pitchFamily="34" charset="-52"/>
                <a:cs typeface="Tahoma" pitchFamily="34" charset="0"/>
              </a:rPr>
              <a:t> белый цвет означает мир, чистоту, непорочность, совершенство; </a:t>
            </a:r>
          </a:p>
          <a:p>
            <a:pPr>
              <a:lnSpc>
                <a:spcPct val="90000"/>
              </a:lnSpc>
              <a:buClr>
                <a:schemeClr val="tx1"/>
              </a:buClr>
              <a:buFontTx/>
              <a:buBlip>
                <a:blip r:embed="rId3"/>
              </a:buBlip>
            </a:pPr>
            <a:r>
              <a:rPr lang="ru-RU" altLang="ru-RU" sz="3000" dirty="0">
                <a:solidFill>
                  <a:srgbClr val="002060"/>
                </a:solidFill>
                <a:latin typeface="a_Albionic" panose="020B0903060703020204" pitchFamily="34" charset="-52"/>
                <a:cs typeface="Tahoma" pitchFamily="34" charset="0"/>
              </a:rPr>
              <a:t>синий - цвет веры и верности, постоянства;</a:t>
            </a:r>
          </a:p>
          <a:p>
            <a:pPr>
              <a:lnSpc>
                <a:spcPct val="90000"/>
              </a:lnSpc>
              <a:buClr>
                <a:schemeClr val="tx1"/>
              </a:buClr>
              <a:buFontTx/>
              <a:buBlip>
                <a:blip r:embed="rId3"/>
              </a:buBlip>
            </a:pPr>
            <a:r>
              <a:rPr lang="ru-RU" altLang="ru-RU" sz="3000" dirty="0">
                <a:solidFill>
                  <a:srgbClr val="002060"/>
                </a:solidFill>
                <a:latin typeface="a_Albionic" panose="020B0903060703020204" pitchFamily="34" charset="-52"/>
                <a:cs typeface="Tahoma" pitchFamily="34" charset="0"/>
              </a:rPr>
              <a:t> красный цвет символизирует энергию, силу, кровь, пролитую за Отечество. </a:t>
            </a:r>
            <a:r>
              <a:rPr lang="ru-RU" altLang="ru-RU" b="1" dirty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/>
            </a:r>
            <a:br>
              <a:rPr lang="ru-RU" altLang="ru-RU" b="1" dirty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</a:br>
            <a:r>
              <a:rPr lang="ru-RU" altLang="ru-RU" sz="2400" b="1" dirty="0">
                <a:latin typeface="Tahoma" pitchFamily="34" charset="0"/>
                <a:cs typeface="Tahoma" pitchFamily="34" charset="0"/>
              </a:rPr>
              <a:t/>
            </a:r>
            <a:br>
              <a:rPr lang="ru-RU" altLang="ru-RU" sz="2400" b="1" dirty="0">
                <a:latin typeface="Tahoma" pitchFamily="34" charset="0"/>
                <a:cs typeface="Tahoma" pitchFamily="34" charset="0"/>
              </a:rPr>
            </a:br>
            <a:endParaRPr lang="ru-RU" altLang="ru-RU" sz="2400" b="1" dirty="0">
              <a:latin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9049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Tm="16007">
        <p14:glitter pattern="hexagon"/>
      </p:transition>
    </mc:Choice>
    <mc:Fallback>
      <p:transition spd="slow" advTm="1600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88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120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600"/>
                            </p:stCondLst>
                            <p:childTnLst>
                              <p:par>
                                <p:cTn id="2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C:\Users\Филозопова\Desktop\russian-flag-4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0"/>
            <a:ext cx="8676456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Филозопова\Desktop\d337bb0c8d3f110f6a34206fe5b5df5c.jpe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461" b="98885" l="500" r="56375">
                        <a14:foregroundMark x1="15500" y1="14498" x2="15500" y2="14498"/>
                        <a14:foregroundMark x1="31250" y1="32342" x2="31250" y2="32342"/>
                        <a14:foregroundMark x1="11125" y1="33457" x2="11125" y2="33457"/>
                        <a14:foregroundMark x1="9250" y1="46097" x2="9250" y2="46097"/>
                        <a14:foregroundMark x1="11500" y1="49442" x2="11500" y2="49442"/>
                        <a14:foregroundMark x1="8375" y1="59851" x2="8375" y2="59851"/>
                        <a14:foregroundMark x1="40375" y1="25836" x2="40375" y2="25836"/>
                        <a14:backgroundMark x1="35125" y1="31041" x2="35125" y2="31041"/>
                        <a14:backgroundMark x1="40500" y1="43494" x2="40500" y2="43494"/>
                        <a14:backgroundMark x1="44875" y1="59665" x2="44875" y2="59665"/>
                        <a14:backgroundMark x1="53125" y1="55948" x2="53125" y2="55948"/>
                        <a14:backgroundMark x1="53250" y1="47955" x2="53250" y2="479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552" y="342075"/>
            <a:ext cx="9144000" cy="6149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:\Users\Филозопова\Desktop\ЛОГОТИП\лого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6555" y="5301208"/>
            <a:ext cx="2337445" cy="1375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572000" y="1484784"/>
            <a:ext cx="388843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latin typeface="a_AlbionicTitulNrCm" panose="040B0903060703020204" pitchFamily="82" charset="-52"/>
              </a:rPr>
              <a:t>СПАСИБО</a:t>
            </a:r>
          </a:p>
          <a:p>
            <a:pPr algn="ctr"/>
            <a:r>
              <a:rPr lang="ru-RU" sz="5400" dirty="0" smtClean="0">
                <a:latin typeface="a_AlbionicTitulNrCm" panose="040B0903060703020204" pitchFamily="82" charset="-52"/>
              </a:rPr>
              <a:t>ЗА</a:t>
            </a:r>
          </a:p>
          <a:p>
            <a:pPr algn="ctr"/>
            <a:r>
              <a:rPr lang="ru-RU" sz="5400" dirty="0" smtClean="0">
                <a:latin typeface="a_AlbionicTitulNrCm" panose="040B0903060703020204" pitchFamily="82" charset="-52"/>
              </a:rPr>
              <a:t>ВНИМАНИЕ!</a:t>
            </a:r>
            <a:endParaRPr lang="ru-RU" sz="5400" dirty="0">
              <a:latin typeface="a_AlbionicTitulNrCm" panose="040B0903060703020204" pitchFamily="8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8645610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16284">
        <p14:ripple/>
      </p:transition>
    </mc:Choice>
    <mc:Fallback>
      <p:transition spd="slow" advTm="1628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G:\УДАЛЕНКА\ДЕЛАТЬ\Три цвета России\Flag_of_Russia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0768"/>
            <a:ext cx="9144000" cy="55172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319572" y="60524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>
                <a:latin typeface="a_Albionic" panose="020B0903060703020204" pitchFamily="34" charset="-52"/>
              </a:rPr>
              <a:t>Российский флаг! Дыхание весны!</a:t>
            </a:r>
          </a:p>
          <a:p>
            <a:r>
              <a:rPr lang="ru-RU" sz="2000" dirty="0">
                <a:latin typeface="a_Albionic" panose="020B0903060703020204" pitchFamily="34" charset="-52"/>
              </a:rPr>
              <a:t>И отсветы далёкой ратной битвы.</a:t>
            </a:r>
          </a:p>
          <a:p>
            <a:r>
              <a:rPr lang="ru-RU" sz="2000" dirty="0">
                <a:latin typeface="a_Albionic" panose="020B0903060703020204" pitchFamily="34" charset="-52"/>
              </a:rPr>
              <a:t>Три символа, три цвета сплетены</a:t>
            </a:r>
          </a:p>
          <a:p>
            <a:r>
              <a:rPr lang="ru-RU" sz="2000" dirty="0">
                <a:latin typeface="a_Albionic" panose="020B0903060703020204" pitchFamily="34" charset="-52"/>
              </a:rPr>
              <a:t>И на века в едином стяге сшиты.</a:t>
            </a:r>
            <a:endParaRPr lang="ru-RU" sz="2000" dirty="0">
              <a:latin typeface="a_Albionic" panose="020B0903060703020204" pitchFamily="34" charset="-52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1697518"/>
            <a:ext cx="559836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002060"/>
                </a:solidFill>
                <a:latin typeface="a_Albionic" panose="020B0903060703020204" pitchFamily="34" charset="-52"/>
              </a:rPr>
              <a:t>В нём белый цвет – сиянье чистоты,</a:t>
            </a:r>
          </a:p>
          <a:p>
            <a:r>
              <a:rPr lang="ru-RU" sz="2000" dirty="0">
                <a:solidFill>
                  <a:srgbClr val="002060"/>
                </a:solidFill>
                <a:latin typeface="a_Albionic" panose="020B0903060703020204" pitchFamily="34" charset="-52"/>
              </a:rPr>
              <a:t>Знак вечности, знак правды и победы;</a:t>
            </a:r>
          </a:p>
          <a:p>
            <a:r>
              <a:rPr lang="ru-RU" sz="2000" dirty="0">
                <a:solidFill>
                  <a:srgbClr val="002060"/>
                </a:solidFill>
                <a:latin typeface="a_Albionic" panose="020B0903060703020204" pitchFamily="34" charset="-52"/>
              </a:rPr>
              <a:t>В полях российских так снега чисты</a:t>
            </a:r>
          </a:p>
          <a:p>
            <a:r>
              <a:rPr lang="ru-RU" sz="2000" dirty="0">
                <a:solidFill>
                  <a:srgbClr val="002060"/>
                </a:solidFill>
                <a:latin typeface="a_Albionic" panose="020B0903060703020204" pitchFamily="34" charset="-52"/>
              </a:rPr>
              <a:t>И так же храмы </a:t>
            </a:r>
            <a:r>
              <a:rPr lang="ru-RU" sz="2000" dirty="0" err="1">
                <a:solidFill>
                  <a:srgbClr val="002060"/>
                </a:solidFill>
                <a:latin typeface="a_Albionic" panose="020B0903060703020204" pitchFamily="34" charset="-52"/>
              </a:rPr>
              <a:t>осиянны</a:t>
            </a:r>
            <a:r>
              <a:rPr lang="ru-RU" sz="2000" dirty="0">
                <a:solidFill>
                  <a:srgbClr val="002060"/>
                </a:solidFill>
                <a:latin typeface="a_Albionic" panose="020B0903060703020204" pitchFamily="34" charset="-52"/>
              </a:rPr>
              <a:t> светом.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123728" y="3437664"/>
            <a:ext cx="584459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a_Albionic" panose="020B0903060703020204" pitchFamily="34" charset="-52"/>
              </a:rPr>
              <a:t>Цвет неба, цвет морей и васильков,</a:t>
            </a:r>
          </a:p>
          <a:p>
            <a:r>
              <a:rPr lang="ru-RU" sz="2000" dirty="0">
                <a:latin typeface="a_Albionic" panose="020B0903060703020204" pitchFamily="34" charset="-52"/>
              </a:rPr>
              <a:t>И цвет мечты – неотразимо синий!</a:t>
            </a:r>
          </a:p>
          <a:p>
            <a:r>
              <a:rPr lang="ru-RU" sz="2000" dirty="0">
                <a:latin typeface="a_Albionic" panose="020B0903060703020204" pitchFamily="34" charset="-52"/>
              </a:rPr>
              <a:t>Всплывает флаг Российских трёх цветов:</a:t>
            </a:r>
          </a:p>
          <a:p>
            <a:r>
              <a:rPr lang="ru-RU" sz="2000" dirty="0">
                <a:latin typeface="a_Albionic" panose="020B0903060703020204" pitchFamily="34" charset="-52"/>
              </a:rPr>
              <a:t>Опора, сила, мощь моей России.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635896" y="5229200"/>
            <a:ext cx="550810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a_Albionic" panose="020B0903060703020204" pitchFamily="34" charset="-52"/>
              </a:rPr>
              <a:t>Багровым цветом полоса горит – </a:t>
            </a:r>
          </a:p>
          <a:p>
            <a:r>
              <a:rPr lang="ru-RU" sz="2000" dirty="0">
                <a:latin typeface="a_Albionic" panose="020B0903060703020204" pitchFamily="34" charset="-52"/>
              </a:rPr>
              <a:t>То память о минувшем лихолетье.</a:t>
            </a:r>
          </a:p>
          <a:p>
            <a:r>
              <a:rPr lang="ru-RU" sz="2000" dirty="0">
                <a:latin typeface="a_Albionic" panose="020B0903060703020204" pitchFamily="34" charset="-52"/>
              </a:rPr>
              <a:t>Взгляни! – а может, то рассвет разлит,</a:t>
            </a:r>
          </a:p>
          <a:p>
            <a:r>
              <a:rPr lang="ru-RU" sz="2000" dirty="0">
                <a:latin typeface="a_Albionic" panose="020B0903060703020204" pitchFamily="34" charset="-52"/>
              </a:rPr>
              <a:t>И ты – грядущего преемник и наследник.</a:t>
            </a:r>
          </a:p>
        </p:txBody>
      </p:sp>
    </p:spTree>
    <p:extLst>
      <p:ext uri="{BB962C8B-B14F-4D97-AF65-F5344CB8AC3E}">
        <p14:creationId xmlns:p14="http://schemas.microsoft.com/office/powerpoint/2010/main" val="42948250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Tm="25892">
        <p14:glitter pattern="hexagon"/>
      </p:transition>
    </mc:Choice>
    <mc:Fallback>
      <p:transition spd="slow" advTm="2589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18445" y="980728"/>
            <a:ext cx="4483224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buFontTx/>
              <a:buNone/>
            </a:pPr>
            <a:r>
              <a:rPr lang="ru-RU" altLang="ru-RU" dirty="0"/>
              <a:t>   </a:t>
            </a:r>
            <a:r>
              <a:rPr lang="ru-RU" altLang="ru-RU" dirty="0">
                <a:solidFill>
                  <a:srgbClr val="002060"/>
                </a:solidFill>
                <a:latin typeface="a_Albionic" panose="020B0903060703020204" pitchFamily="34" charset="-52"/>
                <a:cs typeface="Tahoma" pitchFamily="34" charset="0"/>
              </a:rPr>
              <a:t>Россия первые пятьсот лет своей истории не имела единого государственного флага. Роль флага в средние века на Руси исполняла чудотворная икона, с которой шли в бой княжеские дружины. Обычно перед походом или боем у иконы совершалась общая молитва. </a:t>
            </a:r>
          </a:p>
        </p:txBody>
      </p:sp>
      <p:pic>
        <p:nvPicPr>
          <p:cNvPr id="3074" name="Picture 2" descr="C:\Users\Филозопова\Desktop\img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97" t="8202" r="15849" b="21010"/>
          <a:stretch/>
        </p:blipFill>
        <p:spPr bwMode="auto">
          <a:xfrm>
            <a:off x="4427984" y="1295400"/>
            <a:ext cx="4157540" cy="52226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16862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16505">
        <p14:gallery dir="l"/>
      </p:transition>
    </mc:Choice>
    <mc:Fallback>
      <p:transition spd="slow" advTm="1650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0" t="10258" r="6410" b="11151"/>
          <a:stretch>
            <a:fillRect/>
          </a:stretch>
        </p:blipFill>
        <p:spPr bwMode="auto">
          <a:xfrm>
            <a:off x="1524000" y="2068513"/>
            <a:ext cx="5715000" cy="45608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WordArt 4"/>
          <p:cNvSpPr>
            <a:spLocks noChangeArrowheads="1" noChangeShapeType="1" noTextEdit="1"/>
          </p:cNvSpPr>
          <p:nvPr/>
        </p:nvSpPr>
        <p:spPr bwMode="auto">
          <a:xfrm>
            <a:off x="990600" y="1371600"/>
            <a:ext cx="7048500" cy="7620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dirty="0" smtClean="0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a_Albionic" panose="020B0903060703020204" pitchFamily="34" charset="-52"/>
                <a:cs typeface="Times New Roman"/>
              </a:rPr>
              <a:t>Стяги </a:t>
            </a:r>
            <a:r>
              <a:rPr lang="ru-RU" sz="3600" kern="10" dirty="0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a_Albionic" panose="020B0903060703020204" pitchFamily="34" charset="-52"/>
                <a:cs typeface="Times New Roman"/>
              </a:rPr>
              <a:t>русских воинов ХII- XIII века</a:t>
            </a:r>
          </a:p>
        </p:txBody>
      </p:sp>
    </p:spTree>
    <p:extLst>
      <p:ext uri="{BB962C8B-B14F-4D97-AF65-F5344CB8AC3E}">
        <p14:creationId xmlns:p14="http://schemas.microsoft.com/office/powerpoint/2010/main" val="183299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7940">
        <p:checker/>
      </p:transition>
    </mc:Choice>
    <mc:Fallback>
      <p:transition spd="slow" advTm="794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4800" y="1219200"/>
            <a:ext cx="8229600" cy="25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buFontTx/>
              <a:buNone/>
            </a:pPr>
            <a:r>
              <a:rPr lang="ru-RU" altLang="ru-RU" dirty="0">
                <a:solidFill>
                  <a:srgbClr val="002060"/>
                </a:solidFill>
              </a:rPr>
              <a:t>   </a:t>
            </a:r>
            <a:r>
              <a:rPr lang="ru-RU" altLang="ru-RU" dirty="0">
                <a:solidFill>
                  <a:srgbClr val="002060"/>
                </a:solidFill>
                <a:latin typeface="a_Albionic" panose="020B0903060703020204" pitchFamily="34" charset="-52"/>
                <a:cs typeface="Tahoma" pitchFamily="34" charset="0"/>
              </a:rPr>
              <a:t>По форме некоторые великокняжеские стяги были </a:t>
            </a:r>
            <a:r>
              <a:rPr lang="ru-RU" altLang="ru-RU" dirty="0" smtClean="0">
                <a:solidFill>
                  <a:srgbClr val="002060"/>
                </a:solidFill>
                <a:latin typeface="a_Albionic" panose="020B0903060703020204" pitchFamily="34" charset="-52"/>
                <a:cs typeface="Tahoma" pitchFamily="34" charset="0"/>
              </a:rPr>
              <a:t>трёххвостыми </a:t>
            </a:r>
            <a:r>
              <a:rPr lang="ru-RU" altLang="ru-RU" dirty="0">
                <a:solidFill>
                  <a:srgbClr val="002060"/>
                </a:solidFill>
                <a:latin typeface="a_Albionic" panose="020B0903060703020204" pitchFamily="34" charset="-52"/>
                <a:cs typeface="Tahoma" pitchFamily="34" charset="0"/>
              </a:rPr>
              <a:t>в основном треугольные, стяги преимущественно красного цвета, хотя встречаются желтые, зеленые, белые, черные знамена. </a:t>
            </a:r>
          </a:p>
          <a:p>
            <a:endParaRPr lang="ru-RU" altLang="ru-RU" dirty="0">
              <a:latin typeface="Tahoma" pitchFamily="34" charset="0"/>
              <a:cs typeface="Tahoma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271" b="83073" l="4466" r="72694">
                        <a14:backgroundMark x1="42753" y1="25000" x2="42753" y2="25000"/>
                        <a14:backgroundMark x1="48755" y1="23177" x2="48755" y2="23177"/>
                        <a14:backgroundMark x1="56589" y1="24089" x2="56589" y2="24089"/>
                        <a14:backgroundMark x1="62665" y1="23698" x2="62665" y2="23698"/>
                        <a14:backgroundMark x1="66032" y1="21484" x2="66032" y2="21484"/>
                        <a14:backgroundMark x1="69034" y1="22786" x2="69034" y2="22786"/>
                        <a14:backgroundMark x1="71010" y1="35807" x2="71010" y2="35807"/>
                        <a14:backgroundMark x1="67350" y1="40365" x2="67350" y2="40365"/>
                        <a14:backgroundMark x1="62592" y1="49219" x2="62592" y2="49219"/>
                        <a14:backgroundMark x1="57174" y1="58333" x2="57174" y2="58333"/>
                        <a14:backgroundMark x1="49707" y1="64583" x2="49707" y2="64583"/>
                        <a14:backgroundMark x1="40044" y1="69141" x2="40044" y2="69141"/>
                        <a14:backgroundMark x1="28038" y1="76042" x2="28038" y2="76042"/>
                        <a14:backgroundMark x1="15666" y1="78125" x2="15666" y2="78125"/>
                        <a14:backgroundMark x1="10102" y1="76432" x2="10102" y2="76432"/>
                        <a14:backgroundMark x1="16471" y1="75651" x2="16471" y2="75651"/>
                        <a14:backgroundMark x1="22840" y1="75260" x2="22840" y2="75260"/>
                        <a14:backgroundMark x1="42313" y1="70182" x2="42313" y2="70182"/>
                        <a14:backgroundMark x1="48902" y1="69401" x2="48902" y2="69401"/>
                        <a14:backgroundMark x1="56955" y1="68490" x2="56955" y2="68490"/>
                        <a14:backgroundMark x1="64861" y1="74479" x2="64861" y2="74479"/>
                        <a14:backgroundMark x1="71230" y1="80078" x2="71230" y2="80078"/>
                        <a14:backgroundMark x1="70351" y1="76432" x2="70351" y2="75781"/>
                        <a14:backgroundMark x1="51318" y1="26302" x2="51318" y2="26302"/>
                        <a14:backgroundMark x1="55344" y1="27734" x2="55344" y2="27734"/>
                        <a14:backgroundMark x1="45681" y1="26432" x2="45681" y2="26432"/>
                        <a14:backgroundMark x1="24671" y1="23828" x2="24671" y2="23828"/>
                        <a14:backgroundMark x1="11420" y1="21615" x2="11420" y2="216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602" r="27547" b="17992"/>
          <a:stretch/>
        </p:blipFill>
        <p:spPr bwMode="auto">
          <a:xfrm>
            <a:off x="600666" y="3277141"/>
            <a:ext cx="4475390" cy="2787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 descr="C:\Users\Филозопова\Desktop\0002173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58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811588"/>
            <a:ext cx="4330178" cy="2986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72716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15298">
        <p14:vortex dir="r"/>
      </p:transition>
    </mc:Choice>
    <mc:Fallback>
      <p:transition spd="slow" advTm="1529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533400" y="1371600"/>
            <a:ext cx="8135938" cy="2227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ru-RU" altLang="ru-RU" dirty="0"/>
              <a:t>     </a:t>
            </a:r>
            <a:r>
              <a:rPr lang="ru-RU" altLang="ru-RU" dirty="0">
                <a:solidFill>
                  <a:srgbClr val="002060"/>
                </a:solidFill>
              </a:rPr>
              <a:t> </a:t>
            </a:r>
            <a:r>
              <a:rPr lang="ru-RU" altLang="ru-RU" sz="2800" dirty="0">
                <a:solidFill>
                  <a:srgbClr val="002060"/>
                </a:solidFill>
                <a:latin typeface="a_Albionic" panose="020B0903060703020204" pitchFamily="34" charset="-52"/>
                <a:cs typeface="Tahoma" pitchFamily="34" charset="0"/>
              </a:rPr>
              <a:t>В 1669 году при царе Алексее Михайловиче на воду был спущен первый русский военный корабль – «Орёл», на котором был поднят трехцветный сине-бело-красный флаг, где синие полосы были проведены в виде креста.  </a:t>
            </a:r>
          </a:p>
        </p:txBody>
      </p:sp>
      <p:pic>
        <p:nvPicPr>
          <p:cNvPr id="4" name="Picture 4" descr="история флага россии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0" t="4214" r="2502" b="7275"/>
          <a:stretch/>
        </p:blipFill>
        <p:spPr bwMode="auto">
          <a:xfrm>
            <a:off x="2771800" y="3783723"/>
            <a:ext cx="4240924" cy="26486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44291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15657">
        <p:blinds dir="vert"/>
      </p:transition>
    </mc:Choice>
    <mc:Fallback>
      <p:transition spd="slow" advTm="15657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WordArt 3"/>
          <p:cNvSpPr>
            <a:spLocks noChangeArrowheads="1" noChangeShapeType="1" noTextEdit="1"/>
          </p:cNvSpPr>
          <p:nvPr/>
        </p:nvSpPr>
        <p:spPr bwMode="auto">
          <a:xfrm>
            <a:off x="1259632" y="1180115"/>
            <a:ext cx="3121025" cy="10477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/>
          <a:lstStyle/>
          <a:p>
            <a:pPr algn="ctr"/>
            <a:r>
              <a:rPr lang="ru-RU" sz="4800" kern="10" dirty="0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a_Albionic" panose="020B0903060703020204" pitchFamily="34" charset="-52"/>
                <a:cs typeface="Times New Roman"/>
              </a:rPr>
              <a:t>Флаги Петра </a:t>
            </a:r>
            <a:r>
              <a:rPr lang="en-US" sz="4800" kern="10" dirty="0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I</a:t>
            </a:r>
            <a:endParaRPr lang="ru-RU" sz="4800" kern="10" dirty="0">
              <a:solidFill>
                <a:srgbClr val="0000FF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a_Albionic" panose="020B0903060703020204" pitchFamily="34" charset="-52"/>
              <a:cs typeface="Times New Roman"/>
            </a:endParaRPr>
          </a:p>
        </p:txBody>
      </p:sp>
      <p:sp>
        <p:nvSpPr>
          <p:cNvPr id="4" name="WordArt 4"/>
          <p:cNvSpPr>
            <a:spLocks noChangeArrowheads="1" noChangeShapeType="1" noTextEdit="1"/>
          </p:cNvSpPr>
          <p:nvPr/>
        </p:nvSpPr>
        <p:spPr bwMode="auto">
          <a:xfrm>
            <a:off x="6528412" y="1143329"/>
            <a:ext cx="2016125" cy="1000125"/>
          </a:xfrm>
          <a:prstGeom prst="rect">
            <a:avLst/>
          </a:prstGeom>
        </p:spPr>
        <p:txBody>
          <a:bodyPr wrap="none" fromWordArt="1"/>
          <a:lstStyle/>
          <a:p>
            <a:pPr algn="ctr"/>
            <a:r>
              <a:rPr lang="ru-RU" sz="3600" kern="10" dirty="0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a_Albionic" panose="020B0903060703020204" pitchFamily="34" charset="-52"/>
                <a:cs typeface="Times New Roman"/>
              </a:rPr>
              <a:t>1700 г.</a:t>
            </a: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8" t="8749" r="7063" b="9773"/>
          <a:stretch>
            <a:fillRect/>
          </a:stretch>
        </p:blipFill>
        <p:spPr bwMode="auto">
          <a:xfrm>
            <a:off x="533400" y="1905000"/>
            <a:ext cx="8077200" cy="471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20288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7981">
        <p14:shred/>
      </p:transition>
    </mc:Choice>
    <mc:Fallback>
      <p:transition spd="slow" advTm="798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WordArt 3"/>
          <p:cNvSpPr>
            <a:spLocks noChangeArrowheads="1" noChangeShapeType="1" noTextEdit="1"/>
          </p:cNvSpPr>
          <p:nvPr/>
        </p:nvSpPr>
        <p:spPr bwMode="auto">
          <a:xfrm>
            <a:off x="609600" y="1447800"/>
            <a:ext cx="3097213" cy="86518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4800" kern="10" dirty="0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a_Albionic" panose="020B0903060703020204" pitchFamily="34" charset="-52"/>
                <a:cs typeface="Times New Roman"/>
              </a:rPr>
              <a:t>1705 год </a:t>
            </a:r>
          </a:p>
        </p:txBody>
      </p:sp>
      <p:pic>
        <p:nvPicPr>
          <p:cNvPr id="4" name="Picture 4" descr="история флага росси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819400"/>
            <a:ext cx="35814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4191000" y="1981200"/>
            <a:ext cx="51054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FontTx/>
              <a:buNone/>
            </a:pPr>
            <a:r>
              <a:rPr lang="ru-RU" altLang="ru-RU" dirty="0">
                <a:solidFill>
                  <a:srgbClr val="002060"/>
                </a:solidFill>
                <a:latin typeface="a_Albionic" panose="020B0903060703020204" pitchFamily="34" charset="-52"/>
                <a:cs typeface="Tahoma" pitchFamily="34" charset="0"/>
              </a:rPr>
              <a:t>Петр Первый </a:t>
            </a:r>
          </a:p>
          <a:p>
            <a:pPr>
              <a:buFontTx/>
              <a:buNone/>
            </a:pPr>
            <a:r>
              <a:rPr lang="ru-RU" altLang="ru-RU" dirty="0">
                <a:solidFill>
                  <a:srgbClr val="002060"/>
                </a:solidFill>
                <a:latin typeface="a_Albionic" panose="020B0903060703020204" pitchFamily="34" charset="-52"/>
                <a:cs typeface="Tahoma" pitchFamily="34" charset="0"/>
              </a:rPr>
              <a:t>утверждает в качестве</a:t>
            </a:r>
          </a:p>
          <a:p>
            <a:pPr>
              <a:buFontTx/>
              <a:buNone/>
            </a:pPr>
            <a:r>
              <a:rPr lang="ru-RU" altLang="ru-RU" dirty="0">
                <a:solidFill>
                  <a:srgbClr val="002060"/>
                </a:solidFill>
                <a:latin typeface="a_Albionic" panose="020B0903060703020204" pitchFamily="34" charset="-52"/>
                <a:cs typeface="Tahoma" pitchFamily="34" charset="0"/>
              </a:rPr>
              <a:t>военного морского флага </a:t>
            </a:r>
          </a:p>
          <a:p>
            <a:pPr>
              <a:buFontTx/>
              <a:buNone/>
            </a:pPr>
            <a:r>
              <a:rPr lang="ru-RU" altLang="ru-RU" dirty="0">
                <a:solidFill>
                  <a:srgbClr val="002060"/>
                </a:solidFill>
                <a:latin typeface="a_Albionic" panose="020B0903060703020204" pitchFamily="34" charset="-52"/>
                <a:cs typeface="Tahoma" pitchFamily="34" charset="0"/>
              </a:rPr>
              <a:t>и флага торговых судов</a:t>
            </a:r>
          </a:p>
          <a:p>
            <a:pPr>
              <a:buFontTx/>
              <a:buNone/>
            </a:pPr>
            <a:r>
              <a:rPr lang="ru-RU" altLang="ru-RU" dirty="0">
                <a:solidFill>
                  <a:srgbClr val="002060"/>
                </a:solidFill>
                <a:latin typeface="a_Albionic" panose="020B0903060703020204" pitchFamily="34" charset="-52"/>
                <a:cs typeface="Tahoma" pitchFamily="34" charset="0"/>
              </a:rPr>
              <a:t>трехцветное полотнище.</a:t>
            </a:r>
            <a:r>
              <a:rPr lang="ru-RU" altLang="ru-RU" dirty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 </a:t>
            </a:r>
            <a:br>
              <a:rPr lang="ru-RU" altLang="ru-RU" dirty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</a:br>
            <a:r>
              <a:rPr lang="ru-RU" altLang="ru-RU" dirty="0">
                <a:solidFill>
                  <a:srgbClr val="002060"/>
                </a:solidFill>
              </a:rPr>
              <a:t/>
            </a:r>
            <a:br>
              <a:rPr lang="ru-RU" altLang="ru-RU" dirty="0">
                <a:solidFill>
                  <a:srgbClr val="002060"/>
                </a:solidFill>
              </a:rPr>
            </a:br>
            <a:endParaRPr lang="ru-RU" alt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39976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10573">
        <p14:prism/>
      </p:transition>
    </mc:Choice>
    <mc:Fallback>
      <p:transition spd="slow" advTm="1057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440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240"/>
                            </p:stCondLst>
                            <p:childTnLst>
                              <p:par>
                                <p:cTn id="2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120"/>
                            </p:stCondLst>
                            <p:childTnLst>
                              <p:par>
                                <p:cTn id="29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1" dur="8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2" dur="8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8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920"/>
                            </p:stCondLst>
                            <p:childTnLst>
                              <p:par>
                                <p:cTn id="3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7" dur="8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8" dur="8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8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 descr="история флага росси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371600"/>
            <a:ext cx="3811588" cy="255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 descr="Дворцовый штандарт Государя Императора середины XIX в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962400"/>
            <a:ext cx="3097213" cy="2719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4344988" y="1699418"/>
            <a:ext cx="4038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80000"/>
              </a:lnSpc>
              <a:buFontTx/>
              <a:buNone/>
            </a:pPr>
            <a:r>
              <a:rPr lang="ru-RU" altLang="ru-RU" sz="2400" dirty="0"/>
              <a:t>    </a:t>
            </a:r>
            <a:r>
              <a:rPr lang="ru-RU" altLang="ru-RU" sz="2400" dirty="0" smtClean="0"/>
              <a:t> </a:t>
            </a:r>
            <a:r>
              <a:rPr lang="ru-RU" altLang="ru-RU" sz="3600" dirty="0">
                <a:solidFill>
                  <a:srgbClr val="002060"/>
                </a:solidFill>
                <a:latin typeface="a_Albionic" panose="020B0903060703020204" pitchFamily="34" charset="-52"/>
                <a:cs typeface="Tahoma" pitchFamily="34" charset="0"/>
              </a:rPr>
              <a:t>Указом Александра </a:t>
            </a:r>
            <a:r>
              <a:rPr lang="en-US" altLang="ru-RU" sz="3600" dirty="0">
                <a:solidFill>
                  <a:srgbClr val="002060"/>
                </a:solidFill>
                <a:latin typeface="a_Albionic" panose="020B0903060703020204" pitchFamily="34" charset="-52"/>
                <a:cs typeface="Tahoma" pitchFamily="34" charset="0"/>
              </a:rPr>
              <a:t>II </a:t>
            </a:r>
            <a:r>
              <a:rPr lang="ru-RU" altLang="ru-RU" sz="3600" dirty="0">
                <a:solidFill>
                  <a:srgbClr val="002060"/>
                </a:solidFill>
                <a:latin typeface="a_Albionic" panose="020B0903060703020204" pitchFamily="34" charset="-52"/>
                <a:cs typeface="Tahoma" pitchFamily="34" charset="0"/>
              </a:rPr>
              <a:t>в 1858 году официальным гербовым флагом государства становится черно-золотой-белый флаг. </a:t>
            </a:r>
            <a:br>
              <a:rPr lang="ru-RU" altLang="ru-RU" sz="3600" dirty="0">
                <a:solidFill>
                  <a:srgbClr val="002060"/>
                </a:solidFill>
                <a:latin typeface="a_Albionic" panose="020B0903060703020204" pitchFamily="34" charset="-52"/>
                <a:cs typeface="Tahoma" pitchFamily="34" charset="0"/>
              </a:rPr>
            </a:br>
            <a:r>
              <a:rPr lang="ru-RU" altLang="ru-RU" sz="2400" dirty="0">
                <a:solidFill>
                  <a:srgbClr val="002060"/>
                </a:solidFill>
              </a:rPr>
              <a:t>      </a:t>
            </a:r>
            <a:br>
              <a:rPr lang="ru-RU" altLang="ru-RU" sz="2400" dirty="0">
                <a:solidFill>
                  <a:srgbClr val="002060"/>
                </a:solidFill>
              </a:rPr>
            </a:br>
            <a:r>
              <a:rPr lang="ru-RU" altLang="ru-RU" sz="2400" dirty="0">
                <a:solidFill>
                  <a:srgbClr val="002060"/>
                </a:solidFill>
              </a:rPr>
              <a:t/>
            </a:r>
            <a:br>
              <a:rPr lang="ru-RU" altLang="ru-RU" sz="2400" dirty="0">
                <a:solidFill>
                  <a:srgbClr val="002060"/>
                </a:solidFill>
              </a:rPr>
            </a:br>
            <a:endParaRPr lang="ru-RU" altLang="ru-RU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40467"/>
      </p:ext>
    </p:extLst>
  </p:cSld>
  <p:clrMapOvr>
    <a:masterClrMapping/>
  </p:clrMapOvr>
  <p:transition spd="slow" advTm="16394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Другая 7">
      <a:dk1>
        <a:srgbClr val="FF0000"/>
      </a:dk1>
      <a:lt1>
        <a:sysClr val="window" lastClr="FFFFFF"/>
      </a:lt1>
      <a:dk2>
        <a:srgbClr val="FF0000"/>
      </a:dk2>
      <a:lt2>
        <a:srgbClr val="E9E6EC"/>
      </a:lt2>
      <a:accent1>
        <a:srgbClr val="FF5050"/>
      </a:accent1>
      <a:accent2>
        <a:srgbClr val="FF5050"/>
      </a:accent2>
      <a:accent3>
        <a:srgbClr val="FF9966"/>
      </a:accent3>
      <a:accent4>
        <a:srgbClr val="FF5050"/>
      </a:accent4>
      <a:accent5>
        <a:srgbClr val="FF9966"/>
      </a:accent5>
      <a:accent6>
        <a:srgbClr val="FF5050"/>
      </a:accent6>
      <a:hlink>
        <a:srgbClr val="FF9966"/>
      </a:hlink>
      <a:folHlink>
        <a:srgbClr val="FF9966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128</TotalTime>
  <Words>458</Words>
  <Application>Microsoft Office PowerPoint</Application>
  <PresentationFormat>Экран (4:3)</PresentationFormat>
  <Paragraphs>70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Апекс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Филозопова</dc:creator>
  <cp:lastModifiedBy>Филозопова</cp:lastModifiedBy>
  <cp:revision>33</cp:revision>
  <dcterms:created xsi:type="dcterms:W3CDTF">2020-08-07T11:50:18Z</dcterms:created>
  <dcterms:modified xsi:type="dcterms:W3CDTF">2020-08-10T08:12:53Z</dcterms:modified>
</cp:coreProperties>
</file>