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01" r:id="rId3"/>
    <p:sldId id="265" r:id="rId4"/>
    <p:sldId id="266" r:id="rId5"/>
    <p:sldId id="262" r:id="rId6"/>
    <p:sldId id="260" r:id="rId7"/>
    <p:sldId id="295" r:id="rId8"/>
    <p:sldId id="296" r:id="rId9"/>
    <p:sldId id="290" r:id="rId10"/>
    <p:sldId id="294" r:id="rId11"/>
    <p:sldId id="261" r:id="rId12"/>
    <p:sldId id="259" r:id="rId13"/>
    <p:sldId id="268" r:id="rId14"/>
    <p:sldId id="297" r:id="rId15"/>
    <p:sldId id="298" r:id="rId16"/>
    <p:sldId id="300" r:id="rId17"/>
    <p:sldId id="275" r:id="rId18"/>
    <p:sldId id="279" r:id="rId19"/>
    <p:sldId id="276" r:id="rId20"/>
    <p:sldId id="291" r:id="rId21"/>
    <p:sldId id="292" r:id="rId22"/>
    <p:sldId id="293" r:id="rId23"/>
    <p:sldId id="280" r:id="rId2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C02"/>
    <a:srgbClr val="CA5F2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632" autoAdjust="0"/>
    <p:restoredTop sz="94660"/>
  </p:normalViewPr>
  <p:slideViewPr>
    <p:cSldViewPr>
      <p:cViewPr varScale="1">
        <p:scale>
          <a:sx n="68" d="100"/>
          <a:sy n="68" d="100"/>
        </p:scale>
        <p:origin x="-14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6D329-9683-48C2-A48F-41180A7743CA}" type="datetimeFigureOut">
              <a:rPr lang="ru-RU" smtClean="0"/>
              <a:pPr/>
              <a:t>08.10.2020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216EF-AAF8-41CE-8354-16C2A7061A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gi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jpe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900igr.net/datai/ekonomika/Metallurgija-v-Rossii/0004-005-Kurskaja-Magnitnaja-Anomalija.jpg" TargetMode="External"/><Relationship Id="rId7" Type="http://schemas.openxmlformats.org/officeDocument/2006/relationships/hyperlink" Target="http://d.topic.lt/Fmfir/images/picsw/012011/25/post/magnit/01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ap-z.net/new/files/img/31691.jpg" TargetMode="External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H:\&#1086;%20&#1091;&#1088;\&#1091;&#1089;&#1082;&#1086;&#1088;%20&#1089;&#1074;%20&#1087;\%7b65D3F45B-7FE0-48B9-9AA7-06A36CDF8715%7d.avi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http://fs1.ppt4web.ru/images/14633/93029/640/img2.jpg"/>
          <p:cNvPicPr>
            <a:picLocks noChangeAspect="1" noChangeArrowheads="1"/>
          </p:cNvPicPr>
          <p:nvPr/>
        </p:nvPicPr>
        <p:blipFill>
          <a:blip r:embed="rId3" cstate="print"/>
          <a:srcRect b="29687"/>
          <a:stretch>
            <a:fillRect/>
          </a:stretch>
        </p:blipFill>
        <p:spPr bwMode="auto">
          <a:xfrm>
            <a:off x="1357290" y="2571744"/>
            <a:ext cx="6096000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428604"/>
            <a:ext cx="6868611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Тема урока :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Свободное падение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тел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smtClean="0"/>
              <a:t>Ускорение свободного падения</a:t>
            </a:r>
          </a:p>
        </p:txBody>
      </p:sp>
      <p:sp>
        <p:nvSpPr>
          <p:cNvPr id="1028" name="Содержимое 2"/>
          <p:cNvSpPr>
            <a:spLocks noGrp="1"/>
          </p:cNvSpPr>
          <p:nvPr>
            <p:ph idx="1"/>
          </p:nvPr>
        </p:nvSpPr>
        <p:spPr>
          <a:xfrm>
            <a:off x="457200" y="1214423"/>
            <a:ext cx="8229600" cy="4429156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/>
              <a:t>	Ускорение свободного падения обозначается символом </a:t>
            </a:r>
            <a:r>
              <a:rPr lang="en-US" dirty="0" smtClean="0"/>
              <a:t>g</a:t>
            </a:r>
            <a:r>
              <a:rPr lang="ru-RU" dirty="0" smtClean="0"/>
              <a:t>.</a:t>
            </a:r>
          </a:p>
          <a:p>
            <a:pPr>
              <a:buFont typeface="Arial" charset="0"/>
              <a:buNone/>
            </a:pPr>
            <a:r>
              <a:rPr lang="ru-RU" dirty="0" smtClean="0"/>
              <a:t>	Среднее значение на Земле	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ru-RU" dirty="0" smtClean="0">
                <a:solidFill>
                  <a:srgbClr val="FF0000"/>
                </a:solidFill>
              </a:rPr>
              <a:t>=9,8 м/с²</a:t>
            </a:r>
          </a:p>
          <a:p>
            <a:pPr>
              <a:buFont typeface="Arial" charset="0"/>
              <a:buNone/>
            </a:pPr>
            <a:r>
              <a:rPr lang="ru-RU" dirty="0" smtClean="0"/>
              <a:t>			</a:t>
            </a:r>
            <a:endParaRPr lang="en-US" b="1" dirty="0" smtClean="0"/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endParaRPr lang="ru-RU" dirty="0" smtClean="0"/>
          </a:p>
          <a:p>
            <a:pPr>
              <a:buFont typeface="Arial" charset="0"/>
              <a:buNone/>
            </a:pPr>
            <a:r>
              <a:rPr lang="ru-RU" dirty="0" smtClean="0"/>
              <a:t>	где </a:t>
            </a:r>
            <a:r>
              <a:rPr lang="en-US" dirty="0" smtClean="0"/>
              <a:t>R</a:t>
            </a:r>
            <a:r>
              <a:rPr lang="ru-RU" dirty="0" smtClean="0"/>
              <a:t> – расстояние от тела до центра планеты, М – масса планеты.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43500" y="2214563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Рисунок 5" descr="Рис4.jpg"/>
          <p:cNvPicPr>
            <a:picLocks noChangeAspect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357688" y="3214688"/>
            <a:ext cx="1296987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1933575" y="3286125"/>
          <a:ext cx="2027238" cy="1214438"/>
        </p:xfrm>
        <a:graphic>
          <a:graphicData uri="http://schemas.openxmlformats.org/presentationml/2006/ole">
            <p:oleObj spid="_x0000_s49154" name="Формула" r:id="rId4" imgW="622080" imgH="393480" progId="Equation.3">
              <p:embed/>
            </p:oleObj>
          </a:graphicData>
        </a:graphic>
      </p:graphicFrame>
      <p:pic>
        <p:nvPicPr>
          <p:cNvPr id="8" name="Picture 4" descr="https://spacegid.com/wp-content/uploads/2017/04/48618_html_13d3da1d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5107026"/>
            <a:ext cx="4357718" cy="1750974"/>
          </a:xfrm>
          <a:prstGeom prst="rect">
            <a:avLst/>
          </a:prstGeom>
          <a:noFill/>
        </p:spPr>
      </p:pic>
    </p:spTree>
  </p:cSld>
  <p:clrMapOvr>
    <a:masterClrMapping/>
  </p:clrMapOvr>
  <p:transition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как делать презентации\Оформление\Фон для презентаций\75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27686"/>
          </a:xfrm>
          <a:prstGeom prst="rect">
            <a:avLst/>
          </a:prstGeom>
          <a:noFill/>
        </p:spPr>
      </p:pic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830263" y="714375"/>
          <a:ext cx="2698750" cy="714375"/>
        </p:xfrm>
        <a:graphic>
          <a:graphicData uri="http://schemas.openxmlformats.org/presentationml/2006/ole">
            <p:oleObj spid="_x0000_s20482" name="Формула" r:id="rId4" imgW="863280" imgH="2286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4744" y="857232"/>
            <a:ext cx="4325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Ускорение свободного падения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214546" y="2000240"/>
            <a:ext cx="59113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Ускорение свободного падения всегда направлено </a:t>
            </a:r>
          </a:p>
          <a:p>
            <a:r>
              <a:rPr lang="ru-RU" sz="4000" dirty="0" smtClean="0"/>
              <a:t>к центру Земли</a:t>
            </a:r>
            <a:endParaRPr lang="ru-RU" sz="4000" dirty="0"/>
          </a:p>
        </p:txBody>
      </p:sp>
      <p:sp>
        <p:nvSpPr>
          <p:cNvPr id="12" name="Овал 11"/>
          <p:cNvSpPr/>
          <p:nvPr/>
        </p:nvSpPr>
        <p:spPr>
          <a:xfrm>
            <a:off x="1214414" y="1857364"/>
            <a:ext cx="485772" cy="4143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357290" y="2500306"/>
            <a:ext cx="198880" cy="978408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642910" y="2571744"/>
          <a:ext cx="569916" cy="828969"/>
        </p:xfrm>
        <a:graphic>
          <a:graphicData uri="http://schemas.openxmlformats.org/presentationml/2006/ole">
            <p:oleObj spid="_x0000_s20486" name="Формула" r:id="rId5" imgW="139680" imgH="203040" progId="Equation.3">
              <p:embed/>
            </p:oleObj>
          </a:graphicData>
        </a:graphic>
      </p:graphicFrame>
      <p:pic>
        <p:nvPicPr>
          <p:cNvPr id="15" name="Picture 2" descr="http://fs1.ppt4web.ru/images/14633/93029/640/img15.jpg"/>
          <p:cNvPicPr>
            <a:picLocks noChangeAspect="1" noChangeArrowheads="1"/>
          </p:cNvPicPr>
          <p:nvPr/>
        </p:nvPicPr>
        <p:blipFill>
          <a:blip r:embed="rId6" cstate="print"/>
          <a:srcRect l="2983" t="48301" r="2519" b="4450"/>
          <a:stretch>
            <a:fillRect/>
          </a:stretch>
        </p:blipFill>
        <p:spPr bwMode="auto">
          <a:xfrm>
            <a:off x="2267744" y="4797152"/>
            <a:ext cx="4536504" cy="170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как делать презентации\Оформление\Фон для презентаций\6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324"/>
            <a:ext cx="9144000" cy="6813352"/>
          </a:xfrm>
          <a:prstGeom prst="rect">
            <a:avLst/>
          </a:prstGeom>
          <a:noFill/>
        </p:spPr>
      </p:pic>
      <p:pic>
        <p:nvPicPr>
          <p:cNvPr id="4" name="Picture 2" descr="http://fs1.ppt4web.ru/images/14633/93029/640/img12.jpg"/>
          <p:cNvPicPr>
            <a:picLocks noChangeAspect="1" noChangeArrowheads="1"/>
          </p:cNvPicPr>
          <p:nvPr/>
        </p:nvPicPr>
        <p:blipFill>
          <a:blip r:embed="rId4" cstate="print"/>
          <a:srcRect l="2344" t="3125" r="50781" b="34375"/>
          <a:stretch>
            <a:fillRect/>
          </a:stretch>
        </p:blipFill>
        <p:spPr bwMode="auto">
          <a:xfrm>
            <a:off x="714348" y="1000108"/>
            <a:ext cx="2857520" cy="28575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7620" y="1357298"/>
            <a:ext cx="509697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Ускорение свободного падения </a:t>
            </a:r>
          </a:p>
          <a:p>
            <a:r>
              <a:rPr lang="ru-RU" sz="2800" dirty="0" smtClean="0"/>
              <a:t>зависит от широты местности</a:t>
            </a:r>
          </a:p>
          <a:p>
            <a:r>
              <a:rPr lang="ru-RU" sz="2800" dirty="0" smtClean="0"/>
              <a:t>на поверхности Земли</a:t>
            </a:r>
          </a:p>
          <a:p>
            <a:endParaRPr lang="ru-RU" sz="2400" dirty="0" smtClean="0"/>
          </a:p>
          <a:p>
            <a:r>
              <a:rPr lang="ru-RU" sz="2400" dirty="0" smtClean="0"/>
              <a:t>На полюсе                       9,83 м/с</a:t>
            </a:r>
            <a:r>
              <a:rPr lang="ru-RU" sz="2400" baseline="30000" dirty="0" smtClean="0"/>
              <a:t>2</a:t>
            </a:r>
            <a:endParaRPr lang="ru-RU" sz="2400" dirty="0" smtClean="0"/>
          </a:p>
          <a:p>
            <a:r>
              <a:rPr lang="ru-RU" sz="2400" dirty="0" smtClean="0"/>
              <a:t>На широте                       9,80 м/с</a:t>
            </a:r>
            <a:r>
              <a:rPr lang="ru-RU" sz="2400" baseline="30000" dirty="0" smtClean="0"/>
              <a:t>2</a:t>
            </a:r>
            <a:endParaRPr lang="ru-RU" sz="2400" dirty="0" smtClean="0"/>
          </a:p>
          <a:p>
            <a:r>
              <a:rPr lang="ru-RU" sz="2400" dirty="0" smtClean="0"/>
              <a:t>На экваторе                    9,78 м/с</a:t>
            </a:r>
            <a:r>
              <a:rPr lang="ru-RU" sz="2400" baseline="30000" dirty="0" smtClean="0"/>
              <a:t>2</a:t>
            </a:r>
            <a:endParaRPr lang="ru-RU" sz="2400" dirty="0" smtClean="0"/>
          </a:p>
          <a:p>
            <a:endParaRPr lang="ru-RU" sz="2000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5508104" y="3429000"/>
          <a:ext cx="446488" cy="357190"/>
        </p:xfrm>
        <a:graphic>
          <a:graphicData uri="http://schemas.openxmlformats.org/presentationml/2006/ole">
            <p:oleObj spid="_x0000_s22529" name="Формула" r:id="rId5" imgW="2538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 descr="{3CA36D13-4724-4E77-9B64-097DB52CE823}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950" y="357188"/>
            <a:ext cx="616585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/>
              <a:t>Движение  тела по вертикали вниз</a:t>
            </a:r>
          </a:p>
        </p:txBody>
      </p:sp>
      <p:grpSp>
        <p:nvGrpSpPr>
          <p:cNvPr id="2" name="Group 104"/>
          <p:cNvGrpSpPr>
            <a:grpSpLocks noChangeAspect="1"/>
          </p:cNvGrpSpPr>
          <p:nvPr/>
        </p:nvGrpSpPr>
        <p:grpSpPr bwMode="auto">
          <a:xfrm>
            <a:off x="827088" y="1773238"/>
            <a:ext cx="2809875" cy="3673475"/>
            <a:chOff x="2705" y="4867"/>
            <a:chExt cx="1835" cy="2369"/>
          </a:xfrm>
        </p:grpSpPr>
        <p:sp>
          <p:nvSpPr>
            <p:cNvPr id="44137" name="AutoShape 105"/>
            <p:cNvSpPr>
              <a:spLocks noChangeAspect="1" noChangeArrowheads="1"/>
            </p:cNvSpPr>
            <p:nvPr/>
          </p:nvSpPr>
          <p:spPr bwMode="auto">
            <a:xfrm>
              <a:off x="2705" y="4867"/>
              <a:ext cx="1835" cy="236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38" name="Line 106"/>
            <p:cNvSpPr>
              <a:spLocks noChangeShapeType="1"/>
            </p:cNvSpPr>
            <p:nvPr/>
          </p:nvSpPr>
          <p:spPr bwMode="auto">
            <a:xfrm>
              <a:off x="2987" y="6958"/>
              <a:ext cx="127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39" name="Oval 107"/>
            <p:cNvSpPr>
              <a:spLocks noChangeArrowheads="1"/>
            </p:cNvSpPr>
            <p:nvPr/>
          </p:nvSpPr>
          <p:spPr bwMode="auto">
            <a:xfrm>
              <a:off x="3269" y="5285"/>
              <a:ext cx="283" cy="279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0" name="Oval 108"/>
            <p:cNvSpPr>
              <a:spLocks noChangeArrowheads="1"/>
            </p:cNvSpPr>
            <p:nvPr/>
          </p:nvSpPr>
          <p:spPr bwMode="auto">
            <a:xfrm>
              <a:off x="3269" y="6679"/>
              <a:ext cx="283" cy="279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1" name="Line 109"/>
            <p:cNvSpPr>
              <a:spLocks noChangeShapeType="1"/>
            </p:cNvSpPr>
            <p:nvPr/>
          </p:nvSpPr>
          <p:spPr bwMode="auto">
            <a:xfrm>
              <a:off x="3269" y="54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2" name="Line 110"/>
            <p:cNvSpPr>
              <a:spLocks noChangeShapeType="1"/>
            </p:cNvSpPr>
            <p:nvPr/>
          </p:nvSpPr>
          <p:spPr bwMode="auto">
            <a:xfrm>
              <a:off x="3269" y="5425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3" name="Line 111"/>
            <p:cNvSpPr>
              <a:spLocks noChangeShapeType="1"/>
            </p:cNvSpPr>
            <p:nvPr/>
          </p:nvSpPr>
          <p:spPr bwMode="auto">
            <a:xfrm>
              <a:off x="3410" y="5564"/>
              <a:ext cx="1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4" name="Line 112"/>
            <p:cNvSpPr>
              <a:spLocks noChangeShapeType="1"/>
            </p:cNvSpPr>
            <p:nvPr/>
          </p:nvSpPr>
          <p:spPr bwMode="auto">
            <a:xfrm>
              <a:off x="3975" y="5843"/>
              <a:ext cx="1" cy="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5" name="Text Box 113"/>
            <p:cNvSpPr txBox="1">
              <a:spLocks noChangeArrowheads="1"/>
            </p:cNvSpPr>
            <p:nvPr/>
          </p:nvSpPr>
          <p:spPr bwMode="auto">
            <a:xfrm>
              <a:off x="3693" y="5146"/>
              <a:ext cx="706" cy="418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6" name="Text Box 114"/>
            <p:cNvSpPr txBox="1">
              <a:spLocks noChangeArrowheads="1"/>
            </p:cNvSpPr>
            <p:nvPr/>
          </p:nvSpPr>
          <p:spPr bwMode="auto">
            <a:xfrm>
              <a:off x="3693" y="6539"/>
              <a:ext cx="126" cy="16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44147" name="Text Box 115"/>
            <p:cNvSpPr txBox="1">
              <a:spLocks noChangeArrowheads="1"/>
            </p:cNvSpPr>
            <p:nvPr/>
          </p:nvSpPr>
          <p:spPr bwMode="auto">
            <a:xfrm>
              <a:off x="4117" y="5982"/>
              <a:ext cx="126" cy="16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44148" name="Line 116"/>
            <p:cNvSpPr>
              <a:spLocks noChangeShapeType="1"/>
            </p:cNvSpPr>
            <p:nvPr/>
          </p:nvSpPr>
          <p:spPr bwMode="auto">
            <a:xfrm flipV="1">
              <a:off x="3128" y="5007"/>
              <a:ext cx="0" cy="1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49" name="Text Box 117"/>
            <p:cNvSpPr txBox="1">
              <a:spLocks noChangeArrowheads="1"/>
            </p:cNvSpPr>
            <p:nvPr/>
          </p:nvSpPr>
          <p:spPr bwMode="auto">
            <a:xfrm>
              <a:off x="2705" y="4867"/>
              <a:ext cx="282" cy="279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CC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/>
              <a:r>
                <a:rPr lang="en-US" sz="1200" b="0"/>
                <a:t>x</a:t>
              </a:r>
              <a:endParaRPr lang="ru-RU"/>
            </a:p>
          </p:txBody>
        </p:sp>
        <p:sp>
          <p:nvSpPr>
            <p:cNvPr id="44150" name="Line 118"/>
            <p:cNvSpPr>
              <a:spLocks noChangeShapeType="1"/>
            </p:cNvSpPr>
            <p:nvPr/>
          </p:nvSpPr>
          <p:spPr bwMode="auto">
            <a:xfrm flipH="1">
              <a:off x="2987" y="6958"/>
              <a:ext cx="14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51" name="Line 119"/>
            <p:cNvSpPr>
              <a:spLocks noChangeShapeType="1"/>
            </p:cNvSpPr>
            <p:nvPr/>
          </p:nvSpPr>
          <p:spPr bwMode="auto">
            <a:xfrm flipH="1">
              <a:off x="3269" y="6958"/>
              <a:ext cx="141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52" name="Line 120"/>
            <p:cNvSpPr>
              <a:spLocks noChangeShapeType="1"/>
            </p:cNvSpPr>
            <p:nvPr/>
          </p:nvSpPr>
          <p:spPr bwMode="auto">
            <a:xfrm flipH="1">
              <a:off x="3552" y="6958"/>
              <a:ext cx="141" cy="1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53" name="Line 121"/>
            <p:cNvSpPr>
              <a:spLocks noChangeShapeType="1"/>
            </p:cNvSpPr>
            <p:nvPr/>
          </p:nvSpPr>
          <p:spPr bwMode="auto">
            <a:xfrm flipH="1">
              <a:off x="3834" y="6958"/>
              <a:ext cx="141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54" name="Line 122"/>
            <p:cNvSpPr>
              <a:spLocks noChangeShapeType="1"/>
            </p:cNvSpPr>
            <p:nvPr/>
          </p:nvSpPr>
          <p:spPr bwMode="auto">
            <a:xfrm>
              <a:off x="4116" y="695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155" name="Line 123"/>
            <p:cNvSpPr>
              <a:spLocks noChangeShapeType="1"/>
            </p:cNvSpPr>
            <p:nvPr/>
          </p:nvSpPr>
          <p:spPr bwMode="auto">
            <a:xfrm flipH="1">
              <a:off x="4116" y="6958"/>
              <a:ext cx="141" cy="13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159" name="Rectangle 1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58" name="Object 126"/>
          <p:cNvGraphicFramePr>
            <a:graphicFrameLocks noChangeAspect="1"/>
          </p:cNvGraphicFramePr>
          <p:nvPr/>
        </p:nvGraphicFramePr>
        <p:xfrm>
          <a:off x="5435600" y="2708275"/>
          <a:ext cx="792163" cy="422275"/>
        </p:xfrm>
        <a:graphic>
          <a:graphicData uri="http://schemas.openxmlformats.org/presentationml/2006/ole">
            <p:oleObj spid="_x0000_s61442" name="Формула" r:id="rId3" imgW="431613" imgH="228501" progId="Equation.3">
              <p:embed/>
            </p:oleObj>
          </a:graphicData>
        </a:graphic>
      </p:graphicFrame>
      <p:sp>
        <p:nvSpPr>
          <p:cNvPr id="44161" name="Rectangle 12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60" name="Object 128"/>
          <p:cNvGraphicFramePr>
            <a:graphicFrameLocks noChangeAspect="1"/>
          </p:cNvGraphicFramePr>
          <p:nvPr/>
        </p:nvGraphicFramePr>
        <p:xfrm>
          <a:off x="2268538" y="2349500"/>
          <a:ext cx="792162" cy="423863"/>
        </p:xfrm>
        <a:graphic>
          <a:graphicData uri="http://schemas.openxmlformats.org/presentationml/2006/ole">
            <p:oleObj spid="_x0000_s61443" name="Формула" r:id="rId4" imgW="431613" imgH="228501" progId="Equation.3">
              <p:embed/>
            </p:oleObj>
          </a:graphicData>
        </a:graphic>
      </p:graphicFrame>
      <p:sp>
        <p:nvSpPr>
          <p:cNvPr id="44165" name="Rectangle 133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64" name="Object 132"/>
          <p:cNvGraphicFramePr>
            <a:graphicFrameLocks noChangeAspect="1"/>
          </p:cNvGraphicFramePr>
          <p:nvPr/>
        </p:nvGraphicFramePr>
        <p:xfrm>
          <a:off x="2916238" y="3573463"/>
          <a:ext cx="307975" cy="431800"/>
        </p:xfrm>
        <a:graphic>
          <a:graphicData uri="http://schemas.openxmlformats.org/presentationml/2006/ole">
            <p:oleObj spid="_x0000_s61444" name="Формула" r:id="rId5" imgW="139639" imgH="203112" progId="Equation.3">
              <p:embed/>
            </p:oleObj>
          </a:graphicData>
        </a:graphic>
      </p:graphicFrame>
      <p:sp>
        <p:nvSpPr>
          <p:cNvPr id="44167" name="Rectangle 135"/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66" name="Object 134"/>
          <p:cNvGraphicFramePr>
            <a:graphicFrameLocks noChangeAspect="1"/>
          </p:cNvGraphicFramePr>
          <p:nvPr/>
        </p:nvGraphicFramePr>
        <p:xfrm>
          <a:off x="2268538" y="4508500"/>
          <a:ext cx="334962" cy="396875"/>
        </p:xfrm>
        <a:graphic>
          <a:graphicData uri="http://schemas.openxmlformats.org/presentationml/2006/ole">
            <p:oleObj spid="_x0000_s61445" name="Формула" r:id="rId6" imgW="152202" imgH="177569" progId="Equation.3">
              <p:embed/>
            </p:oleObj>
          </a:graphicData>
        </a:graphic>
      </p:graphicFrame>
      <p:sp>
        <p:nvSpPr>
          <p:cNvPr id="44169" name="Rectangle 1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68" name="Object 136"/>
          <p:cNvGraphicFramePr>
            <a:graphicFrameLocks noChangeAspect="1"/>
          </p:cNvGraphicFramePr>
          <p:nvPr/>
        </p:nvGraphicFramePr>
        <p:xfrm>
          <a:off x="3995738" y="2133600"/>
          <a:ext cx="1439862" cy="468313"/>
        </p:xfrm>
        <a:graphic>
          <a:graphicData uri="http://schemas.openxmlformats.org/presentationml/2006/ole">
            <p:oleObj spid="_x0000_s61446" name="Формула" r:id="rId7" imgW="736600" imgH="241300" progId="Equation.3">
              <p:embed/>
            </p:oleObj>
          </a:graphicData>
        </a:graphic>
      </p:graphicFrame>
      <p:sp>
        <p:nvSpPr>
          <p:cNvPr id="44171" name="Rectangle 1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sp>
        <p:nvSpPr>
          <p:cNvPr id="44173" name="Rectangle 14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72" name="Object 140"/>
          <p:cNvGraphicFramePr>
            <a:graphicFrameLocks noChangeAspect="1"/>
          </p:cNvGraphicFramePr>
          <p:nvPr/>
        </p:nvGraphicFramePr>
        <p:xfrm>
          <a:off x="6227763" y="1916113"/>
          <a:ext cx="1727200" cy="835025"/>
        </p:xfrm>
        <a:graphic>
          <a:graphicData uri="http://schemas.openxmlformats.org/presentationml/2006/ole">
            <p:oleObj spid="_x0000_s61447" name="Формула" r:id="rId8" imgW="863225" imgH="418918" progId="Equation.3">
              <p:embed/>
            </p:oleObj>
          </a:graphicData>
        </a:graphic>
      </p:graphicFrame>
      <p:sp>
        <p:nvSpPr>
          <p:cNvPr id="44175" name="Rectangle 143"/>
          <p:cNvSpPr>
            <a:spLocks noChangeArrowheads="1"/>
          </p:cNvSpPr>
          <p:nvPr/>
        </p:nvSpPr>
        <p:spPr bwMode="auto">
          <a:xfrm flipV="1">
            <a:off x="4140200" y="3213100"/>
            <a:ext cx="5003800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74" name="Object 142"/>
          <p:cNvGraphicFramePr>
            <a:graphicFrameLocks noChangeAspect="1"/>
          </p:cNvGraphicFramePr>
          <p:nvPr/>
        </p:nvGraphicFramePr>
        <p:xfrm>
          <a:off x="4140200" y="3500438"/>
          <a:ext cx="936625" cy="419100"/>
        </p:xfrm>
        <a:graphic>
          <a:graphicData uri="http://schemas.openxmlformats.org/presentationml/2006/ole">
            <p:oleObj spid="_x0000_s61448" name="Формула" r:id="rId9" imgW="444307" imgH="203112" progId="Equation.3">
              <p:embed/>
            </p:oleObj>
          </a:graphicData>
        </a:graphic>
      </p:graphicFrame>
      <p:graphicFrame>
        <p:nvGraphicFramePr>
          <p:cNvPr id="44176" name="Object 144"/>
          <p:cNvGraphicFramePr>
            <a:graphicFrameLocks noChangeAspect="1"/>
          </p:cNvGraphicFramePr>
          <p:nvPr/>
        </p:nvGraphicFramePr>
        <p:xfrm>
          <a:off x="6732588" y="3284538"/>
          <a:ext cx="1008062" cy="727075"/>
        </p:xfrm>
        <a:graphic>
          <a:graphicData uri="http://schemas.openxmlformats.org/presentationml/2006/ole">
            <p:oleObj spid="_x0000_s61449" name="Формула" r:id="rId10" imgW="583947" imgH="418918" progId="Equation.3">
              <p:embed/>
            </p:oleObj>
          </a:graphicData>
        </a:graphic>
      </p:graphicFrame>
      <p:sp>
        <p:nvSpPr>
          <p:cNvPr id="44179" name="Rectangle 147"/>
          <p:cNvSpPr>
            <a:spLocks noChangeArrowheads="1"/>
          </p:cNvSpPr>
          <p:nvPr/>
        </p:nvSpPr>
        <p:spPr bwMode="auto">
          <a:xfrm>
            <a:off x="-396875" y="3357563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78" name="Object 146"/>
          <p:cNvGraphicFramePr>
            <a:graphicFrameLocks noChangeAspect="1"/>
          </p:cNvGraphicFramePr>
          <p:nvPr/>
        </p:nvGraphicFramePr>
        <p:xfrm>
          <a:off x="4067175" y="4581525"/>
          <a:ext cx="1295400" cy="492125"/>
        </p:xfrm>
        <a:graphic>
          <a:graphicData uri="http://schemas.openxmlformats.org/presentationml/2006/ole">
            <p:oleObj spid="_x0000_s61450" name="Формула" r:id="rId11" imgW="672808" imgH="253890" progId="Equation.3">
              <p:embed/>
            </p:oleObj>
          </a:graphicData>
        </a:graphic>
      </p:graphicFrame>
      <p:sp>
        <p:nvSpPr>
          <p:cNvPr id="44181" name="Rectangle 14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graphicFrame>
        <p:nvGraphicFramePr>
          <p:cNvPr id="44180" name="Object 148"/>
          <p:cNvGraphicFramePr>
            <a:graphicFrameLocks noChangeAspect="1"/>
          </p:cNvGraphicFramePr>
          <p:nvPr/>
        </p:nvGraphicFramePr>
        <p:xfrm>
          <a:off x="6659563" y="4365625"/>
          <a:ext cx="935037" cy="776288"/>
        </p:xfrm>
        <a:graphic>
          <a:graphicData uri="http://schemas.openxmlformats.org/presentationml/2006/ole">
            <p:oleObj spid="_x0000_s61451" name="Формула" r:id="rId12" imgW="558800" imgH="469900" progId="Equation.3">
              <p:embed/>
            </p:oleObj>
          </a:graphicData>
        </a:graphic>
      </p:graphicFrame>
      <p:sp>
        <p:nvSpPr>
          <p:cNvPr id="44185" name="Line 153"/>
          <p:cNvSpPr>
            <a:spLocks noChangeShapeType="1"/>
          </p:cNvSpPr>
          <p:nvPr/>
        </p:nvSpPr>
        <p:spPr bwMode="auto">
          <a:xfrm>
            <a:off x="5292725" y="30686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sp>
        <p:nvSpPr>
          <p:cNvPr id="44186" name="Line 154"/>
          <p:cNvSpPr>
            <a:spLocks noChangeShapeType="1"/>
          </p:cNvSpPr>
          <p:nvPr/>
        </p:nvSpPr>
        <p:spPr bwMode="auto">
          <a:xfrm flipH="1">
            <a:off x="4500563" y="2781300"/>
            <a:ext cx="215900" cy="5762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sp>
        <p:nvSpPr>
          <p:cNvPr id="44187" name="Line 155"/>
          <p:cNvSpPr>
            <a:spLocks noChangeShapeType="1"/>
          </p:cNvSpPr>
          <p:nvPr/>
        </p:nvSpPr>
        <p:spPr bwMode="auto">
          <a:xfrm flipH="1">
            <a:off x="4643438" y="2708275"/>
            <a:ext cx="215900" cy="576263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 wrap="none" tIns="137160" anchor="ctr">
            <a:spAutoFit/>
          </a:bodyPr>
          <a:lstStyle/>
          <a:p>
            <a:endParaRPr lang="ru-RU"/>
          </a:p>
        </p:txBody>
      </p:sp>
      <p:sp>
        <p:nvSpPr>
          <p:cNvPr id="44188" name="AutoShape 156"/>
          <p:cNvSpPr>
            <a:spLocks noChangeArrowheads="1"/>
          </p:cNvSpPr>
          <p:nvPr/>
        </p:nvSpPr>
        <p:spPr bwMode="auto">
          <a:xfrm rot="6538225">
            <a:off x="4500563" y="2851150"/>
            <a:ext cx="457200" cy="17145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89" name="AutoShape 157"/>
          <p:cNvSpPr>
            <a:spLocks noChangeArrowheads="1"/>
          </p:cNvSpPr>
          <p:nvPr/>
        </p:nvSpPr>
        <p:spPr bwMode="auto">
          <a:xfrm rot="4801165">
            <a:off x="6877050" y="2851150"/>
            <a:ext cx="457200" cy="17145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90" name="AutoShape 158"/>
          <p:cNvSpPr>
            <a:spLocks noChangeArrowheads="1"/>
          </p:cNvSpPr>
          <p:nvPr/>
        </p:nvSpPr>
        <p:spPr bwMode="auto">
          <a:xfrm rot="6538225">
            <a:off x="4284663" y="4076700"/>
            <a:ext cx="457200" cy="17145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191" name="AutoShape 159"/>
          <p:cNvSpPr>
            <a:spLocks noChangeArrowheads="1"/>
          </p:cNvSpPr>
          <p:nvPr/>
        </p:nvSpPr>
        <p:spPr bwMode="auto">
          <a:xfrm rot="4801165">
            <a:off x="6805613" y="4076700"/>
            <a:ext cx="457200" cy="171450"/>
          </a:xfrm>
          <a:prstGeom prst="notched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507412" cy="5691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Мяч начинает падать на землю с высоты 20 м с начальной скоростью, равной нулю. На какой высоте над поверхностью Земли будет находиться мяч через 1 с после начала падения? Сопротивлением воздуха пренебречь.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 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1) 0 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2) 5 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3) 10 м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mtClean="0"/>
              <a:t>4) 15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692150"/>
            <a:ext cx="8713788" cy="54038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Мяч начинает падать на землю с высоты 20 м с начальной скоростью, равной нулю. Какую скорость приобретёт мяч к моменту удара о поверхность Земли? Сопротивлением воздуха пренебречь. </a:t>
            </a:r>
          </a:p>
          <a:p>
            <a:pPr eaLnBrk="1" hangingPunct="1">
              <a:defRPr/>
            </a:pPr>
            <a:r>
              <a:rPr lang="ru-RU" smtClean="0"/>
              <a:t>1) 2,5 м/с</a:t>
            </a:r>
          </a:p>
          <a:p>
            <a:pPr eaLnBrk="1" hangingPunct="1">
              <a:defRPr/>
            </a:pPr>
            <a:r>
              <a:rPr lang="ru-RU" smtClean="0"/>
              <a:t>2) 5 м/с</a:t>
            </a:r>
          </a:p>
          <a:p>
            <a:pPr eaLnBrk="1" hangingPunct="1">
              <a:defRPr/>
            </a:pPr>
            <a:r>
              <a:rPr lang="ru-RU" smtClean="0"/>
              <a:t>3) 20 м/с</a:t>
            </a:r>
          </a:p>
          <a:p>
            <a:pPr eaLnBrk="1" hangingPunct="1">
              <a:defRPr/>
            </a:pPr>
            <a:r>
              <a:rPr lang="ru-RU" smtClean="0"/>
              <a:t>4) 40 м/с</a:t>
            </a:r>
          </a:p>
        </p:txBody>
      </p:sp>
      <p:sp>
        <p:nvSpPr>
          <p:cNvPr id="6147" name="AutoShape 5" descr="get_file?id=1245"/>
          <p:cNvSpPr>
            <a:spLocks noChangeAspect="1" noChangeArrowheads="1"/>
          </p:cNvSpPr>
          <p:nvPr/>
        </p:nvSpPr>
        <p:spPr bwMode="auto">
          <a:xfrm>
            <a:off x="155575" y="46038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8" name="AutoShape 7" descr="get_file?id=1245"/>
          <p:cNvSpPr>
            <a:spLocks noChangeAspect="1" noChangeArrowheads="1"/>
          </p:cNvSpPr>
          <p:nvPr/>
        </p:nvSpPr>
        <p:spPr bwMode="auto">
          <a:xfrm flipV="1">
            <a:off x="155575" y="2046288"/>
            <a:ext cx="3840163" cy="384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9" descr="get_file?id=1245"/>
          <p:cNvSpPr>
            <a:spLocks noChangeAspect="1" noChangeArrowheads="1"/>
          </p:cNvSpPr>
          <p:nvPr/>
        </p:nvSpPr>
        <p:spPr bwMode="auto">
          <a:xfrm>
            <a:off x="3571875" y="24288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401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Курская магнитная аномалия</a:t>
            </a:r>
          </a:p>
          <a:p>
            <a:r>
              <a:rPr lang="ru-RU" sz="2400" dirty="0" smtClean="0"/>
              <a:t>Залежи железных руд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2060848"/>
            <a:ext cx="671683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Ускорение свободного падения</a:t>
            </a:r>
          </a:p>
          <a:p>
            <a:r>
              <a:rPr lang="ru-RU" sz="2000" dirty="0" smtClean="0"/>
              <a:t> зависит от плотности пород,</a:t>
            </a:r>
          </a:p>
          <a:p>
            <a:r>
              <a:rPr lang="ru-RU" sz="2000" dirty="0" smtClean="0"/>
              <a:t> залегающих в недрах Земли.</a:t>
            </a:r>
          </a:p>
          <a:p>
            <a:r>
              <a:rPr lang="ru-RU" sz="2000" dirty="0" smtClean="0"/>
              <a:t>В районах, где залегают породы, </a:t>
            </a:r>
          </a:p>
          <a:p>
            <a:r>
              <a:rPr lang="ru-RU" sz="2000" dirty="0" smtClean="0"/>
              <a:t>плотность которых больше средней </a:t>
            </a:r>
          </a:p>
          <a:p>
            <a:r>
              <a:rPr lang="ru-RU" sz="2000" dirty="0" smtClean="0"/>
              <a:t>плотности Земли (например, железная руда),</a:t>
            </a:r>
          </a:p>
          <a:p>
            <a:r>
              <a:rPr lang="en-US" sz="2000" dirty="0" smtClean="0"/>
              <a:t>g</a:t>
            </a:r>
            <a:r>
              <a:rPr lang="ru-RU" sz="2000" dirty="0" smtClean="0"/>
              <a:t>  больше.</a:t>
            </a:r>
            <a:endParaRPr lang="en-US" sz="2000" dirty="0" smtClean="0"/>
          </a:p>
          <a:p>
            <a:r>
              <a:rPr lang="ru-RU" sz="2000" dirty="0" smtClean="0"/>
              <a:t>А там, где имеются залежи нефти,</a:t>
            </a:r>
          </a:p>
          <a:p>
            <a:r>
              <a:rPr lang="en-US" sz="2000" dirty="0" smtClean="0"/>
              <a:t>g </a:t>
            </a:r>
            <a:r>
              <a:rPr lang="ru-RU" sz="2000" dirty="0" smtClean="0"/>
              <a:t> меньше.</a:t>
            </a:r>
          </a:p>
          <a:p>
            <a:r>
              <a:rPr lang="ru-RU" sz="2000" dirty="0" smtClean="0"/>
              <a:t>Этим пользуются геологи при поиске полезных ископаемых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Picture 4" descr="http://900igr.net/datai/ekonomika/Metallurgija-v-Rossii/0004-005-Kurskaja-Magnitnaja-Anomalij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20688"/>
            <a:ext cx="4136795" cy="2592288"/>
          </a:xfrm>
          <a:prstGeom prst="rect">
            <a:avLst/>
          </a:prstGeom>
          <a:noFill/>
        </p:spPr>
      </p:pic>
      <p:pic>
        <p:nvPicPr>
          <p:cNvPr id="7" name="Picture 6" descr="http://wap-z.net/new/files/img/3169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20688"/>
            <a:ext cx="4216424" cy="2808312"/>
          </a:xfrm>
          <a:prstGeom prst="rect">
            <a:avLst/>
          </a:prstGeom>
          <a:noFill/>
        </p:spPr>
      </p:pic>
      <p:pic>
        <p:nvPicPr>
          <p:cNvPr id="8" name="Picture 8" descr="http://d.topic.lt/Fmfir/images/picsw/012011/25/post/magnit/01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620688"/>
            <a:ext cx="4212729" cy="2805851"/>
          </a:xfrm>
          <a:prstGeom prst="rect">
            <a:avLst/>
          </a:prstGeom>
          <a:noFill/>
        </p:spPr>
      </p:pic>
      <p:pic>
        <p:nvPicPr>
          <p:cNvPr id="9" name="Picture 2" descr="http://www.astrobio.net/images/galleryimages_images/Gallery_Image_598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4008" y="548680"/>
            <a:ext cx="42834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83768" y="548680"/>
            <a:ext cx="41196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Повторение теории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00808"/>
            <a:ext cx="80404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Какое движение называется свободным падением?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Каким движением является свободное падение?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Как направлено ускорение свободного падения?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 чего зависит значение ускорения свободного падения?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Чему равно нормальное ускорение свободного падения на Земле?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Сравните ускорение свободного падения для разных тел в одной и той же точке Земли?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\Desktop\как делать презентации\Оформление\Фон для презентаций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1556792"/>
            <a:ext cx="791351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1. </a:t>
            </a:r>
            <a:r>
              <a:rPr lang="ru-RU" sz="3200" dirty="0" smtClean="0">
                <a:solidFill>
                  <a:srgbClr val="C00000"/>
                </a:solidFill>
              </a:rPr>
              <a:t>Свободным падением называется:</a:t>
            </a:r>
          </a:p>
          <a:p>
            <a:endParaRPr lang="ru-RU" sz="2800" dirty="0" smtClean="0"/>
          </a:p>
          <a:p>
            <a:r>
              <a:rPr lang="ru-RU" sz="2800" dirty="0" smtClean="0"/>
              <a:t>А) Траектория движения любого тела</a:t>
            </a:r>
          </a:p>
          <a:p>
            <a:r>
              <a:rPr lang="ru-RU" sz="2800" dirty="0" smtClean="0"/>
              <a:t>Б) Движение тела под действием силы упругости</a:t>
            </a:r>
          </a:p>
          <a:p>
            <a:r>
              <a:rPr lang="ru-RU" sz="2800" dirty="0" smtClean="0"/>
              <a:t>В) Движение тела под действием силы тяжести</a:t>
            </a:r>
          </a:p>
          <a:p>
            <a:r>
              <a:rPr lang="ru-RU" sz="2800" dirty="0" smtClean="0"/>
              <a:t>Г) Физическая величина, зависящая от массы тела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/>
              <a:t>Ход урока:</a:t>
            </a:r>
            <a:br>
              <a:rPr lang="ru-RU" sz="4000" b="1" dirty="0" smtClean="0"/>
            </a:br>
            <a:endParaRPr lang="ru-RU" sz="4000" b="1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73246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1. Самостоятельная работа:</a:t>
            </a:r>
          </a:p>
          <a:p>
            <a:pPr eaLnBrk="1" hangingPunct="1">
              <a:defRPr/>
            </a:pPr>
            <a:r>
              <a:rPr lang="ru-RU" sz="2800" i="1" dirty="0" smtClean="0"/>
              <a:t>1 вариант.</a:t>
            </a:r>
            <a:r>
              <a:rPr lang="ru-RU" sz="2800" dirty="0" smtClean="0"/>
              <a:t>1) Какова масса тела, которому сила 10 Н сообщает ускорение 2 м/с2?</a:t>
            </a:r>
          </a:p>
          <a:p>
            <a:pPr eaLnBrk="1" hangingPunct="1">
              <a:defRPr/>
            </a:pPr>
            <a:r>
              <a:rPr lang="ru-RU" sz="2800" dirty="0" smtClean="0"/>
              <a:t>2) Каким может быть модуль равнодействующей сил 25 Н и 10 Н?</a:t>
            </a:r>
          </a:p>
          <a:p>
            <a:pPr eaLnBrk="1" hangingPunct="1">
              <a:defRPr/>
            </a:pPr>
            <a:r>
              <a:rPr lang="ru-RU" sz="2800" i="1" dirty="0" smtClean="0"/>
              <a:t>2 вариант</a:t>
            </a:r>
            <a:r>
              <a:rPr lang="ru-RU" sz="2800" dirty="0" smtClean="0"/>
              <a:t>.1) Какое ускорение сообщает сила 20 Н телу массой 2 кг?</a:t>
            </a:r>
          </a:p>
          <a:p>
            <a:pPr eaLnBrk="1" hangingPunct="1">
              <a:defRPr/>
            </a:pPr>
            <a:r>
              <a:rPr lang="ru-RU" sz="2800" dirty="0" smtClean="0"/>
              <a:t>2) Одна из сил, действующих на тело, равна15 Н. Чему равна вторая сил, если  модуль равнодействующей этих сил равна 5Н?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к делать презентации\Оформление\Фон для презентаций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1556792"/>
            <a:ext cx="883344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2. </a:t>
            </a:r>
            <a:r>
              <a:rPr lang="ru-RU" sz="3200" dirty="0" smtClean="0">
                <a:solidFill>
                  <a:srgbClr val="C00000"/>
                </a:solidFill>
              </a:rPr>
              <a:t> В данном месте Земли все тела падают:</a:t>
            </a:r>
          </a:p>
          <a:p>
            <a:endParaRPr lang="ru-RU" sz="2800" dirty="0" smtClean="0"/>
          </a:p>
          <a:p>
            <a:r>
              <a:rPr lang="ru-RU" sz="2800" dirty="0" smtClean="0"/>
              <a:t>А) С одинаковой скоростью</a:t>
            </a:r>
          </a:p>
          <a:p>
            <a:r>
              <a:rPr lang="ru-RU" sz="2800" dirty="0" smtClean="0"/>
              <a:t>Б) С одинаковым ускорением</a:t>
            </a:r>
          </a:p>
          <a:p>
            <a:r>
              <a:rPr lang="ru-RU" sz="2800" dirty="0" smtClean="0"/>
              <a:t>В) С одинаковой скоростью и одинаковым ускорением</a:t>
            </a:r>
          </a:p>
          <a:p>
            <a:r>
              <a:rPr lang="ru-RU" sz="2800" dirty="0" smtClean="0"/>
              <a:t>Г) С переменным ускорением</a:t>
            </a:r>
            <a:endParaRPr lang="ru-RU" sz="2800" dirty="0"/>
          </a:p>
        </p:txBody>
      </p:sp>
      <p:pic>
        <p:nvPicPr>
          <p:cNvPr id="4" name="Picture 2" descr="Сайт о городе Набережные Челны &quot; Тес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2520280" cy="1783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как делать презентации\Оформление\Фон для презентаций\94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2060848"/>
            <a:ext cx="8604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3. </a:t>
            </a:r>
            <a:r>
              <a:rPr lang="ru-RU" sz="3200" dirty="0" smtClean="0">
                <a:solidFill>
                  <a:srgbClr val="C00000"/>
                </a:solidFill>
              </a:rPr>
              <a:t> Чему будет равна скорость потока воды в водопаде через 4 с от начала падения?</a:t>
            </a:r>
          </a:p>
          <a:p>
            <a:endParaRPr lang="ru-RU" sz="2800" dirty="0" smtClean="0"/>
          </a:p>
          <a:p>
            <a:r>
              <a:rPr lang="ru-RU" sz="2800" dirty="0" smtClean="0"/>
              <a:t>А)  20 м/с                               В) 80 м/с</a:t>
            </a:r>
          </a:p>
          <a:p>
            <a:r>
              <a:rPr lang="ru-RU" sz="2800" dirty="0" smtClean="0"/>
              <a:t>Б)  40 м/с                               Г)  160 м/с</a:t>
            </a:r>
          </a:p>
        </p:txBody>
      </p:sp>
      <p:pic>
        <p:nvPicPr>
          <p:cNvPr id="4" name="Picture 4" descr="Sun Setting Behind Tree Wallpicsh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6672"/>
            <a:ext cx="2301537" cy="1722768"/>
          </a:xfrm>
          <a:prstGeom prst="rect">
            <a:avLst/>
          </a:prstGeom>
          <a:noFill/>
        </p:spPr>
      </p:pic>
      <p:pic>
        <p:nvPicPr>
          <p:cNvPr id="5" name="Picture 2" descr="Обои и картинки 1280x1024 (330KB) Картинки - рисунки - обо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617242"/>
            <a:ext cx="2247910" cy="1687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908720"/>
            <a:ext cx="86044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4. </a:t>
            </a:r>
            <a:r>
              <a:rPr lang="ru-RU" sz="3200" dirty="0" smtClean="0">
                <a:solidFill>
                  <a:srgbClr val="002060"/>
                </a:solidFill>
              </a:rPr>
              <a:t> С какой высоты упала сосулька, если время ее падения 3 секунды?</a:t>
            </a:r>
          </a:p>
          <a:p>
            <a:endParaRPr lang="ru-RU" sz="2800" dirty="0" smtClean="0"/>
          </a:p>
          <a:p>
            <a:r>
              <a:rPr lang="ru-RU" sz="2800" dirty="0" smtClean="0"/>
              <a:t>А)  15 м                         В) 45 м</a:t>
            </a:r>
          </a:p>
          <a:p>
            <a:r>
              <a:rPr lang="ru-RU" sz="2800" dirty="0" smtClean="0"/>
              <a:t>Б)  30 м                         Г)  90 м</a:t>
            </a:r>
          </a:p>
        </p:txBody>
      </p:sp>
      <p:pic>
        <p:nvPicPr>
          <p:cNvPr id="4" name="Picture 2" descr="http://fs1.ppt4web.ru/images/14633/93029/640/img24.jpg"/>
          <p:cNvPicPr>
            <a:picLocks noChangeAspect="1" noChangeArrowheads="1"/>
          </p:cNvPicPr>
          <p:nvPr/>
        </p:nvPicPr>
        <p:blipFill>
          <a:blip r:embed="rId3" cstate="print"/>
          <a:srcRect l="30797" t="25487" r="3360" b="19290"/>
          <a:stretch>
            <a:fillRect/>
          </a:stretch>
        </p:blipFill>
        <p:spPr bwMode="auto">
          <a:xfrm>
            <a:off x="5076056" y="2924944"/>
            <a:ext cx="3777651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5959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Падающие сосульки – серьезная опасность!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Picture 4" descr="Фотоотчет с ОИ-2008 Серебро Кунакова и Саутина &quot; Олимпиада 2008 &quot; Спортивное Обозр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844824"/>
            <a:ext cx="244827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604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5. </a:t>
            </a:r>
            <a:r>
              <a:rPr lang="ru-RU" sz="3200" dirty="0" smtClean="0">
                <a:solidFill>
                  <a:srgbClr val="002060"/>
                </a:solidFill>
              </a:rPr>
              <a:t> Сколько времени длился прыжок спортсмена, если в момент касания Земли его скорость была 20 м/с? </a:t>
            </a:r>
          </a:p>
          <a:p>
            <a:endParaRPr lang="ru-RU" sz="2800" dirty="0" smtClean="0"/>
          </a:p>
          <a:p>
            <a:r>
              <a:rPr lang="ru-RU" sz="2800" dirty="0" smtClean="0"/>
              <a:t>А)  1 с                         В) 10 с</a:t>
            </a:r>
          </a:p>
          <a:p>
            <a:r>
              <a:rPr lang="ru-RU" sz="2800" dirty="0" smtClean="0"/>
              <a:t>Б)  2 с                         Г)  20 с</a:t>
            </a:r>
          </a:p>
        </p:txBody>
      </p:sp>
      <p:pic>
        <p:nvPicPr>
          <p:cNvPr id="6" name="Picture 2" descr="Волгоградский спортсмен-юниор вернулся с мирового первенства серебряным призером PDA версия РИА ФедералПрес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034672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как делать презентации\Оформление\Фон для презентаций\97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009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Как ведут себя падающие </a:t>
            </a:r>
          </a:p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тела в реальных условиях?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3558" name="Picture 6" descr="Рингтоны из мультфильмов (200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071546"/>
            <a:ext cx="3429024" cy="342902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9" y="1357298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Свободное падение </a:t>
            </a:r>
            <a:r>
              <a:rPr lang="ru-RU" sz="2000" b="1" dirty="0" smtClean="0"/>
              <a:t>– движение только</a:t>
            </a:r>
          </a:p>
          <a:p>
            <a:r>
              <a:rPr lang="ru-RU" sz="2000" b="1" dirty="0" smtClean="0"/>
              <a:t> под действием </a:t>
            </a:r>
            <a:r>
              <a:rPr lang="ru-RU" sz="2000" b="1" dirty="0" smtClean="0">
                <a:solidFill>
                  <a:srgbClr val="FF0000"/>
                </a:solidFill>
              </a:rPr>
              <a:t>силы тяжести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14480" y="4643446"/>
            <a:ext cx="71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Идеальное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свободное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падение</a:t>
            </a:r>
            <a:r>
              <a:rPr lang="en-US" sz="24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lang="en-US" sz="24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 </a:t>
            </a:r>
            <a:r>
              <a:rPr lang="en-US" sz="2400" b="1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вакууме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как делать презентации\Оформление\Фон для презентаций\28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832"/>
            <a:ext cx="9144000" cy="6840168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1357290" y="714356"/>
            <a:ext cx="1143008" cy="11430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71472" y="6000768"/>
            <a:ext cx="2786082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43808" y="928670"/>
            <a:ext cx="5728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 тело, падающее в воздухе, кроме силы тяжести действует сила сопротивления воздуха, следовательно, такое движение не является свободным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4581128"/>
            <a:ext cx="756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81 L -0.00226 0.6041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как делать презентации\Оформление\Фон для презентаций\8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pic>
        <p:nvPicPr>
          <p:cNvPr id="7172" name="Picture 4" descr="http://fs1.ppt4web.ru/images/14633/93029/640/img6.jpg"/>
          <p:cNvPicPr>
            <a:picLocks noChangeAspect="1" noChangeArrowheads="1"/>
          </p:cNvPicPr>
          <p:nvPr/>
        </p:nvPicPr>
        <p:blipFill>
          <a:blip r:embed="rId3" cstate="print"/>
          <a:srcRect l="4688" t="3125" r="44921" b="10937"/>
          <a:stretch>
            <a:fillRect/>
          </a:stretch>
        </p:blipFill>
        <p:spPr bwMode="auto">
          <a:xfrm>
            <a:off x="500034" y="1071546"/>
            <a:ext cx="3071834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29058" y="1214422"/>
            <a:ext cx="38397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Аристотель </a:t>
            </a:r>
          </a:p>
          <a:p>
            <a:r>
              <a:rPr lang="ru-RU" sz="2400" b="1" dirty="0" smtClean="0"/>
              <a:t>(384 – 322 </a:t>
            </a:r>
            <a:r>
              <a:rPr lang="ru-RU" sz="2400" b="1" dirty="0" err="1" smtClean="0"/>
              <a:t>гг</a:t>
            </a:r>
            <a:r>
              <a:rPr lang="ru-RU" sz="2400" b="1" dirty="0" smtClean="0"/>
              <a:t> до нашей эры)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786182" y="2714620"/>
            <a:ext cx="48860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Древнегреческий философ и ученый</a:t>
            </a:r>
          </a:p>
          <a:p>
            <a:endParaRPr lang="ru-RU" sz="2000" dirty="0" smtClean="0"/>
          </a:p>
          <a:p>
            <a:r>
              <a:rPr lang="ru-RU" sz="2000" dirty="0" smtClean="0"/>
              <a:t>Аристотель утверждал, что в реальных</a:t>
            </a:r>
          </a:p>
          <a:p>
            <a:r>
              <a:rPr lang="ru-RU" sz="2000" dirty="0" smtClean="0"/>
              <a:t> условиях тела падают с разной скоростью.</a:t>
            </a:r>
          </a:p>
          <a:p>
            <a:r>
              <a:rPr lang="ru-RU" sz="2000" b="1" dirty="0" smtClean="0"/>
              <a:t>Он полагал, что чем тяжелее тело, тем</a:t>
            </a:r>
          </a:p>
          <a:p>
            <a:r>
              <a:rPr lang="ru-RU" sz="2000" b="1" dirty="0" smtClean="0"/>
              <a:t>быстрее оно падает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как делать презентации\Оформление\Фон для презентаций\79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916"/>
            <a:ext cx="9144000" cy="6840168"/>
          </a:xfrm>
          <a:prstGeom prst="rect">
            <a:avLst/>
          </a:prstGeom>
          <a:noFill/>
        </p:spPr>
      </p:pic>
      <p:pic>
        <p:nvPicPr>
          <p:cNvPr id="21506" name="Picture 2" descr="Портал Естественных Наук. Форум. Русская версия Invision Power 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867150" cy="5715000"/>
          </a:xfrm>
          <a:prstGeom prst="rect">
            <a:avLst/>
          </a:prstGeom>
          <a:noFill/>
        </p:spPr>
      </p:pic>
      <p:pic>
        <p:nvPicPr>
          <p:cNvPr id="3" name="Picture 2" descr="C:\Documents and Settings\Admin\Рабочий стол\6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571479"/>
            <a:ext cx="3857652" cy="596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fs1.ppt4web.ru/images/14633/93029/640/img7.jpg"/>
          <p:cNvPicPr>
            <a:picLocks noChangeAspect="1" noChangeArrowheads="1"/>
          </p:cNvPicPr>
          <p:nvPr/>
        </p:nvPicPr>
        <p:blipFill>
          <a:blip r:embed="rId5" cstate="print"/>
          <a:srcRect l="4688" t="6250" r="44921" b="12499"/>
          <a:stretch>
            <a:fillRect/>
          </a:stretch>
        </p:blipFill>
        <p:spPr bwMode="auto">
          <a:xfrm>
            <a:off x="5357818" y="428604"/>
            <a:ext cx="2540170" cy="307183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3571876"/>
            <a:ext cx="42217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Галилео Галилей</a:t>
            </a:r>
          </a:p>
          <a:p>
            <a:pPr algn="ctr"/>
            <a:r>
              <a:rPr lang="ru-RU" sz="2400" b="1" dirty="0" smtClean="0"/>
              <a:t>(1564 – 1642)</a:t>
            </a:r>
          </a:p>
          <a:p>
            <a:pPr algn="ctr"/>
            <a:endParaRPr lang="ru-RU" sz="2400" b="1" dirty="0" smtClean="0"/>
          </a:p>
          <a:p>
            <a:r>
              <a:rPr lang="ru-RU" sz="2000" dirty="0" smtClean="0"/>
              <a:t>Выдающийся итальянский</a:t>
            </a:r>
          </a:p>
          <a:p>
            <a:r>
              <a:rPr lang="ru-RU" sz="2000" dirty="0" smtClean="0"/>
              <a:t>физик и астроном, один из</a:t>
            </a:r>
          </a:p>
          <a:p>
            <a:r>
              <a:rPr lang="ru-RU" sz="2000" dirty="0" smtClean="0"/>
              <a:t>основателей точного естествознания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5805264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1583 год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Опыты на Пизанской башне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85787" y="1557338"/>
            <a:ext cx="4632352" cy="4097337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ru-RU" dirty="0"/>
              <a:t>   Наблюдал падения различных тел с башни. Все тела одновременно достигали поверхности Земли. </a:t>
            </a:r>
          </a:p>
          <a:p>
            <a:pPr>
              <a:buFontTx/>
              <a:buNone/>
            </a:pPr>
            <a:r>
              <a:rPr lang="ru-RU" dirty="0"/>
              <a:t>Вывод Галилея: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FF0000"/>
                </a:solidFill>
              </a:rPr>
              <a:t>«Свободное падение тел является равноускоренным движением»</a:t>
            </a:r>
          </a:p>
        </p:txBody>
      </p:sp>
      <p:pic>
        <p:nvPicPr>
          <p:cNvPr id="37892" name="Picture 4" descr="Scan0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628775"/>
            <a:ext cx="2212975" cy="391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Опыт . Трубка Ньютона.</a:t>
            </a:r>
          </a:p>
        </p:txBody>
      </p:sp>
      <p:graphicFrame>
        <p:nvGraphicFramePr>
          <p:cNvPr id="41987" name="Object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1979613" y="1797050"/>
          <a:ext cx="5545137" cy="3786188"/>
        </p:xfrm>
        <a:graphic>
          <a:graphicData uri="http://schemas.openxmlformats.org/presentationml/2006/ole">
            <p:oleObj spid="_x0000_s50178" name="Видео-клип" r:id="rId3" imgW="7392432" imgH="5047619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1\Desktop\как делать презентации\Оформление\Фон для презентаций\16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4347528"/>
            <a:ext cx="6143668" cy="2010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данном месте Земли все тела независимо от их масс и других </a:t>
            </a:r>
          </a:p>
          <a:p>
            <a:r>
              <a:rPr lang="ru-RU" sz="2400" dirty="0" smtClean="0"/>
              <a:t>физических характеристик совершают свободное падение </a:t>
            </a:r>
          </a:p>
          <a:p>
            <a:r>
              <a:rPr lang="ru-RU" sz="2400" dirty="0" smtClean="0"/>
              <a:t>с </a:t>
            </a:r>
            <a:r>
              <a:rPr lang="ru-RU" sz="2400" dirty="0" smtClean="0">
                <a:solidFill>
                  <a:srgbClr val="FF0000"/>
                </a:solidFill>
              </a:rPr>
              <a:t>одинаковым  ускорением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6" name="{65D3F45B-7FE0-48B9-9AA7-06A36CDF8715}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339752" y="908720"/>
            <a:ext cx="4332312" cy="324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6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643</Words>
  <Application>Microsoft Office PowerPoint</Application>
  <PresentationFormat>Экран (4:3)</PresentationFormat>
  <Paragraphs>111</Paragraphs>
  <Slides>23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Тема Office</vt:lpstr>
      <vt:lpstr>Видео-клип</vt:lpstr>
      <vt:lpstr>Формула</vt:lpstr>
      <vt:lpstr>Слайд 1</vt:lpstr>
      <vt:lpstr>Ход урока: </vt:lpstr>
      <vt:lpstr>Слайд 3</vt:lpstr>
      <vt:lpstr>Слайд 4</vt:lpstr>
      <vt:lpstr>Слайд 5</vt:lpstr>
      <vt:lpstr>Слайд 6</vt:lpstr>
      <vt:lpstr>Опыты на Пизанской башне</vt:lpstr>
      <vt:lpstr>Опыт . Трубка Ньютона.</vt:lpstr>
      <vt:lpstr>Слайд 9</vt:lpstr>
      <vt:lpstr>Ускорение свободного падения</vt:lpstr>
      <vt:lpstr>Слайд 11</vt:lpstr>
      <vt:lpstr>Слайд 12</vt:lpstr>
      <vt:lpstr>Слайд 13</vt:lpstr>
      <vt:lpstr>Движение  тела по вертикали вниз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Марина Каменькова</cp:lastModifiedBy>
  <cp:revision>81</cp:revision>
  <dcterms:created xsi:type="dcterms:W3CDTF">2014-10-12T10:57:03Z</dcterms:created>
  <dcterms:modified xsi:type="dcterms:W3CDTF">2020-10-08T15:50:08Z</dcterms:modified>
</cp:coreProperties>
</file>