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0" r:id="rId1"/>
  </p:sldMasterIdLst>
  <p:sldIdLst>
    <p:sldId id="256" r:id="rId2"/>
    <p:sldId id="265" r:id="rId3"/>
    <p:sldId id="261" r:id="rId4"/>
    <p:sldId id="269" r:id="rId5"/>
    <p:sldId id="260" r:id="rId6"/>
    <p:sldId id="263" r:id="rId7"/>
    <p:sldId id="264" r:id="rId8"/>
    <p:sldId id="267" r:id="rId9"/>
    <p:sldId id="268" r:id="rId10"/>
    <p:sldId id="266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3B12D2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Результаты анкетирования</a:t>
            </a:r>
          </a:p>
        </c:rich>
      </c:tx>
      <c:layout/>
      <c:spPr>
        <a:solidFill>
          <a:srgbClr val="FFFF00"/>
        </a:solidFill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0493142056827901E-2"/>
          <c:y val="7.4034837483020144E-2"/>
          <c:w val="0.94424538647453693"/>
          <c:h val="0.7250374666185059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Лист1!$A$2:$A$5</c:f>
              <c:strCache>
                <c:ptCount val="4"/>
                <c:pt idx="0">
                  <c:v>Нравятся ли тебе перемены?</c:v>
                </c:pt>
                <c:pt idx="1">
                  <c:v>Хотел бы ты, чтобы на переменах было интереснее?</c:v>
                </c:pt>
                <c:pt idx="2">
                  <c:v>Принимал бы ты участие в играх?</c:v>
                </c:pt>
                <c:pt idx="3">
                  <c:v>Знаете ли вы игры, которые можно играть в помещении?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  <c:pt idx="1">
                  <c:v>20</c:v>
                </c:pt>
                <c:pt idx="2">
                  <c:v>19</c:v>
                </c:pt>
                <c:pt idx="3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Лист1!$A$2:$A$5</c:f>
              <c:strCache>
                <c:ptCount val="4"/>
                <c:pt idx="0">
                  <c:v>Нравятся ли тебе перемены?</c:v>
                </c:pt>
                <c:pt idx="1">
                  <c:v>Хотел бы ты, чтобы на переменах было интереснее?</c:v>
                </c:pt>
                <c:pt idx="2">
                  <c:v>Принимал бы ты участие в играх?</c:v>
                </c:pt>
                <c:pt idx="3">
                  <c:v>Знаете ли вы игры, которые можно играть в помещении?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Незнаю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Лист1!$A$2:$A$5</c:f>
              <c:strCache>
                <c:ptCount val="4"/>
                <c:pt idx="0">
                  <c:v>Нравятся ли тебе перемены?</c:v>
                </c:pt>
                <c:pt idx="1">
                  <c:v>Хотел бы ты, чтобы на переменах было интереснее?</c:v>
                </c:pt>
                <c:pt idx="2">
                  <c:v>Принимал бы ты участие в играх?</c:v>
                </c:pt>
                <c:pt idx="3">
                  <c:v>Знаете ли вы игры, которые можно играть в помещении?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gapWidth val="100"/>
        <c:overlap val="-24"/>
        <c:axId val="62145664"/>
        <c:axId val="87010304"/>
      </c:barChart>
      <c:catAx>
        <c:axId val="621456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010304"/>
        <c:crosses val="autoZero"/>
        <c:auto val="1"/>
        <c:lblAlgn val="ctr"/>
        <c:lblOffset val="100"/>
      </c:catAx>
      <c:valAx>
        <c:axId val="870103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14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991629544569766"/>
          <c:y val="0.93989672219213904"/>
          <c:w val="0.28681554147410188"/>
          <c:h val="4.6476444176120235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>
                <a:solidFill>
                  <a:srgbClr val="C00000"/>
                </a:solidFill>
              </a:rPr>
              <a:t>Как ты проводишь время на перемене? </a:t>
            </a:r>
          </a:p>
        </c:rich>
      </c:tx>
      <c:layout>
        <c:manualLayout>
          <c:xMode val="edge"/>
          <c:yMode val="edge"/>
          <c:x val="0.11803395669291339"/>
          <c:y val="2.8009328082629369E-2"/>
        </c:manualLayout>
      </c:layout>
      <c:spPr>
        <a:noFill/>
        <a:ln>
          <a:noFill/>
        </a:ln>
        <a:effectLst/>
      </c:spPr>
    </c:title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3958333333333334E-2"/>
          <c:y val="0.19252024022743666"/>
          <c:w val="0.85208333333333364"/>
          <c:h val="0.740561425989876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ты проводишь время на перемене? </c:v>
                </c:pt>
              </c:strCache>
            </c:strRef>
          </c:tx>
          <c:explosion val="31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CatName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2"/>
                <c:pt idx="0">
                  <c:v>рисую</c:v>
                </c:pt>
                <c:pt idx="1">
                  <c:v>отдыхаю</c:v>
                </c:pt>
                <c:pt idx="2">
                  <c:v>кричу</c:v>
                </c:pt>
                <c:pt idx="3">
                  <c:v>бегаю</c:v>
                </c:pt>
                <c:pt idx="4">
                  <c:v>дерусь</c:v>
                </c:pt>
                <c:pt idx="5">
                  <c:v>разговариваю</c:v>
                </c:pt>
                <c:pt idx="6">
                  <c:v>хожу</c:v>
                </c:pt>
                <c:pt idx="7">
                  <c:v>скучаю от безделья</c:v>
                </c:pt>
                <c:pt idx="8">
                  <c:v>читаю</c:v>
                </c:pt>
                <c:pt idx="9">
                  <c:v>сижу</c:v>
                </c:pt>
                <c:pt idx="10">
                  <c:v>смотрю в окно</c:v>
                </c:pt>
                <c:pt idx="11">
                  <c:v>играю в «тихие» игры </c:v>
                </c:pt>
              </c:strCache>
            </c:strRef>
          </c:cat>
          <c:val>
            <c:numRef>
              <c:f>Лист1!$B$2:$B$13</c:f>
              <c:numCache>
                <c:formatCode>0</c:formatCode>
                <c:ptCount val="12"/>
                <c:pt idx="0">
                  <c:v>7.042253521126761</c:v>
                </c:pt>
                <c:pt idx="1">
                  <c:v>19.718309859154914</c:v>
                </c:pt>
                <c:pt idx="2">
                  <c:v>4.225352112676056</c:v>
                </c:pt>
                <c:pt idx="3">
                  <c:v>11.267605633802816</c:v>
                </c:pt>
                <c:pt idx="4">
                  <c:v>4.225352112676056</c:v>
                </c:pt>
                <c:pt idx="5">
                  <c:v>15.492957746478869</c:v>
                </c:pt>
                <c:pt idx="6">
                  <c:v>11.267605633802816</c:v>
                </c:pt>
                <c:pt idx="7">
                  <c:v>1.408450704225352</c:v>
                </c:pt>
                <c:pt idx="8">
                  <c:v>1.408450704225352</c:v>
                </c:pt>
                <c:pt idx="9">
                  <c:v>7.042253521126761</c:v>
                </c:pt>
                <c:pt idx="10">
                  <c:v>7.042253521126761</c:v>
                </c:pt>
                <c:pt idx="11">
                  <c:v>9.859154929577473</c:v>
                </c:pt>
              </c:numCache>
            </c:numRef>
          </c:val>
        </c:ser>
        <c:dLbls>
          <c:showCatName val="1"/>
        </c:dLbls>
      </c:pie3DChart>
      <c:spPr>
        <a:solidFill>
          <a:schemeClr val="accent4">
            <a:lumMod val="40000"/>
            <a:lumOff val="60000"/>
          </a:schemeClr>
        </a:solidFill>
        <a:ln>
          <a:noFill/>
        </a:ln>
        <a:effectLst/>
      </c:spPr>
    </c:plotArea>
    <c:plotVisOnly val="1"/>
    <c:dispBlanksAs val="zero"/>
  </c:chart>
  <c:spPr>
    <a:solidFill>
      <a:schemeClr val="accent4">
        <a:lumMod val="40000"/>
        <a:lumOff val="6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0.86192</cdr:x>
      <cdr:y>0.41641</cdr:y>
    </cdr:from>
    <cdr:to>
      <cdr:x>0.93692</cdr:x>
      <cdr:y>0.54974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10508566" y="2855742"/>
          <a:ext cx="914400" cy="91440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0.76948</cdr:x>
      <cdr:y>0.17641</cdr:y>
    </cdr:from>
    <cdr:to>
      <cdr:x>1</cdr:x>
      <cdr:y>0.69744</cdr:y>
    </cdr:to>
    <cdr:pic>
      <cdr:nvPicPr>
        <cdr:cNvPr id="4" name="Рисунок 3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9381464" y="1209822"/>
          <a:ext cx="2810536" cy="357319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effectLst xmlns:a="http://schemas.openxmlformats.org/drawingml/2006/main">
          <a:outerShdw blurRad="76200" dir="18900000" sy="23000" kx="-1200000" algn="bl" rotWithShape="0">
            <a:prstClr val="black">
              <a:alpha val="20000"/>
            </a:prstClr>
          </a:outerShdw>
          <a:softEdge rad="63500"/>
        </a:effectLst>
      </cdr:spPr>
    </cdr:pic>
  </cdr:relSizeAnchor>
  <cdr:relSizeAnchor xmlns:cdr="http://schemas.openxmlformats.org/drawingml/2006/chartDrawing">
    <cdr:from>
      <cdr:x>0.01038</cdr:x>
      <cdr:y>0.14769</cdr:y>
    </cdr:from>
    <cdr:to>
      <cdr:x>0.21453</cdr:x>
      <cdr:y>0.38359</cdr:y>
    </cdr:to>
    <cdr:pic>
      <cdr:nvPicPr>
        <cdr:cNvPr id="6" name="Рисунок 5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xmlns="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26610" y="1012874"/>
          <a:ext cx="2488898" cy="1617784"/>
        </a:xfrm>
        <a:prstGeom xmlns:a="http://schemas.openxmlformats.org/drawingml/2006/main" prst="rect">
          <a:avLst/>
        </a:prstGeom>
        <a:effectLst xmlns:a="http://schemas.openxmlformats.org/drawingml/2006/main">
          <a:softEdge rad="127000"/>
        </a:effectLst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0633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327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821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233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7700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6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441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645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0190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352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230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931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85563" y="1632428"/>
            <a:ext cx="7878208" cy="2040482"/>
          </a:xfrm>
        </p:spPr>
        <p:txBody>
          <a:bodyPr>
            <a:normAutofit fontScale="90000"/>
          </a:bodyPr>
          <a:lstStyle/>
          <a:p>
            <a:r>
              <a:rPr lang="ru-RU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Тема: «Школьная перемена»</a:t>
            </a:r>
            <a:endParaRPr lang="ru-RU" sz="80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3326" y="4474235"/>
            <a:ext cx="11708674" cy="165576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5050"/>
                </a:solidFill>
              </a:rPr>
              <a:t>Выполнил ученик </a:t>
            </a:r>
            <a:r>
              <a:rPr lang="ru-RU" sz="4800" dirty="0" smtClean="0">
                <a:solidFill>
                  <a:srgbClr val="FF5050"/>
                </a:solidFill>
              </a:rPr>
              <a:t>6</a:t>
            </a:r>
            <a:r>
              <a:rPr lang="ru-RU" sz="4800" dirty="0" smtClean="0">
                <a:solidFill>
                  <a:srgbClr val="FF5050"/>
                </a:solidFill>
              </a:rPr>
              <a:t> класса </a:t>
            </a:r>
            <a:r>
              <a:rPr lang="ru-RU" sz="4800" dirty="0" smtClean="0">
                <a:solidFill>
                  <a:srgbClr val="FF5050"/>
                </a:solidFill>
              </a:rPr>
              <a:t>ГОУ РК «Школа-интернат №2»</a:t>
            </a:r>
            <a:r>
              <a:rPr lang="ru-RU" sz="4800" dirty="0" smtClean="0">
                <a:solidFill>
                  <a:srgbClr val="FF5050"/>
                </a:solidFill>
              </a:rPr>
              <a:t>, </a:t>
            </a:r>
            <a:r>
              <a:rPr lang="ru-RU" sz="4800" dirty="0" smtClean="0">
                <a:solidFill>
                  <a:srgbClr val="FF5050"/>
                </a:solidFill>
              </a:rPr>
              <a:t>Фарафонов Илья </a:t>
            </a:r>
            <a:endParaRPr lang="ru-RU" sz="4800" dirty="0" smtClean="0">
              <a:solidFill>
                <a:srgbClr val="FF5050"/>
              </a:solidFill>
            </a:endParaRPr>
          </a:p>
          <a:p>
            <a:endParaRPr lang="ru-RU" sz="4800" dirty="0">
              <a:solidFill>
                <a:srgbClr val="FF5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5130" y="446384"/>
            <a:ext cx="3933448" cy="40278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34708" y="61663"/>
            <a:ext cx="67158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3B12D2"/>
                </a:solidFill>
              </a:rPr>
              <a:t>Исследовательская работа</a:t>
            </a:r>
            <a:endParaRPr lang="ru-RU" sz="4400" b="1" dirty="0">
              <a:solidFill>
                <a:srgbClr val="3B1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6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7625" y="1336430"/>
            <a:ext cx="11718388" cy="388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8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Памятка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«Правила поведения на перемене» </a:t>
            </a:r>
            <a:r>
              <a:rPr lang="ru-RU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(Приложение 2)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8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Игры для проведения динамических перемен. </a:t>
            </a:r>
            <a:r>
              <a:rPr lang="ru-RU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(Приложение 3)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55977" y="590843"/>
            <a:ext cx="9081683" cy="12072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rgbClr val="80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400" b="1" cap="none" spc="0" dirty="0">
                <a:ln w="6600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</a:t>
            </a:r>
            <a:r>
              <a:rPr lang="ru-RU" sz="5400" b="1" cap="none" spc="0" dirty="0">
                <a:ln w="6600">
                  <a:solidFill>
                    <a:srgbClr val="80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400" b="1" cap="none" spc="0" dirty="0">
                <a:ln w="6600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</a:t>
            </a:r>
            <a:r>
              <a:rPr lang="ru-RU" sz="5400" b="1" cap="none" spc="0" dirty="0">
                <a:ln w="6600">
                  <a:solidFill>
                    <a:srgbClr val="80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ru-RU" sz="5400" b="1" cap="none" spc="0" dirty="0">
              <a:ln w="6600">
                <a:solidFill>
                  <a:srgbClr val="80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40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84738" y="323558"/>
            <a:ext cx="1029755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dirty="0" smtClean="0">
                <a:ln w="9525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</a:t>
            </a:r>
          </a:p>
          <a:p>
            <a:pPr algn="ctr"/>
            <a:r>
              <a:rPr lang="ru-RU" sz="9600" b="1" cap="all" dirty="0" smtClean="0">
                <a:ln w="9525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за</a:t>
            </a:r>
          </a:p>
          <a:p>
            <a:pPr algn="ctr"/>
            <a:r>
              <a:rPr lang="ru-RU" sz="9600" b="1" cap="all" dirty="0" smtClean="0">
                <a:ln w="9525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внимание</a:t>
            </a:r>
            <a:endParaRPr lang="ru-RU" sz="9600" b="1" cap="all" dirty="0">
              <a:ln w="9525">
                <a:solidFill>
                  <a:srgbClr val="800000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4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255" y="497369"/>
            <a:ext cx="6758746" cy="6214386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33400" y="492369"/>
            <a:ext cx="10551942" cy="5987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Перемена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Перемена! Перемена!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смешалось: Вася, Гена,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Жора, Вовка, Коля, Лешка,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Петя, Юра, я, Антошка!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Чья спина? Рука</a:t>
            </a:r>
            <a:r>
              <a:rPr lang="ru-RU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Колено</a:t>
            </a: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Перемена! Перемена!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Эта свалка у окна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Скоро будет первым «а»!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пока что — перемена!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Чья спина? Рука</a:t>
            </a:r>
            <a:r>
              <a:rPr lang="ru-RU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Колено</a:t>
            </a: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?!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Сегодняшнего рисунка &quot;Новогодние подарки!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6900" y="647700"/>
            <a:ext cx="6553200" cy="576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3277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8339" y="2283130"/>
            <a:ext cx="2749381" cy="2230422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8812" y="520810"/>
            <a:ext cx="10515600" cy="1325563"/>
          </a:xfrm>
          <a:noFill/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>  </a:t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>Цель исследования</a:t>
            </a:r>
            <a:r>
              <a:rPr lang="ru-RU" sz="4800" b="1" dirty="0" smtClean="0">
                <a:solidFill>
                  <a:srgbClr val="C00000"/>
                </a:solidFill>
                <a:latin typeface="+mn-lt"/>
              </a:rPr>
              <a:t>:</a:t>
            </a:r>
            <a:br>
              <a:rPr lang="ru-RU" sz="48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dirty="0" smtClean="0">
                <a:solidFill>
                  <a:srgbClr val="C00000"/>
                </a:solidFill>
                <a:latin typeface="+mn-lt"/>
              </a:rPr>
              <a:t>   </a:t>
            </a:r>
            <a:r>
              <a:rPr lang="ru-RU" sz="4000" b="1" dirty="0" smtClean="0">
                <a:latin typeface="+mn-lt"/>
              </a:rPr>
              <a:t>Выяснить как с пользой проводить школьные        перемены.</a:t>
            </a:r>
            <a:br>
              <a:rPr lang="ru-RU" sz="40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4800" b="1" dirty="0">
                <a:solidFill>
                  <a:srgbClr val="C00000"/>
                </a:solidFill>
              </a:rPr>
              <a:t/>
            </a:r>
            <a:br>
              <a:rPr lang="ru-RU" sz="4800" b="1" dirty="0">
                <a:solidFill>
                  <a:srgbClr val="C00000"/>
                </a:solidFill>
              </a:rPr>
            </a:br>
            <a:r>
              <a:rPr lang="ru-RU" sz="4800" b="1" dirty="0">
                <a:solidFill>
                  <a:srgbClr val="C00000"/>
                </a:solidFill>
              </a:rPr>
              <a:t/>
            </a:r>
            <a:br>
              <a:rPr lang="ru-RU" sz="4800" b="1" dirty="0">
                <a:solidFill>
                  <a:srgbClr val="C00000"/>
                </a:solidFill>
              </a:rPr>
            </a:b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4021" y="957567"/>
            <a:ext cx="1140538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endParaRPr lang="ru-RU" sz="3000" dirty="0" smtClean="0">
              <a:solidFill>
                <a:srgbClr val="C00000"/>
              </a:solidFill>
            </a:endParaRPr>
          </a:p>
          <a:p>
            <a:pPr marL="285750" indent="-285750"/>
            <a:endParaRPr lang="ru-RU" sz="3000" dirty="0" smtClean="0"/>
          </a:p>
          <a:p>
            <a:pPr marL="285750" indent="-285750"/>
            <a:endParaRPr lang="ru-RU" sz="4800" b="1" i="1" dirty="0" smtClean="0">
              <a:solidFill>
                <a:srgbClr val="C00000"/>
              </a:solidFill>
            </a:endParaRPr>
          </a:p>
          <a:p>
            <a:pPr marL="285750" indent="-285750"/>
            <a:endParaRPr lang="ru-RU" sz="4800" b="1" i="1" dirty="0" smtClean="0">
              <a:solidFill>
                <a:srgbClr val="C00000"/>
              </a:solidFill>
            </a:endParaRPr>
          </a:p>
          <a:p>
            <a:pPr marL="285750" indent="-285750"/>
            <a:r>
              <a:rPr lang="ru-RU" sz="4800" b="1" i="1" dirty="0" smtClean="0">
                <a:solidFill>
                  <a:srgbClr val="C00000"/>
                </a:solidFill>
              </a:rPr>
              <a:t>Задачи:</a:t>
            </a:r>
          </a:p>
          <a:p>
            <a:pPr marL="285750" indent="-285750"/>
            <a:endParaRPr lang="ru-RU" sz="3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sz="3000" b="1" dirty="0" smtClean="0"/>
              <a:t> Как сделать переменки интересными и полезными?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000" b="1" dirty="0" smtClean="0"/>
              <a:t> Создать памятки «Правила поведения на перемене».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000" b="1" dirty="0" smtClean="0"/>
              <a:t> Помочь ребятам проводить досуг во время перемен, создав сборник игр нашего класса.</a:t>
            </a:r>
            <a:endParaRPr lang="ru-RU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8812" y="5086465"/>
            <a:ext cx="11310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1685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8339" y="2283130"/>
            <a:ext cx="2749381" cy="2230422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8812" y="520810"/>
            <a:ext cx="11438988" cy="1673750"/>
          </a:xfrm>
          <a:noFill/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>Объект исследования</a:t>
            </a:r>
            <a:r>
              <a:rPr lang="ru-RU" sz="4800" b="1" i="1" dirty="0" smtClean="0">
                <a:solidFill>
                  <a:srgbClr val="C00000"/>
                </a:solidFill>
              </a:rPr>
              <a:t>: </a:t>
            </a:r>
            <a:br>
              <a:rPr lang="ru-RU" sz="4800" b="1" i="1" dirty="0" smtClean="0">
                <a:solidFill>
                  <a:srgbClr val="C00000"/>
                </a:solidFill>
              </a:rPr>
            </a:br>
            <a:r>
              <a:rPr lang="ru-RU" sz="4800" b="1" i="1" dirty="0" smtClean="0">
                <a:solidFill>
                  <a:srgbClr val="C00000"/>
                </a:solidFill>
              </a:rPr>
              <a:t>            </a:t>
            </a:r>
            <a:r>
              <a:rPr lang="ru-RU" sz="5400" b="1" dirty="0" smtClean="0">
                <a:latin typeface="+mn-lt"/>
              </a:rPr>
              <a:t>школьная перемена.</a:t>
            </a:r>
            <a:r>
              <a:rPr lang="ru-RU" sz="5400" dirty="0" smtClean="0">
                <a:latin typeface="+mn-lt"/>
              </a:rPr>
              <a:t/>
            </a:r>
            <a:br>
              <a:rPr lang="ru-RU" sz="5400" dirty="0" smtClean="0"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4800" b="1" dirty="0">
                <a:solidFill>
                  <a:srgbClr val="C00000"/>
                </a:solidFill>
              </a:rPr>
              <a:t/>
            </a:r>
            <a:br>
              <a:rPr lang="ru-RU" sz="4800" b="1" dirty="0">
                <a:solidFill>
                  <a:srgbClr val="C00000"/>
                </a:solidFill>
              </a:rPr>
            </a:br>
            <a:r>
              <a:rPr lang="ru-RU" sz="4800" b="1" dirty="0">
                <a:solidFill>
                  <a:srgbClr val="C00000"/>
                </a:solidFill>
              </a:rPr>
              <a:t/>
            </a:r>
            <a:br>
              <a:rPr lang="ru-RU" sz="4800" b="1" dirty="0">
                <a:solidFill>
                  <a:srgbClr val="C00000"/>
                </a:solidFill>
              </a:rPr>
            </a:b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912" y="4267201"/>
            <a:ext cx="11310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Предмет </a:t>
            </a:r>
            <a:r>
              <a:rPr lang="ru-RU" sz="4800" b="1" i="1" dirty="0">
                <a:solidFill>
                  <a:srgbClr val="C00000"/>
                </a:solidFill>
              </a:rPr>
              <a:t>исследования: </a:t>
            </a:r>
            <a:r>
              <a:rPr lang="ru-RU" sz="5400" b="1" dirty="0">
                <a:cs typeface="Andalus" pitchFamily="18" charset="-78"/>
              </a:rPr>
              <a:t>деятельность </a:t>
            </a:r>
            <a:r>
              <a:rPr lang="ru-RU" sz="5400" b="1" dirty="0" smtClean="0">
                <a:cs typeface="Andalus" pitchFamily="18" charset="-78"/>
              </a:rPr>
              <a:t>учеников </a:t>
            </a:r>
            <a:r>
              <a:rPr lang="ru-RU" sz="5400" b="1" dirty="0">
                <a:cs typeface="Andalus" pitchFamily="18" charset="-78"/>
              </a:rPr>
              <a:t>на переменах.</a:t>
            </a:r>
          </a:p>
        </p:txBody>
      </p:sp>
    </p:spTree>
    <p:extLst>
      <p:ext uri="{BB962C8B-B14F-4D97-AF65-F5344CB8AC3E}">
        <p14:creationId xmlns:p14="http://schemas.microsoft.com/office/powerpoint/2010/main" xmlns="" val="41685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5165" y="799122"/>
            <a:ext cx="1090246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Гипотеза: </a:t>
            </a:r>
            <a:r>
              <a:rPr lang="ru-RU" sz="4000" dirty="0" smtClean="0"/>
              <a:t>ребята </a:t>
            </a:r>
            <a:r>
              <a:rPr lang="ru-RU" sz="4000" dirty="0"/>
              <a:t>моего класса </a:t>
            </a:r>
            <a:r>
              <a:rPr lang="ru-RU" sz="4000" dirty="0" smtClean="0"/>
              <a:t> смогут занять себя на </a:t>
            </a:r>
            <a:r>
              <a:rPr lang="ru-RU" sz="4000" dirty="0"/>
              <a:t>перемене, </a:t>
            </a:r>
            <a:r>
              <a:rPr lang="ru-RU" sz="4000" dirty="0" smtClean="0"/>
              <a:t>если они будут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знать, </a:t>
            </a:r>
            <a:r>
              <a:rPr lang="ru-RU" sz="4000" dirty="0" smtClean="0"/>
              <a:t>в какие игры можно </a:t>
            </a:r>
          </a:p>
          <a:p>
            <a:r>
              <a:rPr lang="ru-RU" sz="4000" dirty="0" smtClean="0"/>
              <a:t>играть на переменах</a:t>
            </a:r>
            <a:r>
              <a:rPr lang="ru-RU" sz="4000" dirty="0"/>
              <a:t>.</a:t>
            </a:r>
          </a:p>
          <a:p>
            <a:pPr algn="just"/>
            <a:r>
              <a:rPr lang="ru-RU" sz="4000" dirty="0" smtClean="0"/>
              <a:t>     </a:t>
            </a:r>
          </a:p>
          <a:p>
            <a:pPr algn="just"/>
            <a:r>
              <a:rPr lang="ru-RU" sz="4000" dirty="0" smtClean="0"/>
              <a:t>Для </a:t>
            </a:r>
            <a:r>
              <a:rPr lang="ru-RU" sz="4000" dirty="0"/>
              <a:t>того чтобы проверить свою гипотезу</a:t>
            </a:r>
            <a:r>
              <a:rPr lang="ru-RU" sz="4000" dirty="0" smtClean="0"/>
              <a:t>,</a:t>
            </a:r>
          </a:p>
          <a:p>
            <a:pPr algn="just"/>
            <a:r>
              <a:rPr lang="ru-RU" sz="4000" dirty="0" smtClean="0"/>
              <a:t> было проведено: </a:t>
            </a:r>
          </a:p>
          <a:p>
            <a:pPr algn="just">
              <a:buFont typeface="Arial" pitchFamily="34" charset="0"/>
              <a:buChar char="•"/>
            </a:pPr>
            <a:r>
              <a:rPr lang="ru-RU" sz="4000" dirty="0" smtClean="0"/>
              <a:t>анкетирование учащихся. (</a:t>
            </a:r>
            <a:r>
              <a:rPr lang="ru-RU" sz="4000" i="1" dirty="0" smtClean="0"/>
              <a:t>Приложение</a:t>
            </a:r>
            <a:r>
              <a:rPr lang="ru-RU" sz="4000" dirty="0" smtClean="0"/>
              <a:t> 1)</a:t>
            </a:r>
          </a:p>
          <a:p>
            <a:pPr algn="just"/>
            <a:endParaRPr lang="ru-RU" sz="4000" dirty="0"/>
          </a:p>
          <a:p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86265" y="3975100"/>
            <a:ext cx="1090246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ru-RU" sz="3200" dirty="0" smtClean="0"/>
              <a:t> </a:t>
            </a:r>
          </a:p>
          <a:p>
            <a:pPr marL="457200" indent="-457200" algn="just"/>
            <a:endParaRPr lang="ru-RU" sz="3200" dirty="0" smtClean="0"/>
          </a:p>
          <a:p>
            <a:pPr marL="457200" indent="-457200" algn="just"/>
            <a:endParaRPr lang="ru-RU" sz="3200" dirty="0" smtClean="0"/>
          </a:p>
          <a:p>
            <a:pPr marL="457200" indent="-457200" algn="just"/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0862" y="1461637"/>
            <a:ext cx="3066172" cy="2266301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429475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8929" y="181932"/>
            <a:ext cx="8250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Анкета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3885240264"/>
              </p:ext>
            </p:extLst>
          </p:nvPr>
        </p:nvGraphicFramePr>
        <p:xfrm>
          <a:off x="998806" y="1266092"/>
          <a:ext cx="10592972" cy="5591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00653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xmlns="" val="1400876917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8" name="Рисунок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27522">
            <a:off x="-11158" y="4268143"/>
            <a:ext cx="3105002" cy="233208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1887311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963" y="506437"/>
            <a:ext cx="11099409" cy="4006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перемене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проводились 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игры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dirty="0"/>
              <a:t>Царевна Несмеяна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2800" dirty="0"/>
              <a:t>Камень, ножницы, бумага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2800" dirty="0"/>
              <a:t>Кто подходил</a:t>
            </a:r>
            <a:r>
              <a:rPr lang="ru-RU" sz="2800" dirty="0" smtClean="0"/>
              <a:t>?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 и т.д. Одноклассники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приняли участие в этих играх, большинству детей понравилась такая организация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перемен.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</a:t>
            </a: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гипотеза подтвердилась, дети принимали участие в </a:t>
            </a: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играх. Было решено  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составить сборник игр</a:t>
            </a: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95883" y="4712678"/>
            <a:ext cx="2611490" cy="196618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0802" y="4762500"/>
            <a:ext cx="2181225" cy="20955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160269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1871003"/>
            <a:ext cx="117465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В ходе исследования использовали различные источники </a:t>
            </a:r>
            <a: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информации, узнали много новых игр. И </a:t>
            </a:r>
            <a:r>
              <a:rPr lang="ru-RU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теперь постараемся </a:t>
            </a:r>
            <a: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проводить наши перемены интересно и с пользой.  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63040" y="253219"/>
            <a:ext cx="87923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cap="all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заключение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023" y="154745"/>
            <a:ext cx="2461260" cy="181919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30665" y="4953952"/>
            <a:ext cx="2686050" cy="1704975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34397672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</TotalTime>
  <Words>207</Words>
  <Application>Microsoft Office PowerPoint</Application>
  <PresentationFormat>Произвольный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Тема: «Школьная перемена»</vt:lpstr>
      <vt:lpstr>Слайд 2</vt:lpstr>
      <vt:lpstr>       Цель исследования:    Выяснить как с пользой проводить школьные        перемены.      </vt:lpstr>
      <vt:lpstr>      Объект исследования:              школьная перемена.     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перемена</dc:title>
  <dc:creator>RePack by Diakov</dc:creator>
  <cp:lastModifiedBy>елена</cp:lastModifiedBy>
  <cp:revision>61</cp:revision>
  <dcterms:created xsi:type="dcterms:W3CDTF">2014-12-17T15:33:15Z</dcterms:created>
  <dcterms:modified xsi:type="dcterms:W3CDTF">2020-11-12T07:48:46Z</dcterms:modified>
</cp:coreProperties>
</file>