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60" r:id="rId3"/>
    <p:sldId id="273" r:id="rId4"/>
    <p:sldId id="274" r:id="rId5"/>
    <p:sldId id="262" r:id="rId6"/>
    <p:sldId id="267" r:id="rId7"/>
    <p:sldId id="266" r:id="rId8"/>
    <p:sldId id="265" r:id="rId9"/>
    <p:sldId id="256" r:id="rId10"/>
    <p:sldId id="257" r:id="rId11"/>
    <p:sldId id="271" r:id="rId12"/>
    <p:sldId id="263" r:id="rId13"/>
    <p:sldId id="272" r:id="rId14"/>
    <p:sldId id="258" r:id="rId15"/>
    <p:sldId id="259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0;&#1086;&#1090;&#1080;&#1095;&#1077;&#1089;&#1082;&#1080;&#1077;%20&#1092;&#1072;&#1082;&#1090;&#1086;&#1088;&#1099;.%20&#1073;&#1072;&#1073;&#1086;&#1095;&#1082;&#1072;_%5bBIO6_01-04%5d_%5bMV_05%5d.mpg" TargetMode="External"/><Relationship Id="rId2" Type="http://schemas.openxmlformats.org/officeDocument/2006/relationships/hyperlink" Target="&#1076;&#1086;&#1078;&#1076;&#1100;_%5bBIO6_01-04%5d_%5bMV_01%5d.mpg" TargetMode="External"/><Relationship Id="rId1" Type="http://schemas.openxmlformats.org/officeDocument/2006/relationships/hyperlink" Target="&#1101;&#1082;&#1086;&#1083;&#1086;&#1075;&#1080;&#1095;&#1077;&#1089;&#1082;&#1080;&#1077;%20&#1092;&#1072;&#1082;&#1090;&#1086;&#1088;&#1099;_%5bBIO6_01-04%5d_%5bIM_03%5d.sw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&#1073;&#1080;&#1086;&#1090;&#1080;&#1095;&#1077;&#1089;&#1082;&#1080;&#1077;%20&#1092;&#1072;&#1082;&#1090;&#1086;&#1088;&#1099;.%20&#1073;&#1072;&#1073;&#1086;&#1095;&#1082;&#1072;_%5bBIO6_01-04%5d_%5bMV_05%5d.mpg" TargetMode="External"/><Relationship Id="rId1" Type="http://schemas.openxmlformats.org/officeDocument/2006/relationships/hyperlink" Target="&#1076;&#1086;&#1078;&#1076;&#1100;_%5bBIO6_01-04%5d_%5bMV_01%5d.m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E4C89-8D6A-4945-8398-5173493107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E91D58-A2E8-4553-AE7D-3DD7792E9A7D}">
      <dgm:prSet phldrT="[Текст]" custT="1"/>
      <dgm:spPr/>
      <dgm:t>
        <a:bodyPr/>
        <a:lstStyle/>
        <a:p>
          <a:r>
            <a:rPr lang="ru-RU" sz="2800" b="1" dirty="0"/>
            <a:t>Экологические факторы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B07A97E-2EB3-47B9-80CB-1269BAC496C7}" type="parTrans" cxnId="{FFE5D6F6-1EC3-4993-8A19-739029305E45}">
      <dgm:prSet/>
      <dgm:spPr/>
      <dgm:t>
        <a:bodyPr/>
        <a:lstStyle/>
        <a:p>
          <a:endParaRPr lang="ru-RU"/>
        </a:p>
      </dgm:t>
    </dgm:pt>
    <dgm:pt modelId="{E3A7501E-5095-4B8C-8D56-F7D9EB266351}" type="sibTrans" cxnId="{FFE5D6F6-1EC3-4993-8A19-739029305E45}">
      <dgm:prSet/>
      <dgm:spPr/>
      <dgm:t>
        <a:bodyPr/>
        <a:lstStyle/>
        <a:p>
          <a:endParaRPr lang="ru-RU"/>
        </a:p>
      </dgm:t>
    </dgm:pt>
    <dgm:pt modelId="{DE36B19D-CD11-44A5-BDF0-BDC66DCCAE4E}">
      <dgm:prSet phldrT="[Текст]"/>
      <dgm:spPr/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Факторы неживой природы</a:t>
          </a:r>
        </a:p>
        <a:p>
          <a:r>
            <a:rPr lang="ru-RU" b="1" dirty="0">
              <a:hlinkClick xmlns:r="http://schemas.openxmlformats.org/officeDocument/2006/relationships" r:id="rId2" action="ppaction://hlinkfile"/>
            </a:rPr>
            <a:t>(Абиотические)</a:t>
          </a:r>
          <a:endParaRPr lang="ru-RU" b="1" dirty="0"/>
        </a:p>
      </dgm:t>
      <dgm:extLst/>
    </dgm:pt>
    <dgm:pt modelId="{31A9F2AF-BDDA-4513-8E97-C6680670C6F2}" type="parTrans" cxnId="{42459DD8-9015-4F59-9A8C-06952F9665B7}">
      <dgm:prSet/>
      <dgm:spPr/>
      <dgm:t>
        <a:bodyPr/>
        <a:lstStyle/>
        <a:p>
          <a:endParaRPr lang="ru-RU"/>
        </a:p>
      </dgm:t>
    </dgm:pt>
    <dgm:pt modelId="{4C48A3FB-283D-4F0D-A015-36496D76E4B3}" type="sibTrans" cxnId="{42459DD8-9015-4F59-9A8C-06952F9665B7}">
      <dgm:prSet/>
      <dgm:spPr/>
      <dgm:t>
        <a:bodyPr/>
        <a:lstStyle/>
        <a:p>
          <a:endParaRPr lang="ru-RU"/>
        </a:p>
      </dgm:t>
    </dgm:pt>
    <dgm:pt modelId="{CA52B312-4F0C-4888-A835-CE4EE0C53A0A}">
      <dgm:prSet phldrT="[Текст]"/>
      <dgm:spPr/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Факторы живой природы</a:t>
          </a:r>
        </a:p>
        <a:p>
          <a:r>
            <a:rPr lang="ru-RU" b="1" dirty="0">
              <a:hlinkClick xmlns:r="http://schemas.openxmlformats.org/officeDocument/2006/relationships" r:id="rId3" action="ppaction://hlinkfile"/>
            </a:rPr>
            <a:t>(Биотические)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B36C172-9221-43C8-99AD-4C1A079E223C}" type="parTrans" cxnId="{1C96604C-F4A9-4E23-900A-DA40C9D9959F}">
      <dgm:prSet/>
      <dgm:spPr/>
      <dgm:t>
        <a:bodyPr/>
        <a:lstStyle/>
        <a:p>
          <a:endParaRPr lang="ru-RU"/>
        </a:p>
      </dgm:t>
    </dgm:pt>
    <dgm:pt modelId="{22A4FC18-7AF4-40B0-B13C-5A10ECF5EF32}" type="sibTrans" cxnId="{1C96604C-F4A9-4E23-900A-DA40C9D9959F}">
      <dgm:prSet/>
      <dgm:spPr/>
      <dgm:t>
        <a:bodyPr/>
        <a:lstStyle/>
        <a:p>
          <a:endParaRPr lang="ru-RU"/>
        </a:p>
      </dgm:t>
    </dgm:pt>
    <dgm:pt modelId="{DB84F0D9-A539-4A91-A22C-A9D71854DFBC}">
      <dgm:prSet/>
      <dgm:spPr/>
      <dgm:t>
        <a:bodyPr/>
        <a:lstStyle/>
        <a:p>
          <a:r>
            <a:rPr lang="ru-RU" b="1" dirty="0"/>
            <a:t>Влияние человека</a:t>
          </a:r>
        </a:p>
        <a:p>
          <a:r>
            <a:rPr lang="ru-RU" b="1" dirty="0"/>
            <a:t>(Антропогенные)</a:t>
          </a:r>
        </a:p>
      </dgm:t>
    </dgm:pt>
    <dgm:pt modelId="{5792244F-3DE0-44EC-AD80-0BC00131A159}" type="parTrans" cxnId="{5A8D9042-C881-409B-A803-2C5070770535}">
      <dgm:prSet/>
      <dgm:spPr/>
      <dgm:t>
        <a:bodyPr/>
        <a:lstStyle/>
        <a:p>
          <a:endParaRPr lang="ru-RU"/>
        </a:p>
      </dgm:t>
    </dgm:pt>
    <dgm:pt modelId="{2D811693-5A45-488F-BA61-DC20AFA539C7}" type="sibTrans" cxnId="{5A8D9042-C881-409B-A803-2C5070770535}">
      <dgm:prSet/>
      <dgm:spPr/>
      <dgm:t>
        <a:bodyPr/>
        <a:lstStyle/>
        <a:p>
          <a:endParaRPr lang="ru-RU"/>
        </a:p>
      </dgm:t>
    </dgm:pt>
    <dgm:pt modelId="{E76461EC-CFF1-49EA-8461-2983B0CD5212}" type="pres">
      <dgm:prSet presAssocID="{E49E4C89-8D6A-4945-8398-5173493107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1ED626-4032-488D-B37E-6C897D4B5227}" type="pres">
      <dgm:prSet presAssocID="{0FE91D58-A2E8-4553-AE7D-3DD7792E9A7D}" presName="hierRoot1" presStyleCnt="0"/>
      <dgm:spPr/>
    </dgm:pt>
    <dgm:pt modelId="{36359814-9903-437C-9DEF-A8985CA06DA7}" type="pres">
      <dgm:prSet presAssocID="{0FE91D58-A2E8-4553-AE7D-3DD7792E9A7D}" presName="composite" presStyleCnt="0"/>
      <dgm:spPr/>
    </dgm:pt>
    <dgm:pt modelId="{8AD7F5DE-6F1F-49C1-976A-FA0401FF8BEF}" type="pres">
      <dgm:prSet presAssocID="{0FE91D58-A2E8-4553-AE7D-3DD7792E9A7D}" presName="background" presStyleLbl="node0" presStyleIdx="0" presStyleCnt="1"/>
      <dgm:spPr/>
    </dgm:pt>
    <dgm:pt modelId="{8ED5A181-ED3B-437D-8A48-2B390B643691}" type="pres">
      <dgm:prSet presAssocID="{0FE91D58-A2E8-4553-AE7D-3DD7792E9A7D}" presName="text" presStyleLbl="fgAcc0" presStyleIdx="0" presStyleCnt="1" custScaleX="173564" custLinFactNeighborX="1533" custLinFactNeighborY="-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8A9A2-25E2-4C5B-908C-937AAD781D0C}" type="pres">
      <dgm:prSet presAssocID="{0FE91D58-A2E8-4553-AE7D-3DD7792E9A7D}" presName="hierChild2" presStyleCnt="0"/>
      <dgm:spPr/>
    </dgm:pt>
    <dgm:pt modelId="{43ED0318-46FC-4E23-8B1E-E593E01B8875}" type="pres">
      <dgm:prSet presAssocID="{31A9F2AF-BDDA-4513-8E97-C6680670C6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66CA3C7-0A2B-417A-9F07-762793B60D10}" type="pres">
      <dgm:prSet presAssocID="{DE36B19D-CD11-44A5-BDF0-BDC66DCCAE4E}" presName="hierRoot2" presStyleCnt="0"/>
      <dgm:spPr/>
    </dgm:pt>
    <dgm:pt modelId="{29D48EA3-346B-4223-B0A4-2A59A501BDF9}" type="pres">
      <dgm:prSet presAssocID="{DE36B19D-CD11-44A5-BDF0-BDC66DCCAE4E}" presName="composite2" presStyleCnt="0"/>
      <dgm:spPr/>
    </dgm:pt>
    <dgm:pt modelId="{C666F410-76FA-421E-AAFE-F4B47DBC67A9}" type="pres">
      <dgm:prSet presAssocID="{DE36B19D-CD11-44A5-BDF0-BDC66DCCAE4E}" presName="background2" presStyleLbl="node2" presStyleIdx="0" presStyleCnt="3"/>
      <dgm:spPr/>
    </dgm:pt>
    <dgm:pt modelId="{03C98256-2AF6-41A8-B1CE-9135193340CB}" type="pres">
      <dgm:prSet presAssocID="{DE36B19D-CD11-44A5-BDF0-BDC66DCCAE4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CA9BE-99A4-4C5F-B89D-478B4737E6FE}" type="pres">
      <dgm:prSet presAssocID="{DE36B19D-CD11-44A5-BDF0-BDC66DCCAE4E}" presName="hierChild3" presStyleCnt="0"/>
      <dgm:spPr/>
    </dgm:pt>
    <dgm:pt modelId="{2F9E6975-2157-4D99-9844-07B4B3D4886F}" type="pres">
      <dgm:prSet presAssocID="{BB36C172-9221-43C8-99AD-4C1A079E223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176D393-EB66-4A40-8EBC-97DD01F1D13B}" type="pres">
      <dgm:prSet presAssocID="{CA52B312-4F0C-4888-A835-CE4EE0C53A0A}" presName="hierRoot2" presStyleCnt="0"/>
      <dgm:spPr/>
    </dgm:pt>
    <dgm:pt modelId="{7DD6242F-0467-47D9-A86A-7FFEF40F90DD}" type="pres">
      <dgm:prSet presAssocID="{CA52B312-4F0C-4888-A835-CE4EE0C53A0A}" presName="composite2" presStyleCnt="0"/>
      <dgm:spPr/>
    </dgm:pt>
    <dgm:pt modelId="{8C467BAE-AA54-4695-B22F-2AE3FA3D5F93}" type="pres">
      <dgm:prSet presAssocID="{CA52B312-4F0C-4888-A835-CE4EE0C53A0A}" presName="background2" presStyleLbl="node2" presStyleIdx="1" presStyleCnt="3"/>
      <dgm:spPr/>
    </dgm:pt>
    <dgm:pt modelId="{F4FC8CC4-130E-4487-A580-C472144E0825}" type="pres">
      <dgm:prSet presAssocID="{CA52B312-4F0C-4888-A835-CE4EE0C53A0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DD024-CF2F-4A0D-9165-D65CD9B459A3}" type="pres">
      <dgm:prSet presAssocID="{CA52B312-4F0C-4888-A835-CE4EE0C53A0A}" presName="hierChild3" presStyleCnt="0"/>
      <dgm:spPr/>
    </dgm:pt>
    <dgm:pt modelId="{6CD279C5-DD6A-4055-8977-2D06D5659320}" type="pres">
      <dgm:prSet presAssocID="{5792244F-3DE0-44EC-AD80-0BC00131A15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E21DA7B-87A5-47A1-A7C8-AA6D35ABAE60}" type="pres">
      <dgm:prSet presAssocID="{DB84F0D9-A539-4A91-A22C-A9D71854DFBC}" presName="hierRoot2" presStyleCnt="0"/>
      <dgm:spPr/>
    </dgm:pt>
    <dgm:pt modelId="{8E1F6DAD-CC55-4109-BC30-5022AF7BA2D8}" type="pres">
      <dgm:prSet presAssocID="{DB84F0D9-A539-4A91-A22C-A9D71854DFBC}" presName="composite2" presStyleCnt="0"/>
      <dgm:spPr/>
    </dgm:pt>
    <dgm:pt modelId="{E50069C9-17FF-45A2-B245-873671977A43}" type="pres">
      <dgm:prSet presAssocID="{DB84F0D9-A539-4A91-A22C-A9D71854DFBC}" presName="background2" presStyleLbl="node2" presStyleIdx="2" presStyleCnt="3"/>
      <dgm:spPr/>
    </dgm:pt>
    <dgm:pt modelId="{53767A4B-708B-46C6-BE80-D69B0E84C73C}" type="pres">
      <dgm:prSet presAssocID="{DB84F0D9-A539-4A91-A22C-A9D71854DFB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E1E0A-015A-410F-854C-2F251663B355}" type="pres">
      <dgm:prSet presAssocID="{DB84F0D9-A539-4A91-A22C-A9D71854DFBC}" presName="hierChild3" presStyleCnt="0"/>
      <dgm:spPr/>
    </dgm:pt>
  </dgm:ptLst>
  <dgm:cxnLst>
    <dgm:cxn modelId="{849B384C-5151-4A95-9EF8-8BAAF675848B}" type="presOf" srcId="{5792244F-3DE0-44EC-AD80-0BC00131A159}" destId="{6CD279C5-DD6A-4055-8977-2D06D5659320}" srcOrd="0" destOrd="0" presId="urn:microsoft.com/office/officeart/2005/8/layout/hierarchy1"/>
    <dgm:cxn modelId="{1C96604C-F4A9-4E23-900A-DA40C9D9959F}" srcId="{0FE91D58-A2E8-4553-AE7D-3DD7792E9A7D}" destId="{CA52B312-4F0C-4888-A835-CE4EE0C53A0A}" srcOrd="1" destOrd="0" parTransId="{BB36C172-9221-43C8-99AD-4C1A079E223C}" sibTransId="{22A4FC18-7AF4-40B0-B13C-5A10ECF5EF32}"/>
    <dgm:cxn modelId="{F1667222-E067-4BCA-81E7-967DCA62E39F}" type="presOf" srcId="{CA52B312-4F0C-4888-A835-CE4EE0C53A0A}" destId="{F4FC8CC4-130E-4487-A580-C472144E0825}" srcOrd="0" destOrd="0" presId="urn:microsoft.com/office/officeart/2005/8/layout/hierarchy1"/>
    <dgm:cxn modelId="{5A8D9042-C881-409B-A803-2C5070770535}" srcId="{0FE91D58-A2E8-4553-AE7D-3DD7792E9A7D}" destId="{DB84F0D9-A539-4A91-A22C-A9D71854DFBC}" srcOrd="2" destOrd="0" parTransId="{5792244F-3DE0-44EC-AD80-0BC00131A159}" sibTransId="{2D811693-5A45-488F-BA61-DC20AFA539C7}"/>
    <dgm:cxn modelId="{FEEC62DF-1565-4265-AA6B-27103B1E9A9F}" type="presOf" srcId="{DE36B19D-CD11-44A5-BDF0-BDC66DCCAE4E}" destId="{03C98256-2AF6-41A8-B1CE-9135193340CB}" srcOrd="0" destOrd="0" presId="urn:microsoft.com/office/officeart/2005/8/layout/hierarchy1"/>
    <dgm:cxn modelId="{4AED89ED-5A0C-4368-B4AB-9221869DD9D7}" type="presOf" srcId="{E49E4C89-8D6A-4945-8398-517349310740}" destId="{E76461EC-CFF1-49EA-8461-2983B0CD5212}" srcOrd="0" destOrd="0" presId="urn:microsoft.com/office/officeart/2005/8/layout/hierarchy1"/>
    <dgm:cxn modelId="{FFE5D6F6-1EC3-4993-8A19-739029305E45}" srcId="{E49E4C89-8D6A-4945-8398-517349310740}" destId="{0FE91D58-A2E8-4553-AE7D-3DD7792E9A7D}" srcOrd="0" destOrd="0" parTransId="{2B07A97E-2EB3-47B9-80CB-1269BAC496C7}" sibTransId="{E3A7501E-5095-4B8C-8D56-F7D9EB266351}"/>
    <dgm:cxn modelId="{2A39F9FA-3B5A-48D4-9781-B54DB08B321C}" type="presOf" srcId="{BB36C172-9221-43C8-99AD-4C1A079E223C}" destId="{2F9E6975-2157-4D99-9844-07B4B3D4886F}" srcOrd="0" destOrd="0" presId="urn:microsoft.com/office/officeart/2005/8/layout/hierarchy1"/>
    <dgm:cxn modelId="{DC68C203-AB1F-4ABD-B02A-CA66244376E5}" type="presOf" srcId="{31A9F2AF-BDDA-4513-8E97-C6680670C6F2}" destId="{43ED0318-46FC-4E23-8B1E-E593E01B8875}" srcOrd="0" destOrd="0" presId="urn:microsoft.com/office/officeart/2005/8/layout/hierarchy1"/>
    <dgm:cxn modelId="{26785EDC-BC15-48A1-8797-27498CD83F63}" type="presOf" srcId="{0FE91D58-A2E8-4553-AE7D-3DD7792E9A7D}" destId="{8ED5A181-ED3B-437D-8A48-2B390B643691}" srcOrd="0" destOrd="0" presId="urn:microsoft.com/office/officeart/2005/8/layout/hierarchy1"/>
    <dgm:cxn modelId="{42459DD8-9015-4F59-9A8C-06952F9665B7}" srcId="{0FE91D58-A2E8-4553-AE7D-3DD7792E9A7D}" destId="{DE36B19D-CD11-44A5-BDF0-BDC66DCCAE4E}" srcOrd="0" destOrd="0" parTransId="{31A9F2AF-BDDA-4513-8E97-C6680670C6F2}" sibTransId="{4C48A3FB-283D-4F0D-A015-36496D76E4B3}"/>
    <dgm:cxn modelId="{8E1F518D-91B8-4FE0-A75B-A0FCE9F7011D}" type="presOf" srcId="{DB84F0D9-A539-4A91-A22C-A9D71854DFBC}" destId="{53767A4B-708B-46C6-BE80-D69B0E84C73C}" srcOrd="0" destOrd="0" presId="urn:microsoft.com/office/officeart/2005/8/layout/hierarchy1"/>
    <dgm:cxn modelId="{F1B3A1D9-8A93-4AEE-B1F8-513EECC0916A}" type="presParOf" srcId="{E76461EC-CFF1-49EA-8461-2983B0CD5212}" destId="{591ED626-4032-488D-B37E-6C897D4B5227}" srcOrd="0" destOrd="0" presId="urn:microsoft.com/office/officeart/2005/8/layout/hierarchy1"/>
    <dgm:cxn modelId="{D5A10339-4F62-41FD-88E3-FB036D1544D6}" type="presParOf" srcId="{591ED626-4032-488D-B37E-6C897D4B5227}" destId="{36359814-9903-437C-9DEF-A8985CA06DA7}" srcOrd="0" destOrd="0" presId="urn:microsoft.com/office/officeart/2005/8/layout/hierarchy1"/>
    <dgm:cxn modelId="{11ED9207-7F07-4915-BE13-CD7841E8216F}" type="presParOf" srcId="{36359814-9903-437C-9DEF-A8985CA06DA7}" destId="{8AD7F5DE-6F1F-49C1-976A-FA0401FF8BEF}" srcOrd="0" destOrd="0" presId="urn:microsoft.com/office/officeart/2005/8/layout/hierarchy1"/>
    <dgm:cxn modelId="{9098B14C-A7B4-461A-9BB2-311359AF267D}" type="presParOf" srcId="{36359814-9903-437C-9DEF-A8985CA06DA7}" destId="{8ED5A181-ED3B-437D-8A48-2B390B643691}" srcOrd="1" destOrd="0" presId="urn:microsoft.com/office/officeart/2005/8/layout/hierarchy1"/>
    <dgm:cxn modelId="{69D056A0-F4C5-41D3-9E21-F1C0C39D1B48}" type="presParOf" srcId="{591ED626-4032-488D-B37E-6C897D4B5227}" destId="{20D8A9A2-25E2-4C5B-908C-937AAD781D0C}" srcOrd="1" destOrd="0" presId="urn:microsoft.com/office/officeart/2005/8/layout/hierarchy1"/>
    <dgm:cxn modelId="{713B73AF-CC1E-40A4-B365-2C498C9F74B7}" type="presParOf" srcId="{20D8A9A2-25E2-4C5B-908C-937AAD781D0C}" destId="{43ED0318-46FC-4E23-8B1E-E593E01B8875}" srcOrd="0" destOrd="0" presId="urn:microsoft.com/office/officeart/2005/8/layout/hierarchy1"/>
    <dgm:cxn modelId="{517540B5-0283-4368-A6E5-9AFCB9AC5E70}" type="presParOf" srcId="{20D8A9A2-25E2-4C5B-908C-937AAD781D0C}" destId="{F66CA3C7-0A2B-417A-9F07-762793B60D10}" srcOrd="1" destOrd="0" presId="urn:microsoft.com/office/officeart/2005/8/layout/hierarchy1"/>
    <dgm:cxn modelId="{ACE0DC42-6E2A-4C66-877C-6FB52E973FAE}" type="presParOf" srcId="{F66CA3C7-0A2B-417A-9F07-762793B60D10}" destId="{29D48EA3-346B-4223-B0A4-2A59A501BDF9}" srcOrd="0" destOrd="0" presId="urn:microsoft.com/office/officeart/2005/8/layout/hierarchy1"/>
    <dgm:cxn modelId="{F3894931-3AA1-4393-85A2-E02FA3EE4A75}" type="presParOf" srcId="{29D48EA3-346B-4223-B0A4-2A59A501BDF9}" destId="{C666F410-76FA-421E-AAFE-F4B47DBC67A9}" srcOrd="0" destOrd="0" presId="urn:microsoft.com/office/officeart/2005/8/layout/hierarchy1"/>
    <dgm:cxn modelId="{BE9AB436-0881-40F3-9988-8A53DE58E7F5}" type="presParOf" srcId="{29D48EA3-346B-4223-B0A4-2A59A501BDF9}" destId="{03C98256-2AF6-41A8-B1CE-9135193340CB}" srcOrd="1" destOrd="0" presId="urn:microsoft.com/office/officeart/2005/8/layout/hierarchy1"/>
    <dgm:cxn modelId="{14F94A01-D27C-4D58-A500-E18B2FD64AA2}" type="presParOf" srcId="{F66CA3C7-0A2B-417A-9F07-762793B60D10}" destId="{ABBCA9BE-99A4-4C5F-B89D-478B4737E6FE}" srcOrd="1" destOrd="0" presId="urn:microsoft.com/office/officeart/2005/8/layout/hierarchy1"/>
    <dgm:cxn modelId="{547F679F-1116-4F48-B287-FEBAA2DE1DB4}" type="presParOf" srcId="{20D8A9A2-25E2-4C5B-908C-937AAD781D0C}" destId="{2F9E6975-2157-4D99-9844-07B4B3D4886F}" srcOrd="2" destOrd="0" presId="urn:microsoft.com/office/officeart/2005/8/layout/hierarchy1"/>
    <dgm:cxn modelId="{7843EB9F-39E8-421C-AFD6-69C11B44F412}" type="presParOf" srcId="{20D8A9A2-25E2-4C5B-908C-937AAD781D0C}" destId="{C176D393-EB66-4A40-8EBC-97DD01F1D13B}" srcOrd="3" destOrd="0" presId="urn:microsoft.com/office/officeart/2005/8/layout/hierarchy1"/>
    <dgm:cxn modelId="{17BF66D5-FB4E-4B9F-A7AA-508FD6A2517E}" type="presParOf" srcId="{C176D393-EB66-4A40-8EBC-97DD01F1D13B}" destId="{7DD6242F-0467-47D9-A86A-7FFEF40F90DD}" srcOrd="0" destOrd="0" presId="urn:microsoft.com/office/officeart/2005/8/layout/hierarchy1"/>
    <dgm:cxn modelId="{3D01BA84-19F4-47A3-9A78-D1FEC00B0A17}" type="presParOf" srcId="{7DD6242F-0467-47D9-A86A-7FFEF40F90DD}" destId="{8C467BAE-AA54-4695-B22F-2AE3FA3D5F93}" srcOrd="0" destOrd="0" presId="urn:microsoft.com/office/officeart/2005/8/layout/hierarchy1"/>
    <dgm:cxn modelId="{F7EABEB8-D0BF-4E7A-B1B1-92566567E5D9}" type="presParOf" srcId="{7DD6242F-0467-47D9-A86A-7FFEF40F90DD}" destId="{F4FC8CC4-130E-4487-A580-C472144E0825}" srcOrd="1" destOrd="0" presId="urn:microsoft.com/office/officeart/2005/8/layout/hierarchy1"/>
    <dgm:cxn modelId="{48B0D00B-5883-4F8B-87FB-858A4C4F00F2}" type="presParOf" srcId="{C176D393-EB66-4A40-8EBC-97DD01F1D13B}" destId="{60BDD024-CF2F-4A0D-9165-D65CD9B459A3}" srcOrd="1" destOrd="0" presId="urn:microsoft.com/office/officeart/2005/8/layout/hierarchy1"/>
    <dgm:cxn modelId="{EA4D18DC-A590-4433-8646-AEFC54A634ED}" type="presParOf" srcId="{20D8A9A2-25E2-4C5B-908C-937AAD781D0C}" destId="{6CD279C5-DD6A-4055-8977-2D06D5659320}" srcOrd="4" destOrd="0" presId="urn:microsoft.com/office/officeart/2005/8/layout/hierarchy1"/>
    <dgm:cxn modelId="{2F705051-3183-44A7-8ABA-9C031A989190}" type="presParOf" srcId="{20D8A9A2-25E2-4C5B-908C-937AAD781D0C}" destId="{4E21DA7B-87A5-47A1-A7C8-AA6D35ABAE60}" srcOrd="5" destOrd="0" presId="urn:microsoft.com/office/officeart/2005/8/layout/hierarchy1"/>
    <dgm:cxn modelId="{C0D743D1-BAC5-468F-8C5E-31643853B56F}" type="presParOf" srcId="{4E21DA7B-87A5-47A1-A7C8-AA6D35ABAE60}" destId="{8E1F6DAD-CC55-4109-BC30-5022AF7BA2D8}" srcOrd="0" destOrd="0" presId="urn:microsoft.com/office/officeart/2005/8/layout/hierarchy1"/>
    <dgm:cxn modelId="{6F7BC73A-A266-4B44-8A27-4F0C79E40F50}" type="presParOf" srcId="{8E1F6DAD-CC55-4109-BC30-5022AF7BA2D8}" destId="{E50069C9-17FF-45A2-B245-873671977A43}" srcOrd="0" destOrd="0" presId="urn:microsoft.com/office/officeart/2005/8/layout/hierarchy1"/>
    <dgm:cxn modelId="{8E531D45-517E-432F-87CA-D27A19047952}" type="presParOf" srcId="{8E1F6DAD-CC55-4109-BC30-5022AF7BA2D8}" destId="{53767A4B-708B-46C6-BE80-D69B0E84C73C}" srcOrd="1" destOrd="0" presId="urn:microsoft.com/office/officeart/2005/8/layout/hierarchy1"/>
    <dgm:cxn modelId="{EC969B7E-B80E-4E83-96E6-BB264A8EC6AD}" type="presParOf" srcId="{4E21DA7B-87A5-47A1-A7C8-AA6D35ABAE60}" destId="{B50E1E0A-015A-410F-854C-2F251663B3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279C5-DD6A-4055-8977-2D06D5659320}">
      <dsp:nvSpPr>
        <dsp:cNvPr id="0" name=""/>
        <dsp:cNvSpPr/>
      </dsp:nvSpPr>
      <dsp:spPr>
        <a:xfrm>
          <a:off x="4081963" y="1747855"/>
          <a:ext cx="2835304" cy="77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400"/>
              </a:lnTo>
              <a:lnTo>
                <a:pt x="2835304" y="556400"/>
              </a:lnTo>
              <a:lnTo>
                <a:pt x="2835304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E6975-2157-4D99-9844-07B4B3D4886F}">
      <dsp:nvSpPr>
        <dsp:cNvPr id="0" name=""/>
        <dsp:cNvSpPr/>
      </dsp:nvSpPr>
      <dsp:spPr>
        <a:xfrm>
          <a:off x="4000229" y="1747855"/>
          <a:ext cx="91440" cy="774033"/>
        </a:xfrm>
        <a:custGeom>
          <a:avLst/>
          <a:gdLst/>
          <a:ahLst/>
          <a:cxnLst/>
          <a:rect l="0" t="0" r="0" b="0"/>
          <a:pathLst>
            <a:path>
              <a:moveTo>
                <a:pt x="81734" y="0"/>
              </a:moveTo>
              <a:lnTo>
                <a:pt x="81734" y="556400"/>
              </a:lnTo>
              <a:lnTo>
                <a:pt x="45720" y="556400"/>
              </a:lnTo>
              <a:lnTo>
                <a:pt x="45720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D0318-46FC-4E23-8B1E-E593E01B8875}">
      <dsp:nvSpPr>
        <dsp:cNvPr id="0" name=""/>
        <dsp:cNvSpPr/>
      </dsp:nvSpPr>
      <dsp:spPr>
        <a:xfrm>
          <a:off x="1174630" y="1747855"/>
          <a:ext cx="2907333" cy="774033"/>
        </a:xfrm>
        <a:custGeom>
          <a:avLst/>
          <a:gdLst/>
          <a:ahLst/>
          <a:cxnLst/>
          <a:rect l="0" t="0" r="0" b="0"/>
          <a:pathLst>
            <a:path>
              <a:moveTo>
                <a:pt x="2907333" y="0"/>
              </a:moveTo>
              <a:lnTo>
                <a:pt x="2907333" y="556400"/>
              </a:lnTo>
              <a:lnTo>
                <a:pt x="0" y="556400"/>
              </a:lnTo>
              <a:lnTo>
                <a:pt x="0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7F5DE-6F1F-49C1-976A-FA0401FF8BEF}">
      <dsp:nvSpPr>
        <dsp:cNvPr id="0" name=""/>
        <dsp:cNvSpPr/>
      </dsp:nvSpPr>
      <dsp:spPr>
        <a:xfrm>
          <a:off x="2043227" y="256075"/>
          <a:ext cx="407747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5A181-ED3B-437D-8A48-2B390B643691}">
      <dsp:nvSpPr>
        <dsp:cNvPr id="0" name=""/>
        <dsp:cNvSpPr/>
      </dsp:nvSpPr>
      <dsp:spPr>
        <a:xfrm>
          <a:off x="2304256" y="504052"/>
          <a:ext cx="407747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Экологические факторы</a:t>
          </a:r>
        </a:p>
      </dsp:txBody>
      <dsp:txXfrm>
        <a:off x="2347949" y="547745"/>
        <a:ext cx="3990085" cy="1404394"/>
      </dsp:txXfrm>
    </dsp:sp>
    <dsp:sp modelId="{C666F410-76FA-421E-AAFE-F4B47DBC67A9}">
      <dsp:nvSpPr>
        <dsp:cNvPr id="0" name=""/>
        <dsp:cNvSpPr/>
      </dsp:nvSpPr>
      <dsp:spPr>
        <a:xfrm>
          <a:off x="0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98256-2AF6-41A8-B1CE-9135193340CB}">
      <dsp:nvSpPr>
        <dsp:cNvPr id="0" name=""/>
        <dsp:cNvSpPr/>
      </dsp:nvSpPr>
      <dsp:spPr>
        <a:xfrm>
          <a:off x="261029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1" action="ppaction://hlinkfile"/>
            </a:rPr>
            <a:t>Факторы неживой природы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1" action="ppaction://hlinkfile"/>
            </a:rPr>
            <a:t>(Абиотические)</a:t>
          </a:r>
          <a:endParaRPr lang="ru-RU" sz="1600" b="1" kern="1200" dirty="0"/>
        </a:p>
      </dsp:txBody>
      <dsp:txXfrm>
        <a:off x="304722" y="2813559"/>
        <a:ext cx="2261875" cy="1404394"/>
      </dsp:txXfrm>
    </dsp:sp>
    <dsp:sp modelId="{8C467BAE-AA54-4695-B22F-2AE3FA3D5F93}">
      <dsp:nvSpPr>
        <dsp:cNvPr id="0" name=""/>
        <dsp:cNvSpPr/>
      </dsp:nvSpPr>
      <dsp:spPr>
        <a:xfrm>
          <a:off x="2871319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C8CC4-130E-4487-A580-C472144E0825}">
      <dsp:nvSpPr>
        <dsp:cNvPr id="0" name=""/>
        <dsp:cNvSpPr/>
      </dsp:nvSpPr>
      <dsp:spPr>
        <a:xfrm>
          <a:off x="3132348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2" action="ppaction://hlinkfile"/>
            </a:rPr>
            <a:t>Факторы живой природы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2" action="ppaction://hlinkfile"/>
            </a:rPr>
            <a:t>(Биотические)</a:t>
          </a:r>
          <a:endParaRPr lang="ru-RU" sz="1600" b="1" kern="1200" dirty="0"/>
        </a:p>
      </dsp:txBody>
      <dsp:txXfrm>
        <a:off x="3176041" y="2813559"/>
        <a:ext cx="2261875" cy="1404394"/>
      </dsp:txXfrm>
    </dsp:sp>
    <dsp:sp modelId="{E50069C9-17FF-45A2-B245-873671977A43}">
      <dsp:nvSpPr>
        <dsp:cNvPr id="0" name=""/>
        <dsp:cNvSpPr/>
      </dsp:nvSpPr>
      <dsp:spPr>
        <a:xfrm>
          <a:off x="5742638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67A4B-708B-46C6-BE80-D69B0E84C73C}">
      <dsp:nvSpPr>
        <dsp:cNvPr id="0" name=""/>
        <dsp:cNvSpPr/>
      </dsp:nvSpPr>
      <dsp:spPr>
        <a:xfrm>
          <a:off x="6003666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Влияние человека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(Антропогенные)</a:t>
          </a:r>
        </a:p>
      </dsp:txBody>
      <dsp:txXfrm>
        <a:off x="6047359" y="2813559"/>
        <a:ext cx="2261875" cy="140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8557-AEEB-4407-8FB2-60F4CF2EFB6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E288-4EEC-4C29-8153-3AA67A30B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Image" r:id="rId3" imgW="4241270" imgH="5396825" progId="Photoshop.Image.6">
                    <p:embed/>
                  </p:oleObj>
                </mc:Choice>
                <mc:Fallback>
                  <p:oleObj name="Image" r:id="rId3" imgW="4241270" imgH="5396825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Image" r:id="rId5" imgW="3263492" imgH="4863492" progId="Photoshop.Image.6">
                    <p:embed/>
                  </p:oleObj>
                </mc:Choice>
                <mc:Fallback>
                  <p:oleObj name="Image" r:id="rId5" imgW="3263492" imgH="4863492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Image" r:id="rId7" imgW="3492063" imgH="4926984" progId="Photoshop.Image.6">
                    <p:embed/>
                  </p:oleObj>
                </mc:Choice>
                <mc:Fallback>
                  <p:oleObj name="Image" r:id="rId7" imgW="3492063" imgH="4926984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Image" r:id="rId15" imgW="4241270" imgH="5396825" progId="Photoshop.Image.6">
                    <p:embed/>
                  </p:oleObj>
                </mc:Choice>
                <mc:Fallback>
                  <p:oleObj name="Image" r:id="rId15" imgW="4241270" imgH="5396825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Image" r:id="rId17" imgW="3263492" imgH="4863492" progId="Photoshop.Image.6">
                    <p:embed/>
                  </p:oleObj>
                </mc:Choice>
                <mc:Fallback>
                  <p:oleObj name="Image" r:id="rId17" imgW="3263492" imgH="4863492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Image" r:id="rId19" imgW="3492063" imgH="4926984" progId="Photoshop.Image.6">
                    <p:embed/>
                  </p:oleObj>
                </mc:Choice>
                <mc:Fallback>
                  <p:oleObj name="Image" r:id="rId19" imgW="3492063" imgH="4926984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5363A18-2280-4647-A41C-D3C5F5EC2B47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&#1101;&#1082;&#1086;&#1083;&#1086;&#1075;&#1080;&#1095;&#1077;&#1089;&#1082;&#1080;&#1077;%20&#1092;&#1072;&#1082;&#1090;&#1086;&#1088;&#1099;_%5bBIO6_01-04%5d_%5bIM_03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88840"/>
            <a:ext cx="7776864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>
              <a:lnSpc>
                <a:spcPct val="150000"/>
              </a:lnSpc>
            </a:pPr>
            <a:r>
              <a:rPr lang="ru-RU" dirty="0"/>
              <a:t>Презентация к уроку биологии в </a:t>
            </a:r>
            <a:r>
              <a:rPr lang="ru-RU" dirty="0" smtClean="0"/>
              <a:t>5 </a:t>
            </a:r>
            <a:r>
              <a:rPr lang="ru-RU" dirty="0"/>
              <a:t>классе </a:t>
            </a:r>
            <a:r>
              <a:rPr lang="ru-RU" dirty="0" smtClean="0"/>
              <a:t>по </a:t>
            </a:r>
            <a:r>
              <a:rPr lang="ru-RU" dirty="0" smtClean="0"/>
              <a:t>теме </a:t>
            </a:r>
            <a:r>
              <a:rPr lang="ru-RU" altLang="ru-RU" sz="2800" b="1" dirty="0" smtClean="0"/>
              <a:t>«Экологические факторы среды</a:t>
            </a:r>
            <a:r>
              <a:rPr lang="ru-RU" altLang="ru-RU" sz="2800" b="1" dirty="0" smtClean="0"/>
              <a:t>»</a:t>
            </a:r>
            <a:endParaRPr lang="ru-RU" alt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3429000"/>
            <a:ext cx="7416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sz="1600" b="1" dirty="0" smtClean="0"/>
              <a:t>Автор материала</a:t>
            </a:r>
            <a:r>
              <a:rPr lang="ru-RU" altLang="ru-RU" sz="1600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sz="1600" dirty="0" smtClean="0"/>
              <a:t> </a:t>
            </a:r>
            <a:r>
              <a:rPr lang="ru-RU" altLang="ru-RU" sz="1600" i="1" dirty="0" smtClean="0"/>
              <a:t>Голикова Ирина Викторовна,</a:t>
            </a:r>
            <a:endParaRPr lang="ru-RU" altLang="ru-RU" sz="1600" dirty="0"/>
          </a:p>
          <a:p>
            <a:pPr marL="44450" indent="0" algn="r">
              <a:buFontTx/>
              <a:buNone/>
            </a:pPr>
            <a:r>
              <a:rPr lang="ru-RU" altLang="ru-RU" sz="1600" i="1" dirty="0"/>
              <a:t>учитель </a:t>
            </a:r>
            <a:r>
              <a:rPr lang="ru-RU" altLang="ru-RU" sz="1600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sz="1600" i="1" dirty="0" smtClean="0"/>
              <a:t>высшей квалификационной категории</a:t>
            </a:r>
            <a:endParaRPr lang="ru-RU" altLang="ru-RU" sz="1600" i="1" dirty="0"/>
          </a:p>
          <a:p>
            <a:pPr marL="44450" algn="r"/>
            <a:r>
              <a:rPr lang="ru-RU" altLang="ru-RU" sz="1600" dirty="0"/>
              <a:t>МБОУ </a:t>
            </a:r>
            <a:r>
              <a:rPr lang="ru-RU" altLang="ru-RU" sz="1600" dirty="0" smtClean="0"/>
              <a:t>Сергеевская СОШ</a:t>
            </a:r>
            <a:endParaRPr lang="ru-RU" altLang="ru-RU" sz="1600" dirty="0"/>
          </a:p>
          <a:p>
            <a:pPr marL="44450" indent="0" algn="r">
              <a:buFontTx/>
              <a:buNone/>
            </a:pPr>
            <a:endParaRPr lang="ru-RU" altLang="ru-RU" sz="1600" dirty="0"/>
          </a:p>
          <a:p>
            <a:pPr marL="44450" indent="0" algn="r">
              <a:buFontTx/>
              <a:buNone/>
            </a:pPr>
            <a:endParaRPr lang="ru-RU" altLang="ru-RU" sz="1600" dirty="0"/>
          </a:p>
          <a:p>
            <a:pPr marL="44450" indent="0" algn="ctr">
              <a:buFontTx/>
              <a:buNone/>
            </a:pPr>
            <a:r>
              <a:rPr lang="ru-RU" altLang="ru-RU" sz="1600" dirty="0" smtClean="0"/>
              <a:t>Сергеевский </a:t>
            </a:r>
            <a:r>
              <a:rPr lang="ru-RU" altLang="ru-RU" sz="1600" dirty="0"/>
              <a:t>– </a:t>
            </a:r>
            <a:r>
              <a:rPr lang="ru-RU" altLang="ru-RU" sz="1600" dirty="0" smtClean="0"/>
              <a:t>2020г</a:t>
            </a:r>
            <a:r>
              <a:rPr lang="ru-RU" alt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Экологические факторы</a:t>
            </a: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1862242"/>
              </p:ext>
            </p:extLst>
          </p:nvPr>
        </p:nvGraphicFramePr>
        <p:xfrm>
          <a:off x="107504" y="1422068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78-79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26439" y="16622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2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7F5DE-6F1F-49C1-976A-FA0401FF8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AD7F5DE-6F1F-49C1-976A-FA0401FF8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5A181-ED3B-437D-8A48-2B390B643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ED5A181-ED3B-437D-8A48-2B390B643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D0318-46FC-4E23-8B1E-E593E01B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3ED0318-46FC-4E23-8B1E-E593E01B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6F410-76FA-421E-AAFE-F4B47DBC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666F410-76FA-421E-AAFE-F4B47DBC6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8256-2AF6-41A8-B1CE-91351933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3C98256-2AF6-41A8-B1CE-913519334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E6975-2157-4D99-9844-07B4B3D48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F9E6975-2157-4D99-9844-07B4B3D48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67BAE-AA54-4695-B22F-2AE3FA3D5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C467BAE-AA54-4695-B22F-2AE3FA3D5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C8CC4-130E-4487-A580-C472144E0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4FC8CC4-130E-4487-A580-C472144E0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279C5-DD6A-4055-8977-2D06D565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CD279C5-DD6A-4055-8977-2D06D565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069C9-17FF-45A2-B245-87367197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50069C9-17FF-45A2-B245-873671977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67A4B-708B-46C6-BE80-D69B0E84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53767A4B-708B-46C6-BE80-D69B0E84C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338437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Вот волк убивает оленя для пищи</a:t>
            </a:r>
            <a:r>
              <a:rPr lang="ru-RU" sz="1800" dirty="0" smtClean="0"/>
              <a:t>, </a:t>
            </a:r>
          </a:p>
          <a:p>
            <a:pPr marL="0" indent="0">
              <a:buNone/>
            </a:pPr>
            <a:r>
              <a:rPr lang="ru-RU" sz="1800" dirty="0" smtClean="0"/>
              <a:t>Как </a:t>
            </a:r>
            <a:r>
              <a:rPr lang="ru-RU" sz="1800" dirty="0"/>
              <a:t>неприятны эти моменты</a:t>
            </a:r>
          </a:p>
          <a:p>
            <a:pPr marL="0" indent="0">
              <a:buNone/>
            </a:pPr>
            <a:r>
              <a:rPr lang="ru-RU" sz="1800" dirty="0" smtClean="0"/>
              <a:t>Клещ </a:t>
            </a:r>
            <a:r>
              <a:rPr lang="ru-RU" sz="1800" dirty="0"/>
              <a:t>на хозяине мирно сидит,</a:t>
            </a:r>
          </a:p>
          <a:p>
            <a:pPr marL="0" indent="0">
              <a:buNone/>
            </a:pPr>
            <a:r>
              <a:rPr lang="ru-RU" sz="1800" dirty="0"/>
              <a:t>Очень тепло, он доволен и сыт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Ласка </a:t>
            </a:r>
            <a:r>
              <a:rPr lang="ru-RU" sz="1800" dirty="0"/>
              <a:t>не рада хорьку – соседу,</a:t>
            </a:r>
          </a:p>
          <a:p>
            <a:pPr marL="0" indent="0">
              <a:buNone/>
            </a:pPr>
            <a:r>
              <a:rPr lang="ru-RU" sz="1800" dirty="0"/>
              <a:t>Видно лишится мышки к обеду.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392488" cy="338437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Не </a:t>
            </a:r>
            <a:r>
              <a:rPr lang="ru-RU" sz="1800" dirty="0"/>
              <a:t>страшен лишайнику зной и мороз,</a:t>
            </a:r>
          </a:p>
          <a:p>
            <a:pPr marL="0" indent="0">
              <a:buNone/>
            </a:pPr>
            <a:r>
              <a:rPr lang="ru-RU" sz="1800" dirty="0"/>
              <a:t>Двух организмов он симбиоз.</a:t>
            </a:r>
          </a:p>
          <a:p>
            <a:pPr marL="0" indent="0">
              <a:buNone/>
            </a:pPr>
            <a:r>
              <a:rPr lang="ru-RU" sz="1800" dirty="0"/>
              <a:t>Какие меж ними могут быть стычки?</a:t>
            </a:r>
          </a:p>
          <a:p>
            <a:pPr marL="0" indent="0">
              <a:buNone/>
            </a:pPr>
            <a:r>
              <a:rPr lang="ru-RU" sz="1800" dirty="0"/>
              <a:t>Один дает сахар, а просит водички. 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2" y="5661248"/>
            <a:ext cx="9134717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Биотические факторы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8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24482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Снег кружится, </a:t>
            </a:r>
          </a:p>
          <a:p>
            <a:pPr marL="0" indent="0">
              <a:buNone/>
            </a:pPr>
            <a:r>
              <a:rPr lang="ru-RU" sz="1800" dirty="0"/>
              <a:t>Снег ложится – </a:t>
            </a:r>
          </a:p>
          <a:p>
            <a:pPr marL="0" indent="0">
              <a:buNone/>
            </a:pPr>
            <a:r>
              <a:rPr lang="ru-RU" sz="1800" dirty="0"/>
              <a:t>Снег! Снег! Снег! </a:t>
            </a:r>
          </a:p>
          <a:p>
            <a:pPr marL="0" indent="0">
              <a:buNone/>
            </a:pPr>
            <a:r>
              <a:rPr lang="ru-RU" sz="1800" dirty="0"/>
              <a:t>Рады снегу зверь и птица, </a:t>
            </a:r>
          </a:p>
          <a:p>
            <a:pPr marL="0" indent="0">
              <a:buNone/>
            </a:pPr>
            <a:r>
              <a:rPr lang="ru-RU" sz="1800" dirty="0"/>
              <a:t>И, конечно, человек! </a:t>
            </a:r>
          </a:p>
          <a:p>
            <a:pPr marL="0" indent="0">
              <a:buNone/>
            </a:pPr>
            <a:r>
              <a:rPr lang="ru-RU" sz="1800" dirty="0"/>
              <a:t>Рады серые синички: </a:t>
            </a:r>
            <a:r>
              <a:rPr lang="ru-RU" sz="1800" dirty="0" smtClean="0"/>
              <a:t>На морозе мерзнут птички.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392488" cy="24482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 каким восторгом все живое </a:t>
            </a:r>
            <a:r>
              <a:rPr lang="ru-RU" sz="1800" dirty="0" smtClean="0"/>
              <a:t>ждет</a:t>
            </a:r>
          </a:p>
          <a:p>
            <a:pPr marL="0" indent="0">
              <a:buNone/>
            </a:pPr>
            <a:r>
              <a:rPr lang="ru-RU" sz="1800" dirty="0" smtClean="0"/>
              <a:t>Великолепный </a:t>
            </a:r>
            <a:r>
              <a:rPr lang="ru-RU" sz="1800" dirty="0"/>
              <a:t>солнечный восход!</a:t>
            </a:r>
          </a:p>
          <a:p>
            <a:pPr marL="0" indent="0">
              <a:buNone/>
            </a:pPr>
            <a:r>
              <a:rPr lang="ru-RU" sz="1800" dirty="0"/>
              <a:t>Вот </a:t>
            </a:r>
            <a:r>
              <a:rPr lang="ru-RU" sz="1800" i="1" dirty="0"/>
              <a:t>первый лучик</a:t>
            </a:r>
            <a:r>
              <a:rPr lang="ru-RU" sz="1800" dirty="0"/>
              <a:t> ярко засветил – </a:t>
            </a:r>
          </a:p>
          <a:p>
            <a:pPr marL="0" indent="0">
              <a:buNone/>
            </a:pPr>
            <a:r>
              <a:rPr lang="ru-RU" sz="1800" dirty="0"/>
              <a:t>Мир </a:t>
            </a:r>
            <a:r>
              <a:rPr lang="ru-RU" sz="1800" i="1" dirty="0"/>
              <a:t>видим,</a:t>
            </a:r>
            <a:r>
              <a:rPr lang="ru-RU" sz="1800" dirty="0"/>
              <a:t> стал, и всех он восхитил.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3" y="5445224"/>
            <a:ext cx="90350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Абиотические факторы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052735"/>
            <a:ext cx="4038600" cy="4856325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Пришла </a:t>
            </a:r>
            <a:r>
              <a:rPr lang="ru-RU" sz="1800" dirty="0" smtClean="0"/>
              <a:t>беда</a:t>
            </a:r>
            <a:endParaRPr lang="ru-RU" sz="1800" b="0" dirty="0" smtClean="0"/>
          </a:p>
          <a:p>
            <a:pPr marL="0" indent="0">
              <a:buNone/>
            </a:pPr>
            <a:r>
              <a:rPr lang="ru-RU" sz="1800" dirty="0" smtClean="0"/>
              <a:t>Под </a:t>
            </a:r>
            <a:r>
              <a:rPr lang="ru-RU" sz="1800" dirty="0"/>
              <a:t>высокою сосной, </a:t>
            </a:r>
            <a:br>
              <a:rPr lang="ru-RU" sz="1800" dirty="0"/>
            </a:br>
            <a:r>
              <a:rPr lang="ru-RU" sz="1800" dirty="0"/>
              <a:t>Защищая лес родной, </a:t>
            </a:r>
            <a:br>
              <a:rPr lang="ru-RU" sz="1800" dirty="0"/>
            </a:br>
            <a:r>
              <a:rPr lang="ru-RU" sz="1800" dirty="0"/>
              <a:t>Муравейник жил без бед </a:t>
            </a:r>
            <a:br>
              <a:rPr lang="ru-RU" sz="1800" dirty="0"/>
            </a:br>
            <a:r>
              <a:rPr lang="ru-RU" sz="1800" dirty="0"/>
              <a:t>Двадцать зим и двадцать лет.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 потом пришла беда: </a:t>
            </a:r>
            <a:br>
              <a:rPr lang="ru-RU" sz="1800" dirty="0"/>
            </a:br>
            <a:r>
              <a:rPr lang="ru-RU" sz="1800" dirty="0"/>
              <a:t>Ни потоп, ни холода, </a:t>
            </a:r>
            <a:br>
              <a:rPr lang="ru-RU" sz="1800" dirty="0"/>
            </a:br>
            <a:r>
              <a:rPr lang="ru-RU" sz="1800" dirty="0"/>
              <a:t>Ни лесной пожар, ни свалка. </a:t>
            </a:r>
            <a:br>
              <a:rPr lang="ru-RU" sz="1800" dirty="0"/>
            </a:br>
            <a:r>
              <a:rPr lang="ru-RU" sz="1800" dirty="0"/>
              <a:t>А пришёл... Кирюша с палкой</a:t>
            </a:r>
            <a:r>
              <a:rPr lang="ru-RU" sz="1800" dirty="0" smtClean="0"/>
              <a:t>.</a:t>
            </a:r>
          </a:p>
          <a:p>
            <a:pPr marL="0" indent="0" algn="r">
              <a:buNone/>
            </a:pPr>
            <a:r>
              <a:rPr lang="ru-RU" sz="1800" dirty="0" smtClean="0"/>
              <a:t>(</a:t>
            </a:r>
            <a:r>
              <a:rPr lang="ru-RU" sz="1800" dirty="0"/>
              <a:t>А. </a:t>
            </a:r>
            <a:r>
              <a:rPr lang="ru-RU" sz="1800" dirty="0" err="1"/>
              <a:t>Сметанин</a:t>
            </a:r>
            <a:r>
              <a:rPr lang="ru-RU" sz="1800" b="0" dirty="0" smtClean="0"/>
              <a:t>)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052735"/>
            <a:ext cx="4392488" cy="485632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Недалекое </a:t>
            </a:r>
            <a:r>
              <a:rPr lang="ru-RU" sz="1800" dirty="0" smtClean="0"/>
              <a:t>будущее</a:t>
            </a:r>
          </a:p>
          <a:p>
            <a:pPr marL="0" indent="0">
              <a:buNone/>
            </a:pPr>
            <a:r>
              <a:rPr lang="ru-RU" sz="1800" dirty="0" smtClean="0"/>
              <a:t>Человек </a:t>
            </a:r>
            <a:r>
              <a:rPr lang="ru-RU" sz="1800" dirty="0"/>
              <a:t>идет скучает </a:t>
            </a:r>
            <a:br>
              <a:rPr lang="ru-RU" sz="1800" dirty="0"/>
            </a:br>
            <a:r>
              <a:rPr lang="ru-RU" sz="1800" dirty="0"/>
              <a:t>В одиночестве в лесу, </a:t>
            </a:r>
            <a:br>
              <a:rPr lang="ru-RU" sz="1800" dirty="0"/>
            </a:br>
            <a:r>
              <a:rPr lang="ru-RU" sz="1800" dirty="0"/>
              <a:t>По дороге не встречает </a:t>
            </a:r>
            <a:br>
              <a:rPr lang="ru-RU" sz="1800" dirty="0"/>
            </a:br>
            <a:r>
              <a:rPr lang="ru-RU" sz="1800" dirty="0"/>
              <a:t>Ни оленя, ни лису... </a:t>
            </a:r>
            <a:br>
              <a:rPr lang="ru-RU" sz="1800" dirty="0"/>
            </a:br>
            <a:r>
              <a:rPr lang="ru-RU" sz="1800" dirty="0"/>
              <a:t>Не летит пчела на клевер, </a:t>
            </a:r>
            <a:br>
              <a:rPr lang="ru-RU" sz="1800" dirty="0"/>
            </a:br>
            <a:r>
              <a:rPr lang="ru-RU" sz="1800" dirty="0"/>
              <a:t>Уток нету в камышах... </a:t>
            </a:r>
            <a:br>
              <a:rPr lang="ru-RU" sz="1800" dirty="0"/>
            </a:br>
            <a:r>
              <a:rPr lang="ru-RU" sz="1800" dirty="0"/>
              <a:t>Вместо птиц китайский плеер </a:t>
            </a:r>
            <a:br>
              <a:rPr lang="ru-RU" sz="1800" dirty="0"/>
            </a:br>
            <a:r>
              <a:rPr lang="ru-RU" sz="1800" dirty="0"/>
              <a:t>Заливается в ушах. </a:t>
            </a:r>
            <a:br>
              <a:rPr lang="ru-RU" sz="1800" dirty="0"/>
            </a:br>
            <a:r>
              <a:rPr lang="ru-RU" sz="1800" dirty="0"/>
              <a:t>Не цветет в траве фиалка. </a:t>
            </a:r>
            <a:br>
              <a:rPr lang="ru-RU" sz="1800" dirty="0"/>
            </a:br>
            <a:r>
              <a:rPr lang="ru-RU" sz="1800" dirty="0"/>
              <a:t>Рыбы нет в глубинах рек. </a:t>
            </a:r>
            <a:br>
              <a:rPr lang="ru-RU" sz="1800" dirty="0"/>
            </a:br>
            <a:r>
              <a:rPr lang="ru-RU" sz="1800" dirty="0"/>
              <a:t>Слева – свалка, справа – свалка, </a:t>
            </a:r>
            <a:br>
              <a:rPr lang="ru-RU" sz="1800" dirty="0"/>
            </a:br>
            <a:r>
              <a:rPr lang="ru-RU" sz="1800" dirty="0"/>
              <a:t>Посредине – человек. </a:t>
            </a:r>
            <a:br>
              <a:rPr lang="ru-RU" sz="1800" dirty="0"/>
            </a:br>
            <a:r>
              <a:rPr lang="ru-RU" sz="1800" dirty="0"/>
              <a:t>Что стоишь – глядишь уныло? </a:t>
            </a:r>
            <a:br>
              <a:rPr lang="ru-RU" sz="1800" dirty="0"/>
            </a:br>
            <a:r>
              <a:rPr lang="ru-RU" sz="1800" dirty="0"/>
              <a:t>Раньше думать надо было</a:t>
            </a:r>
            <a:r>
              <a:rPr lang="ru-RU" sz="1800" dirty="0" smtClean="0"/>
              <a:t>!</a:t>
            </a:r>
          </a:p>
          <a:p>
            <a:pPr marL="0" indent="0" algn="r">
              <a:buNone/>
            </a:pPr>
            <a:r>
              <a:rPr lang="ru-RU" sz="1800" dirty="0" smtClean="0"/>
              <a:t>(</a:t>
            </a:r>
            <a:r>
              <a:rPr lang="ru-RU" sz="1800" dirty="0"/>
              <a:t>А. Игнатова</a:t>
            </a:r>
            <a:r>
              <a:rPr lang="ru-RU" sz="1800" dirty="0" smtClean="0"/>
              <a:t>)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09061"/>
            <a:ext cx="9143999" cy="93871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Антропогенные  факторы</a:t>
            </a:r>
          </a:p>
          <a:p>
            <a:pPr algn="ctr">
              <a:defRPr/>
            </a:pPr>
            <a:endParaRPr lang="ru-RU" sz="1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9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«Да-Да-Да» -  «У-у-у»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523"/>
            <a:ext cx="7884982" cy="4953000"/>
          </a:xfrm>
        </p:spPr>
        <p:txBody>
          <a:bodyPr/>
          <a:lstStyle/>
          <a:p>
            <a:r>
              <a:rPr lang="ru-RU" sz="2000" dirty="0" smtClean="0"/>
              <a:t>Абиотические факторы сильно влияют на жизнь организмов</a:t>
            </a:r>
          </a:p>
          <a:p>
            <a:r>
              <a:rPr lang="ru-RU" sz="2000" dirty="0" smtClean="0"/>
              <a:t>Разведение животных и растений человеком – это антропогенный фактор</a:t>
            </a:r>
          </a:p>
          <a:p>
            <a:r>
              <a:rPr lang="ru-RU" sz="2000" dirty="0" smtClean="0"/>
              <a:t>К абиотическим факторам почвы относят свет и воду</a:t>
            </a:r>
          </a:p>
          <a:p>
            <a:r>
              <a:rPr lang="ru-RU" sz="2000" dirty="0" smtClean="0"/>
              <a:t>Снег – это важный биотический фактор для растений</a:t>
            </a:r>
          </a:p>
          <a:p>
            <a:r>
              <a:rPr lang="ru-RU" sz="2000" dirty="0" smtClean="0"/>
              <a:t>Съедобные растения – это биотический фактор для растительноядных животных</a:t>
            </a:r>
          </a:p>
          <a:p>
            <a:r>
              <a:rPr lang="ru-RU" sz="2000" dirty="0" smtClean="0"/>
              <a:t>Добыча для хищников – это антропогенный фактор</a:t>
            </a:r>
          </a:p>
          <a:p>
            <a:r>
              <a:rPr lang="ru-RU" sz="2000" dirty="0" smtClean="0"/>
              <a:t>Антропогенные факторы не влияют на природу</a:t>
            </a:r>
          </a:p>
          <a:p>
            <a:endParaRPr lang="ru-RU" sz="2000" dirty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1100523"/>
            <a:ext cx="609600" cy="609600"/>
          </a:xfrm>
          <a:prstGeom prst="rect">
            <a:avLst/>
          </a:prstGeom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1740698"/>
            <a:ext cx="609600" cy="609600"/>
          </a:xfrm>
          <a:prstGeom prst="rect">
            <a:avLst/>
          </a:prstGeom>
        </p:spPr>
      </p:pic>
      <p:pic>
        <p:nvPicPr>
          <p:cNvPr id="7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2350298"/>
            <a:ext cx="609600" cy="609600"/>
          </a:xfrm>
          <a:prstGeom prst="rect">
            <a:avLst/>
          </a:prstGeom>
        </p:spPr>
      </p:pic>
      <p:pic>
        <p:nvPicPr>
          <p:cNvPr id="22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3068960"/>
            <a:ext cx="609600" cy="609600"/>
          </a:xfrm>
          <a:prstGeom prst="rect">
            <a:avLst/>
          </a:prstGeom>
        </p:spPr>
      </p:pic>
      <p:pic>
        <p:nvPicPr>
          <p:cNvPr id="2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0912" y="3690436"/>
            <a:ext cx="609600" cy="609600"/>
          </a:xfrm>
          <a:prstGeom prst="rect">
            <a:avLst/>
          </a:prstGeom>
        </p:spPr>
      </p:pic>
      <p:pic>
        <p:nvPicPr>
          <p:cNvPr id="26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4349006"/>
            <a:ext cx="609600" cy="609600"/>
          </a:xfrm>
          <a:prstGeom prst="rect">
            <a:avLst/>
          </a:prstGeom>
        </p:spPr>
      </p:pic>
      <p:pic>
        <p:nvPicPr>
          <p:cNvPr id="28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5013176"/>
            <a:ext cx="609600" cy="60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09731" y="116632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7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859216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П. 18 – прочитать и пересказать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В. 1 – 3 – с. 81 – уметь отвечать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наблюдение </a:t>
            </a:r>
            <a:r>
              <a:rPr lang="ru-RU" i="1" dirty="0" smtClean="0"/>
              <a:t>«Экологические факторы, которые я увидел за окном своего дома» </a:t>
            </a:r>
            <a:r>
              <a:rPr lang="ru-RU" dirty="0" smtClean="0"/>
              <a:t>и записать в тетради карандашом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6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 …</a:t>
            </a:r>
          </a:p>
          <a:p>
            <a:r>
              <a:rPr lang="ru-RU" dirty="0" smtClean="0"/>
              <a:t>Меня удивило …</a:t>
            </a:r>
          </a:p>
          <a:p>
            <a:r>
              <a:rPr lang="ru-RU" dirty="0" smtClean="0"/>
              <a:t>Хочу повторить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288" y="188640"/>
            <a:ext cx="6645944" cy="8111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«Да» – «Нет» - </a:t>
            </a:r>
            <a:r>
              <a:rPr lang="ru-RU" sz="3600" b="1" dirty="0" err="1" smtClean="0"/>
              <a:t>ки</a:t>
            </a:r>
            <a:endParaRPr lang="ru-RU" sz="3600" b="1" dirty="0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940" t="11273" r="5215" b="1401"/>
          <a:stretch>
            <a:fillRect/>
          </a:stretch>
        </p:blipFill>
        <p:spPr>
          <a:xfrm>
            <a:off x="395288" y="1557338"/>
            <a:ext cx="7705725" cy="4895850"/>
          </a:xfr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3850" y="1557338"/>
            <a:ext cx="7777163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23850" y="2205038"/>
            <a:ext cx="7777163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23850" y="2852738"/>
            <a:ext cx="7777163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23850" y="3500438"/>
            <a:ext cx="7777163" cy="936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23850" y="4437063"/>
            <a:ext cx="7777163" cy="10080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23850" y="5445125"/>
            <a:ext cx="7777163" cy="10080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172450" y="1700213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243888" y="23495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172450" y="2924175"/>
            <a:ext cx="7572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8172450" y="3789363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243888" y="47244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8243888" y="56610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8215338" y="1571612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8227234" y="2276475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8244780" y="2928934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8215338" y="3714752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8244780" y="4724400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8244780" y="5661025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09731" y="262389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24744"/>
            <a:ext cx="794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утверждения верны?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38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78856" grpId="0" animBg="1"/>
      <p:bldP spid="78857" grpId="0" animBg="1"/>
      <p:bldP spid="78858" grpId="0" animBg="1"/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288" y="188640"/>
            <a:ext cx="6645944" cy="8111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«Да» – «Нет» - </a:t>
            </a:r>
            <a:r>
              <a:rPr lang="ru-RU" sz="3600" b="1" dirty="0" err="1" smtClean="0"/>
              <a:t>ки</a:t>
            </a:r>
            <a:endParaRPr lang="ru-RU" sz="3600" b="1" dirty="0" smtClean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398674" y="1693011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479626" y="242088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370484" y="3241345"/>
            <a:ext cx="7572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8357428" y="4141594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422735" y="5074967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8460235" y="6165304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8475395" y="1659673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8441335" y="2387550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8413389" y="3208007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8397539" y="4108256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8397539" y="5008292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8496300" y="6178740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09731" y="262389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24744"/>
            <a:ext cx="794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утверждения верны?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71612"/>
            <a:ext cx="8765184" cy="4624387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ru-RU" sz="2400" dirty="0"/>
              <a:t>Различают две среды обитания: наземно-воздушную и водную. </a:t>
            </a:r>
            <a:endParaRPr lang="ru-RU" sz="24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Чтобы </a:t>
            </a:r>
            <a:r>
              <a:rPr lang="ru-RU" sz="2400" dirty="0"/>
              <a:t>легче было передвигаться в толще воды, большинство рыб имеют обтекаемую форму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Крупные </a:t>
            </a:r>
            <a:r>
              <a:rPr lang="ru-RU" sz="2400" dirty="0"/>
              <a:t>кенгуру совершают прыжки до 9 м. Это помогает им схватывать пищу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Передние </a:t>
            </a:r>
            <a:r>
              <a:rPr lang="ru-RU" sz="2400" dirty="0"/>
              <a:t>лапы этого животного плоские, как лопаты. Тело овальное, компактное. Живёт это животное в воздушной среде.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Дельфины</a:t>
            </a:r>
            <a:r>
              <a:rPr lang="ru-RU" sz="2400" dirty="0"/>
              <a:t>, как и водные жуки, поднимаются на поверхность воды, захватывают воздух и опять ныряют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Есть </a:t>
            </a:r>
            <a:r>
              <a:rPr lang="ru-RU" sz="2400" dirty="0"/>
              <a:t>такие животные, которые поселяются в организме человека и взывают различные заболевания.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7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288" y="188640"/>
            <a:ext cx="6645944" cy="8111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«Да» – «Нет» - </a:t>
            </a:r>
            <a:r>
              <a:rPr lang="ru-RU" sz="3600" b="1" dirty="0" err="1" smtClean="0"/>
              <a:t>ки</a:t>
            </a:r>
            <a:endParaRPr lang="ru-RU" sz="3600" b="1" dirty="0" smtClean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398674" y="1693011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479626" y="242088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370484" y="3241345"/>
            <a:ext cx="7572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8357428" y="4141594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422735" y="5074967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8460235" y="6165304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9731" y="262389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24744"/>
            <a:ext cx="794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утверждения верны?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71612"/>
            <a:ext cx="8765184" cy="4624387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ru-RU" sz="2400" dirty="0"/>
              <a:t>Различают две среды обитания: наземно-воздушную и водную. </a:t>
            </a:r>
            <a:endParaRPr lang="ru-RU" sz="24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Чтобы </a:t>
            </a:r>
            <a:r>
              <a:rPr lang="ru-RU" sz="2400" dirty="0"/>
              <a:t>легче было передвигаться в толще воды, большинство рыб имеют обтекаемую форму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Крупные </a:t>
            </a:r>
            <a:r>
              <a:rPr lang="ru-RU" sz="2400" dirty="0"/>
              <a:t>кенгуру совершают прыжки до 9 м. Это помогает им схватывать пищу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Передние </a:t>
            </a:r>
            <a:r>
              <a:rPr lang="ru-RU" sz="2400" dirty="0"/>
              <a:t>лапы этого животного плоские, как лопаты. Тело овальное, компактное. Живёт это животное в воздушной среде.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Дельфины</a:t>
            </a:r>
            <a:r>
              <a:rPr lang="ru-RU" sz="2400" dirty="0"/>
              <a:t>, как и водные жуки, поднимаются на поверхность воды, захватывают воздух и опять ныряют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Есть </a:t>
            </a:r>
            <a:r>
              <a:rPr lang="ru-RU" sz="2400" dirty="0"/>
              <a:t>такие животные, которые поселяются в организме человека и взывают различные заболевания.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188640"/>
            <a:ext cx="8458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Узнай среду по описанию</a:t>
            </a:r>
            <a:endParaRPr lang="ru-RU" sz="4000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/>
              <a:t>Нет </a:t>
            </a:r>
            <a:r>
              <a:rPr lang="ru-RU" sz="3600" dirty="0"/>
              <a:t>солнечного света;</a:t>
            </a:r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/>
              <a:t>много воды;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незначительные перепады    температур;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низкое содержание кислорода;</a:t>
            </a:r>
          </a:p>
          <a:p>
            <a:pPr>
              <a:buFontTx/>
              <a:buChar char="-"/>
            </a:pPr>
            <a:endParaRPr lang="ru-RU" sz="1000" dirty="0"/>
          </a:p>
          <a:p>
            <a:r>
              <a:rPr lang="ru-RU" sz="3600" dirty="0"/>
              <a:t>- передвижение в твёрдой среде.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31275" y="928392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53697"/>
            <a:ext cx="914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Почвенная среда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3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188640"/>
            <a:ext cx="8458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Узнай среду по описанию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/>
              <a:t>Распространяется в пределах гидросферы;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/>
              <a:t>много воды;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частая нехватка света и тепла;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низкое содержание </a:t>
            </a:r>
            <a:r>
              <a:rPr lang="ru-RU" sz="3600" dirty="0" smtClean="0"/>
              <a:t>кислорода.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69009" y="980728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25705"/>
            <a:ext cx="9143999" cy="101566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Водная среда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4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0"/>
            <a:ext cx="8458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Узнай среду по описанию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 smtClean="0"/>
              <a:t>Обилие солнечного света;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 smtClean="0"/>
              <a:t>частая нехватка воды;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распространяется в пределах атмосферы и литосферы;</a:t>
            </a:r>
          </a:p>
          <a:p>
            <a:pPr>
              <a:buFontTx/>
              <a:buChar char="-"/>
            </a:pPr>
            <a:r>
              <a:rPr lang="ru-RU" sz="3600" dirty="0" smtClean="0"/>
              <a:t>резкий перепад температуры;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высокое </a:t>
            </a:r>
            <a:r>
              <a:rPr lang="ru-RU" sz="3600" dirty="0"/>
              <a:t>содержание </a:t>
            </a:r>
            <a:r>
              <a:rPr lang="ru-RU" sz="3600" dirty="0" smtClean="0"/>
              <a:t>кислорода..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4448" y="980728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49280"/>
            <a:ext cx="9143999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Наземно-воздушная среда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5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18"/>
            <a:ext cx="6858254" cy="873901"/>
          </a:xfrm>
        </p:spPr>
        <p:txBody>
          <a:bodyPr/>
          <a:lstStyle/>
          <a:p>
            <a:pPr algn="ctr"/>
            <a:r>
              <a:rPr lang="ru-RU" dirty="0" smtClean="0"/>
              <a:t>Конечности животных и среды их жизни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661" t="2688" r="3499" b="5430"/>
          <a:stretch/>
        </p:blipFill>
        <p:spPr bwMode="auto">
          <a:xfrm>
            <a:off x="89105" y="980728"/>
            <a:ext cx="9010165" cy="58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2483768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Кит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5684312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4824"/>
            <a:ext cx="1904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Летучая мышь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8100392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8192" y="1844824"/>
            <a:ext cx="190440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Гепард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971600" y="29249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2047" y="3429000"/>
            <a:ext cx="12208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Жук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727684" y="32489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512" y="3861048"/>
            <a:ext cx="14562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Морж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73196" y="55892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5583384"/>
            <a:ext cx="1764196" cy="36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Стрекоза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347864" y="4581128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7814" y="5217489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Гусь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3887924" y="28889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5886" y="3717032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Страус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5655844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7762" y="3902907"/>
            <a:ext cx="1670462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Кенгуру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8352420" y="262960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2319" y="3248980"/>
            <a:ext cx="1483303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Аист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7843884" y="394111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52318" y="4417727"/>
            <a:ext cx="1483303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Рыба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6075686" y="510802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254" y="5763403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Крот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Экологические факторы среды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Какими бывают факторы среды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Факторы неживой природы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Факторы живой природы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Человек как экологический фактор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846" y="-7932"/>
            <a:ext cx="3456033" cy="628619"/>
          </a:xfrm>
          <a:solidFill>
            <a:schemeClr val="accent1"/>
          </a:solidFill>
        </p:spPr>
        <p:txBody>
          <a:bodyPr/>
          <a:lstStyle/>
          <a:p>
            <a:fld id="{8E9E961B-D969-416A-871B-87BCDDDE5095}" type="datetime1">
              <a:rPr lang="ru-RU" sz="4000" b="1" smtClean="0">
                <a:solidFill>
                  <a:schemeClr val="bg1"/>
                </a:solidFill>
              </a:rPr>
              <a:t>11.02.2020</a:t>
            </a:fld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3539" y="0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6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1013</TotalTime>
  <Words>876</Words>
  <Application>Microsoft Office PowerPoint</Application>
  <PresentationFormat>Экран (4:3)</PresentationFormat>
  <Paragraphs>181</Paragraphs>
  <Slides>16</Slides>
  <Notes>0</Notes>
  <HiddenSlides>1</HiddenSlides>
  <MMClips>7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sample</vt:lpstr>
      <vt:lpstr>Image</vt:lpstr>
      <vt:lpstr>Презентация PowerPoint</vt:lpstr>
      <vt:lpstr>«Да» – «Нет» - ки</vt:lpstr>
      <vt:lpstr>«Да» – «Нет» - ки</vt:lpstr>
      <vt:lpstr>«Да» – «Нет» - ки</vt:lpstr>
      <vt:lpstr>Презентация PowerPoint</vt:lpstr>
      <vt:lpstr>Презентация PowerPoint</vt:lpstr>
      <vt:lpstr>Презентация PowerPoint</vt:lpstr>
      <vt:lpstr>Конечности животных и среды их жизни</vt:lpstr>
      <vt:lpstr>Экологические факторы среды</vt:lpstr>
      <vt:lpstr>Экологические факторы </vt:lpstr>
      <vt:lpstr>Узнай экологические факторы</vt:lpstr>
      <vt:lpstr>Узнай экологические факторы</vt:lpstr>
      <vt:lpstr>Узнай экологические факторы</vt:lpstr>
      <vt:lpstr>«Да-Да-Да» -  «У-у-у»</vt:lpstr>
      <vt:lpstr>Домашнее задание</vt:lpstr>
      <vt:lpstr>Подведём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утверждения верны?</dc:title>
  <dc:creator>арбаты</dc:creator>
  <cp:lastModifiedBy>User</cp:lastModifiedBy>
  <cp:revision>37</cp:revision>
  <dcterms:created xsi:type="dcterms:W3CDTF">2018-03-15T02:39:34Z</dcterms:created>
  <dcterms:modified xsi:type="dcterms:W3CDTF">2020-02-11T14:30:34Z</dcterms:modified>
</cp:coreProperties>
</file>