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9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304800" y="533400"/>
            <a:ext cx="85725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>
              <a:defRPr/>
            </a:pPr>
            <a:r>
              <a:rPr lang="ru-RU" sz="1200" b="1" kern="1200" dirty="0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rPr>
              <a:t>Автор презентации: </a:t>
            </a:r>
          </a:p>
          <a:p>
            <a:pPr algn="ctr" rtl="0">
              <a:defRPr/>
            </a:pPr>
            <a:r>
              <a:rPr lang="ru-RU" sz="1200" b="1" kern="1200" dirty="0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rPr>
              <a:t>учитель русского языка и литературы </a:t>
            </a:r>
          </a:p>
          <a:p>
            <a:pPr algn="ctr" rtl="0">
              <a:defRPr/>
            </a:pPr>
            <a:r>
              <a:rPr lang="ru-RU" sz="1200" b="1" kern="1200" dirty="0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rPr>
              <a:t>МБОУ «Лицей №1» </a:t>
            </a:r>
            <a:r>
              <a:rPr lang="ru-RU" sz="1200" b="1" kern="1200" dirty="0" smtClean="0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rPr>
              <a:t>р.п.Чамзинка</a:t>
            </a:r>
          </a:p>
          <a:p>
            <a:pPr algn="ctr" rtl="0">
              <a:defRPr/>
            </a:pPr>
            <a:r>
              <a:rPr lang="ru-RU" sz="1200" b="1" kern="1200" dirty="0" smtClean="0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rPr>
              <a:t>Республики Мордовия</a:t>
            </a:r>
          </a:p>
          <a:p>
            <a:pPr algn="ctr" rtl="0">
              <a:defRPr/>
            </a:pPr>
            <a:r>
              <a:rPr lang="ru-RU" sz="1200" b="1" kern="1200" dirty="0" err="1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rPr>
              <a:t>Печказова</a:t>
            </a:r>
            <a:r>
              <a:rPr lang="ru-RU" sz="1200" b="1" kern="1200" dirty="0">
                <a:solidFill>
                  <a:srgbClr val="000000"/>
                </a:solidFill>
                <a:latin typeface="Georgia" pitchFamily="18" charset="0"/>
                <a:ea typeface="+mn-ea"/>
                <a:cs typeface="+mn-cs"/>
              </a:rPr>
              <a:t> Светлана Петровна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828800"/>
            <a:ext cx="8001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ru-RU" sz="3600" b="1" kern="1200" cap="all" dirty="0" smtClean="0">
                <a:ln w="6350" cmpd="sng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викторина</a:t>
            </a:r>
            <a:endParaRPr lang="ru-RU" sz="3600" b="1" kern="1200" cap="all" dirty="0">
              <a:ln w="6350" cmpd="sng">
                <a:solidFill>
                  <a:srgbClr val="996633"/>
                </a:solidFill>
                <a:prstDash val="solid"/>
              </a:ln>
              <a:solidFill>
                <a:srgbClr val="66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/>
            <a:r>
              <a:rPr lang="ru-RU" sz="3600" b="1" kern="1200" dirty="0">
                <a:ln w="6350" cmpd="sng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lang="ru-RU" sz="3600" b="1" dirty="0" smtClean="0">
                <a:ln w="6350" cmpd="sng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роману</a:t>
            </a:r>
          </a:p>
          <a:p>
            <a:pPr algn="ctr"/>
            <a:r>
              <a:rPr lang="ru-RU" sz="3600" b="1" dirty="0" smtClean="0">
                <a:ln w="6350" cmpd="sng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Д.Дефо</a:t>
            </a:r>
          </a:p>
          <a:p>
            <a:pPr algn="ctr"/>
            <a:r>
              <a:rPr lang="ru-RU" sz="3600" b="1" dirty="0" smtClean="0">
                <a:ln w="6350" cmpd="sng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«Робинзон Крузо»</a:t>
            </a:r>
            <a:endParaRPr lang="ru-RU" sz="3600" b="1" kern="1200" dirty="0">
              <a:ln w="6350" cmpd="sng">
                <a:solidFill>
                  <a:srgbClr val="996633"/>
                </a:solidFill>
                <a:prstDash val="solid"/>
              </a:ln>
              <a:solidFill>
                <a:srgbClr val="66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105400"/>
            <a:ext cx="9144000" cy="954107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ru-RU" sz="2800" kern="1200" dirty="0" smtClean="0">
                <a:ln w="3175" cmpd="sng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Дидактический материал </a:t>
            </a:r>
          </a:p>
          <a:p>
            <a:pPr algn="ctr" rtl="0"/>
            <a:r>
              <a:rPr lang="ru-RU" sz="2800" kern="1200" dirty="0" smtClean="0">
                <a:ln w="3175" cmpd="sng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по литературе для 5 класса</a:t>
            </a:r>
            <a:endParaRPr lang="ru-RU" sz="2800" kern="1200" dirty="0">
              <a:ln w="3175" cmpd="sng">
                <a:solidFill>
                  <a:srgbClr val="996633"/>
                </a:solidFill>
                <a:prstDash val="solid"/>
              </a:ln>
              <a:solidFill>
                <a:srgbClr val="66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Где  в первую ночь ночевал Робинзон Крузо? </a:t>
            </a:r>
          </a:p>
        </p:txBody>
      </p:sp>
      <p:sp>
        <p:nvSpPr>
          <p:cNvPr id="45" name="2"/>
          <p:cNvSpPr>
            <a:spLocks noChangeArrowheads="1"/>
          </p:cNvSpPr>
          <p:nvPr/>
        </p:nvSpPr>
        <p:spPr bwMode="auto">
          <a:xfrm>
            <a:off x="1502228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6" name="3"/>
          <p:cNvSpPr>
            <a:spLocks noChangeArrowheads="1"/>
          </p:cNvSpPr>
          <p:nvPr/>
        </p:nvSpPr>
        <p:spPr bwMode="auto">
          <a:xfrm>
            <a:off x="2209800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2" name="А"/>
          <p:cNvSpPr/>
          <p:nvPr/>
        </p:nvSpPr>
        <p:spPr>
          <a:xfrm>
            <a:off x="2209800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А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3" name="Н"/>
          <p:cNvSpPr/>
          <p:nvPr/>
        </p:nvSpPr>
        <p:spPr>
          <a:xfrm>
            <a:off x="1502228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Н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0" name="2"/>
          <p:cNvSpPr>
            <a:spLocks noChangeArrowheads="1"/>
          </p:cNvSpPr>
          <p:nvPr/>
        </p:nvSpPr>
        <p:spPr bwMode="auto">
          <a:xfrm>
            <a:off x="4800599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5" name="Р"/>
          <p:cNvSpPr/>
          <p:nvPr/>
        </p:nvSpPr>
        <p:spPr>
          <a:xfrm>
            <a:off x="4800599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Р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6" name="4"/>
          <p:cNvSpPr>
            <a:spLocks noChangeArrowheads="1"/>
          </p:cNvSpPr>
          <p:nvPr/>
        </p:nvSpPr>
        <p:spPr bwMode="auto">
          <a:xfrm>
            <a:off x="6270171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7" name="В"/>
          <p:cNvSpPr/>
          <p:nvPr/>
        </p:nvSpPr>
        <p:spPr>
          <a:xfrm>
            <a:off x="6248400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В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8" name="4"/>
          <p:cNvSpPr>
            <a:spLocks noChangeArrowheads="1"/>
          </p:cNvSpPr>
          <p:nvPr/>
        </p:nvSpPr>
        <p:spPr bwMode="auto">
          <a:xfrm>
            <a:off x="3320142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9" name="Д"/>
          <p:cNvSpPr/>
          <p:nvPr/>
        </p:nvSpPr>
        <p:spPr>
          <a:xfrm>
            <a:off x="3298371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Д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0" name="4"/>
          <p:cNvSpPr>
            <a:spLocks noChangeArrowheads="1"/>
          </p:cNvSpPr>
          <p:nvPr/>
        </p:nvSpPr>
        <p:spPr bwMode="auto">
          <a:xfrm>
            <a:off x="4060371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1" name="Е"/>
          <p:cNvSpPr/>
          <p:nvPr/>
        </p:nvSpPr>
        <p:spPr>
          <a:xfrm>
            <a:off x="4038600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2" name="4"/>
          <p:cNvSpPr>
            <a:spLocks noChangeArrowheads="1"/>
          </p:cNvSpPr>
          <p:nvPr/>
        </p:nvSpPr>
        <p:spPr bwMode="auto">
          <a:xfrm>
            <a:off x="5508171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3" name="Е"/>
          <p:cNvSpPr/>
          <p:nvPr/>
        </p:nvSpPr>
        <p:spPr>
          <a:xfrm>
            <a:off x="5486400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4" name="4"/>
          <p:cNvSpPr>
            <a:spLocks noChangeArrowheads="1"/>
          </p:cNvSpPr>
          <p:nvPr/>
        </p:nvSpPr>
        <p:spPr bwMode="auto">
          <a:xfrm>
            <a:off x="7032171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5" name="Е"/>
          <p:cNvSpPr/>
          <p:nvPr/>
        </p:nvSpPr>
        <p:spPr>
          <a:xfrm>
            <a:off x="7010400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7" grpId="0"/>
      <p:bldP spid="69" grpId="0"/>
      <p:bldP spid="71" grpId="0"/>
      <p:bldP spid="73" grpId="0"/>
      <p:bldP spid="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Робинзон </a:t>
            </a:r>
            <a:r>
              <a:rPr lang="ru-RU" sz="2400" b="1" dirty="0" err="1" smtClean="0">
                <a:latin typeface="Georgia" pitchFamily="18" charset="0"/>
              </a:rPr>
              <a:t>Крузов</a:t>
            </a:r>
            <a:r>
              <a:rPr lang="ru-RU" sz="2400" b="1" dirty="0" smtClean="0">
                <a:latin typeface="Georgia" pitchFamily="18" charset="0"/>
              </a:rPr>
              <a:t> первую очередь забрал со своего корабля запасные мачты, стеньги и реи, чтобы построить …? </a:t>
            </a:r>
          </a:p>
        </p:txBody>
      </p:sp>
      <p:sp>
        <p:nvSpPr>
          <p:cNvPr id="41" name="3"/>
          <p:cNvSpPr>
            <a:spLocks noChangeArrowheads="1"/>
          </p:cNvSpPr>
          <p:nvPr/>
        </p:nvSpPr>
        <p:spPr bwMode="auto">
          <a:xfrm>
            <a:off x="4419600" y="25146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2" name="4"/>
          <p:cNvSpPr>
            <a:spLocks noChangeArrowheads="1"/>
          </p:cNvSpPr>
          <p:nvPr/>
        </p:nvSpPr>
        <p:spPr bwMode="auto">
          <a:xfrm>
            <a:off x="5127171" y="25146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9" name="Т"/>
          <p:cNvSpPr/>
          <p:nvPr/>
        </p:nvSpPr>
        <p:spPr>
          <a:xfrm>
            <a:off x="5105400" y="25146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Т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0" name="О"/>
          <p:cNvSpPr/>
          <p:nvPr/>
        </p:nvSpPr>
        <p:spPr>
          <a:xfrm>
            <a:off x="4419600" y="25146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7" name="4"/>
          <p:cNvSpPr>
            <a:spLocks noChangeArrowheads="1"/>
          </p:cNvSpPr>
          <p:nvPr/>
        </p:nvSpPr>
        <p:spPr bwMode="auto">
          <a:xfrm>
            <a:off x="2917371" y="25146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8" name="П"/>
          <p:cNvSpPr/>
          <p:nvPr/>
        </p:nvSpPr>
        <p:spPr>
          <a:xfrm>
            <a:off x="2895600" y="25146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П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6" name="4"/>
          <p:cNvSpPr>
            <a:spLocks noChangeArrowheads="1"/>
          </p:cNvSpPr>
          <p:nvPr/>
        </p:nvSpPr>
        <p:spPr bwMode="auto">
          <a:xfrm>
            <a:off x="3657600" y="25146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7" name="Л"/>
          <p:cNvSpPr/>
          <p:nvPr/>
        </p:nvSpPr>
        <p:spPr>
          <a:xfrm>
            <a:off x="3635829" y="25146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Л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9" grpId="0"/>
      <p:bldP spid="48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Что на корабле для Робинзона Крузо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было самой дорогой находкой,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которую он не променял бы на корабль, наполненный золотом? </a:t>
            </a:r>
          </a:p>
        </p:txBody>
      </p:sp>
      <p:sp>
        <p:nvSpPr>
          <p:cNvPr id="40" name="2"/>
          <p:cNvSpPr>
            <a:spLocks noChangeArrowheads="1"/>
          </p:cNvSpPr>
          <p:nvPr/>
        </p:nvSpPr>
        <p:spPr bwMode="auto">
          <a:xfrm>
            <a:off x="3864428" y="22860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1" name="3"/>
          <p:cNvSpPr>
            <a:spLocks noChangeArrowheads="1"/>
          </p:cNvSpPr>
          <p:nvPr/>
        </p:nvSpPr>
        <p:spPr bwMode="auto">
          <a:xfrm>
            <a:off x="4572000" y="22860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2" name="4"/>
          <p:cNvSpPr>
            <a:spLocks noChangeArrowheads="1"/>
          </p:cNvSpPr>
          <p:nvPr/>
        </p:nvSpPr>
        <p:spPr bwMode="auto">
          <a:xfrm>
            <a:off x="5279571" y="22860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9" name="К"/>
          <p:cNvSpPr/>
          <p:nvPr/>
        </p:nvSpPr>
        <p:spPr>
          <a:xfrm>
            <a:off x="5257800" y="22860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К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0" name="И"/>
          <p:cNvSpPr/>
          <p:nvPr/>
        </p:nvSpPr>
        <p:spPr>
          <a:xfrm>
            <a:off x="4572000" y="22860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И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1" name="Щ"/>
          <p:cNvSpPr/>
          <p:nvPr/>
        </p:nvSpPr>
        <p:spPr>
          <a:xfrm>
            <a:off x="3864428" y="22860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Щ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6" name="4"/>
          <p:cNvSpPr>
            <a:spLocks noChangeArrowheads="1"/>
          </p:cNvSpPr>
          <p:nvPr/>
        </p:nvSpPr>
        <p:spPr bwMode="auto">
          <a:xfrm>
            <a:off x="3124200" y="22860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7" name="Я"/>
          <p:cNvSpPr/>
          <p:nvPr/>
        </p:nvSpPr>
        <p:spPr>
          <a:xfrm>
            <a:off x="3102429" y="22860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Я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0" name="2"/>
          <p:cNvSpPr>
            <a:spLocks noChangeArrowheads="1"/>
          </p:cNvSpPr>
          <p:nvPr/>
        </p:nvSpPr>
        <p:spPr bwMode="auto">
          <a:xfrm>
            <a:off x="1578428" y="3200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1" name="3"/>
          <p:cNvSpPr>
            <a:spLocks noChangeArrowheads="1"/>
          </p:cNvSpPr>
          <p:nvPr/>
        </p:nvSpPr>
        <p:spPr bwMode="auto">
          <a:xfrm>
            <a:off x="2286000" y="3200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6" name="4"/>
          <p:cNvSpPr>
            <a:spLocks noChangeArrowheads="1"/>
          </p:cNvSpPr>
          <p:nvPr/>
        </p:nvSpPr>
        <p:spPr bwMode="auto">
          <a:xfrm>
            <a:off x="2993571" y="32004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7" name="О"/>
          <p:cNvSpPr/>
          <p:nvPr/>
        </p:nvSpPr>
        <p:spPr>
          <a:xfrm>
            <a:off x="2971800" y="32004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8" name="Л"/>
          <p:cNvSpPr/>
          <p:nvPr/>
        </p:nvSpPr>
        <p:spPr>
          <a:xfrm>
            <a:off x="2286000" y="3200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Л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9" name="П"/>
          <p:cNvSpPr/>
          <p:nvPr/>
        </p:nvSpPr>
        <p:spPr>
          <a:xfrm>
            <a:off x="1578428" y="3200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П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0" name="2"/>
          <p:cNvSpPr>
            <a:spLocks noChangeArrowheads="1"/>
          </p:cNvSpPr>
          <p:nvPr/>
        </p:nvSpPr>
        <p:spPr bwMode="auto">
          <a:xfrm>
            <a:off x="4474028" y="3200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1" name="3"/>
          <p:cNvSpPr>
            <a:spLocks noChangeArrowheads="1"/>
          </p:cNvSpPr>
          <p:nvPr/>
        </p:nvSpPr>
        <p:spPr bwMode="auto">
          <a:xfrm>
            <a:off x="5181600" y="3200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2" name="И"/>
          <p:cNvSpPr/>
          <p:nvPr/>
        </p:nvSpPr>
        <p:spPr>
          <a:xfrm>
            <a:off x="5181600" y="3200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И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3" name="Н"/>
          <p:cNvSpPr/>
          <p:nvPr/>
        </p:nvSpPr>
        <p:spPr>
          <a:xfrm>
            <a:off x="4474028" y="3200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Н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4" name="4"/>
          <p:cNvSpPr>
            <a:spLocks noChangeArrowheads="1"/>
          </p:cNvSpPr>
          <p:nvPr/>
        </p:nvSpPr>
        <p:spPr bwMode="auto">
          <a:xfrm>
            <a:off x="3733800" y="32004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5" name="Т"/>
          <p:cNvSpPr/>
          <p:nvPr/>
        </p:nvSpPr>
        <p:spPr>
          <a:xfrm>
            <a:off x="3712029" y="32004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Т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6" name="2"/>
          <p:cNvSpPr>
            <a:spLocks noChangeArrowheads="1"/>
          </p:cNvSpPr>
          <p:nvPr/>
        </p:nvSpPr>
        <p:spPr bwMode="auto">
          <a:xfrm>
            <a:off x="5921827" y="3200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7" name="3"/>
          <p:cNvSpPr>
            <a:spLocks noChangeArrowheads="1"/>
          </p:cNvSpPr>
          <p:nvPr/>
        </p:nvSpPr>
        <p:spPr bwMode="auto">
          <a:xfrm>
            <a:off x="6629399" y="3200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0" name="А"/>
          <p:cNvSpPr/>
          <p:nvPr/>
        </p:nvSpPr>
        <p:spPr>
          <a:xfrm>
            <a:off x="6629399" y="3200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А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1" name="К"/>
          <p:cNvSpPr/>
          <p:nvPr/>
        </p:nvSpPr>
        <p:spPr>
          <a:xfrm>
            <a:off x="5921827" y="3200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К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67" grpId="0"/>
      <p:bldP spid="7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Какую живность привёз с корабля герой?      </a:t>
            </a:r>
          </a:p>
        </p:txBody>
      </p:sp>
      <p:sp>
        <p:nvSpPr>
          <p:cNvPr id="40" name="2"/>
          <p:cNvSpPr>
            <a:spLocks noChangeArrowheads="1"/>
          </p:cNvSpPr>
          <p:nvPr/>
        </p:nvSpPr>
        <p:spPr bwMode="auto">
          <a:xfrm>
            <a:off x="2188028" y="17526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1" name="3"/>
          <p:cNvSpPr>
            <a:spLocks noChangeArrowheads="1"/>
          </p:cNvSpPr>
          <p:nvPr/>
        </p:nvSpPr>
        <p:spPr bwMode="auto">
          <a:xfrm>
            <a:off x="2895600" y="17526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0" name="Е"/>
          <p:cNvSpPr/>
          <p:nvPr/>
        </p:nvSpPr>
        <p:spPr>
          <a:xfrm>
            <a:off x="2895600" y="17526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1" name="В"/>
          <p:cNvSpPr/>
          <p:nvPr/>
        </p:nvSpPr>
        <p:spPr>
          <a:xfrm>
            <a:off x="2188028" y="17526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В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6" name="4"/>
          <p:cNvSpPr>
            <a:spLocks noChangeArrowheads="1"/>
          </p:cNvSpPr>
          <p:nvPr/>
        </p:nvSpPr>
        <p:spPr bwMode="auto">
          <a:xfrm>
            <a:off x="1447800" y="17526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7" name="Д"/>
          <p:cNvSpPr/>
          <p:nvPr/>
        </p:nvSpPr>
        <p:spPr>
          <a:xfrm>
            <a:off x="1426029" y="17526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Д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0" name="2"/>
          <p:cNvSpPr>
            <a:spLocks noChangeArrowheads="1"/>
          </p:cNvSpPr>
          <p:nvPr/>
        </p:nvSpPr>
        <p:spPr bwMode="auto">
          <a:xfrm>
            <a:off x="4343400" y="17526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1" name="3"/>
          <p:cNvSpPr>
            <a:spLocks noChangeArrowheads="1"/>
          </p:cNvSpPr>
          <p:nvPr/>
        </p:nvSpPr>
        <p:spPr bwMode="auto">
          <a:xfrm>
            <a:off x="5050972" y="17526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6" name="4"/>
          <p:cNvSpPr>
            <a:spLocks noChangeArrowheads="1"/>
          </p:cNvSpPr>
          <p:nvPr/>
        </p:nvSpPr>
        <p:spPr bwMode="auto">
          <a:xfrm>
            <a:off x="5758543" y="17526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7" name="Ш"/>
          <p:cNvSpPr/>
          <p:nvPr/>
        </p:nvSpPr>
        <p:spPr>
          <a:xfrm>
            <a:off x="5736772" y="17526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Ш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8" name="О"/>
          <p:cNvSpPr/>
          <p:nvPr/>
        </p:nvSpPr>
        <p:spPr>
          <a:xfrm>
            <a:off x="5050972" y="17526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9" name="К"/>
          <p:cNvSpPr/>
          <p:nvPr/>
        </p:nvSpPr>
        <p:spPr>
          <a:xfrm>
            <a:off x="4343400" y="17526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К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0" name="2"/>
          <p:cNvSpPr>
            <a:spLocks noChangeArrowheads="1"/>
          </p:cNvSpPr>
          <p:nvPr/>
        </p:nvSpPr>
        <p:spPr bwMode="auto">
          <a:xfrm>
            <a:off x="7239000" y="17526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1" name="3"/>
          <p:cNvSpPr>
            <a:spLocks noChangeArrowheads="1"/>
          </p:cNvSpPr>
          <p:nvPr/>
        </p:nvSpPr>
        <p:spPr bwMode="auto">
          <a:xfrm>
            <a:off x="4343400" y="26670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2" name="И"/>
          <p:cNvSpPr/>
          <p:nvPr/>
        </p:nvSpPr>
        <p:spPr>
          <a:xfrm>
            <a:off x="4343400" y="26670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И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3" name="И"/>
          <p:cNvSpPr/>
          <p:nvPr/>
        </p:nvSpPr>
        <p:spPr>
          <a:xfrm>
            <a:off x="7239000" y="17526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И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4" name="4"/>
          <p:cNvSpPr>
            <a:spLocks noChangeArrowheads="1"/>
          </p:cNvSpPr>
          <p:nvPr/>
        </p:nvSpPr>
        <p:spPr bwMode="auto">
          <a:xfrm>
            <a:off x="6498772" y="17526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5" name="К"/>
          <p:cNvSpPr/>
          <p:nvPr/>
        </p:nvSpPr>
        <p:spPr>
          <a:xfrm>
            <a:off x="6477001" y="17526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К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2" name="С"/>
          <p:cNvSpPr>
            <a:spLocks noChangeArrowheads="1"/>
          </p:cNvSpPr>
          <p:nvPr/>
        </p:nvSpPr>
        <p:spPr bwMode="auto">
          <a:xfrm>
            <a:off x="2438399" y="3505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3" name="3"/>
          <p:cNvSpPr>
            <a:spLocks noChangeArrowheads="1"/>
          </p:cNvSpPr>
          <p:nvPr/>
        </p:nvSpPr>
        <p:spPr bwMode="auto">
          <a:xfrm>
            <a:off x="3145971" y="3505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4" name="4"/>
          <p:cNvSpPr>
            <a:spLocks noChangeArrowheads="1"/>
          </p:cNvSpPr>
          <p:nvPr/>
        </p:nvSpPr>
        <p:spPr bwMode="auto">
          <a:xfrm>
            <a:off x="3853542" y="3505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5" name="Б"/>
          <p:cNvSpPr/>
          <p:nvPr/>
        </p:nvSpPr>
        <p:spPr>
          <a:xfrm>
            <a:off x="3831771" y="3505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Б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8" name="О"/>
          <p:cNvSpPr/>
          <p:nvPr/>
        </p:nvSpPr>
        <p:spPr>
          <a:xfrm>
            <a:off x="3145971" y="3505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9" name="Р"/>
          <p:cNvSpPr/>
          <p:nvPr/>
        </p:nvSpPr>
        <p:spPr>
          <a:xfrm>
            <a:off x="2438399" y="3505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С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2" name="2"/>
          <p:cNvSpPr>
            <a:spLocks noChangeArrowheads="1"/>
          </p:cNvSpPr>
          <p:nvPr/>
        </p:nvSpPr>
        <p:spPr bwMode="auto">
          <a:xfrm>
            <a:off x="5333999" y="3505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3" name="К"/>
          <p:cNvSpPr/>
          <p:nvPr/>
        </p:nvSpPr>
        <p:spPr>
          <a:xfrm>
            <a:off x="5333999" y="3505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К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4" name="4"/>
          <p:cNvSpPr>
            <a:spLocks noChangeArrowheads="1"/>
          </p:cNvSpPr>
          <p:nvPr/>
        </p:nvSpPr>
        <p:spPr bwMode="auto">
          <a:xfrm>
            <a:off x="4593771" y="3505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5" name="А"/>
          <p:cNvSpPr/>
          <p:nvPr/>
        </p:nvSpPr>
        <p:spPr>
          <a:xfrm>
            <a:off x="4572000" y="3505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А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6" name="2"/>
          <p:cNvSpPr>
            <a:spLocks noChangeArrowheads="1"/>
          </p:cNvSpPr>
          <p:nvPr/>
        </p:nvSpPr>
        <p:spPr bwMode="auto">
          <a:xfrm>
            <a:off x="6019800" y="3505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7" name="У"/>
          <p:cNvSpPr/>
          <p:nvPr/>
        </p:nvSpPr>
        <p:spPr>
          <a:xfrm>
            <a:off x="6019800" y="3505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У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7" grpId="0"/>
      <p:bldP spid="67" grpId="0"/>
      <p:bldP spid="75" grpId="0"/>
      <p:bldP spid="65" grpId="0"/>
      <p:bldP spid="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Робинзон придумал календарь. 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На большом деревянном шесте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он отмечал каждый день зарубкой,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через каждые шесть делая одну длинную.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Какой это был день? </a:t>
            </a:r>
          </a:p>
        </p:txBody>
      </p:sp>
      <p:sp>
        <p:nvSpPr>
          <p:cNvPr id="40" name="2"/>
          <p:cNvSpPr>
            <a:spLocks noChangeArrowheads="1"/>
          </p:cNvSpPr>
          <p:nvPr/>
        </p:nvSpPr>
        <p:spPr bwMode="auto">
          <a:xfrm>
            <a:off x="1480457" y="3124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1" name="3"/>
          <p:cNvSpPr>
            <a:spLocks noChangeArrowheads="1"/>
          </p:cNvSpPr>
          <p:nvPr/>
        </p:nvSpPr>
        <p:spPr bwMode="auto">
          <a:xfrm>
            <a:off x="2188029" y="3124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2" name="4"/>
          <p:cNvSpPr>
            <a:spLocks noChangeArrowheads="1"/>
          </p:cNvSpPr>
          <p:nvPr/>
        </p:nvSpPr>
        <p:spPr bwMode="auto">
          <a:xfrm>
            <a:off x="2895600" y="3124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9" name="К"/>
          <p:cNvSpPr/>
          <p:nvPr/>
        </p:nvSpPr>
        <p:spPr>
          <a:xfrm>
            <a:off x="2873829" y="3124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К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0" name="С"/>
          <p:cNvSpPr/>
          <p:nvPr/>
        </p:nvSpPr>
        <p:spPr>
          <a:xfrm>
            <a:off x="2188029" y="3124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С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1" name="О"/>
          <p:cNvSpPr/>
          <p:nvPr/>
        </p:nvSpPr>
        <p:spPr>
          <a:xfrm>
            <a:off x="1480457" y="3124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6" name="4"/>
          <p:cNvSpPr>
            <a:spLocks noChangeArrowheads="1"/>
          </p:cNvSpPr>
          <p:nvPr/>
        </p:nvSpPr>
        <p:spPr bwMode="auto">
          <a:xfrm>
            <a:off x="740229" y="3124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7" name="В"/>
          <p:cNvSpPr/>
          <p:nvPr/>
        </p:nvSpPr>
        <p:spPr>
          <a:xfrm>
            <a:off x="718458" y="3124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В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5" name="2"/>
          <p:cNvSpPr>
            <a:spLocks noChangeArrowheads="1"/>
          </p:cNvSpPr>
          <p:nvPr/>
        </p:nvSpPr>
        <p:spPr bwMode="auto">
          <a:xfrm>
            <a:off x="4397828" y="3124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6" name="3"/>
          <p:cNvSpPr>
            <a:spLocks noChangeArrowheads="1"/>
          </p:cNvSpPr>
          <p:nvPr/>
        </p:nvSpPr>
        <p:spPr bwMode="auto">
          <a:xfrm>
            <a:off x="5105400" y="3124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7" name="4"/>
          <p:cNvSpPr>
            <a:spLocks noChangeArrowheads="1"/>
          </p:cNvSpPr>
          <p:nvPr/>
        </p:nvSpPr>
        <p:spPr bwMode="auto">
          <a:xfrm>
            <a:off x="5812971" y="3124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8" name="Е"/>
          <p:cNvSpPr/>
          <p:nvPr/>
        </p:nvSpPr>
        <p:spPr>
          <a:xfrm>
            <a:off x="5791200" y="3124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2" name="С"/>
          <p:cNvSpPr/>
          <p:nvPr/>
        </p:nvSpPr>
        <p:spPr>
          <a:xfrm>
            <a:off x="5105400" y="3124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С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3" name="Е"/>
          <p:cNvSpPr/>
          <p:nvPr/>
        </p:nvSpPr>
        <p:spPr>
          <a:xfrm>
            <a:off x="4397828" y="3124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4" name="4"/>
          <p:cNvSpPr>
            <a:spLocks noChangeArrowheads="1"/>
          </p:cNvSpPr>
          <p:nvPr/>
        </p:nvSpPr>
        <p:spPr bwMode="auto">
          <a:xfrm>
            <a:off x="3657600" y="3124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5" name="Р"/>
          <p:cNvSpPr/>
          <p:nvPr/>
        </p:nvSpPr>
        <p:spPr>
          <a:xfrm>
            <a:off x="3635829" y="3124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Р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8" name="2"/>
          <p:cNvSpPr>
            <a:spLocks noChangeArrowheads="1"/>
          </p:cNvSpPr>
          <p:nvPr/>
        </p:nvSpPr>
        <p:spPr bwMode="auto">
          <a:xfrm>
            <a:off x="7293428" y="3124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9" name="Е"/>
          <p:cNvSpPr>
            <a:spLocks noChangeArrowheads="1"/>
          </p:cNvSpPr>
          <p:nvPr/>
        </p:nvSpPr>
        <p:spPr bwMode="auto">
          <a:xfrm>
            <a:off x="8001000" y="3124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2" name="М"/>
          <p:cNvSpPr/>
          <p:nvPr/>
        </p:nvSpPr>
        <p:spPr>
          <a:xfrm>
            <a:off x="8001000" y="3124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3" name="Ь"/>
          <p:cNvSpPr/>
          <p:nvPr/>
        </p:nvSpPr>
        <p:spPr>
          <a:xfrm>
            <a:off x="7293428" y="3124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Ь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4" name="4"/>
          <p:cNvSpPr>
            <a:spLocks noChangeArrowheads="1"/>
          </p:cNvSpPr>
          <p:nvPr/>
        </p:nvSpPr>
        <p:spPr bwMode="auto">
          <a:xfrm>
            <a:off x="6553200" y="3124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5" name="Н"/>
          <p:cNvSpPr/>
          <p:nvPr/>
        </p:nvSpPr>
        <p:spPr>
          <a:xfrm>
            <a:off x="6531429" y="3124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Н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48" grpId="0"/>
      <p:bldP spid="55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Как назвал необитаемый остров Робинзон? </a:t>
            </a:r>
          </a:p>
        </p:txBody>
      </p:sp>
      <p:sp>
        <p:nvSpPr>
          <p:cNvPr id="40" name="2"/>
          <p:cNvSpPr>
            <a:spLocks noChangeArrowheads="1"/>
          </p:cNvSpPr>
          <p:nvPr/>
        </p:nvSpPr>
        <p:spPr bwMode="auto">
          <a:xfrm>
            <a:off x="3211284" y="1981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1" name="3"/>
          <p:cNvSpPr>
            <a:spLocks noChangeArrowheads="1"/>
          </p:cNvSpPr>
          <p:nvPr/>
        </p:nvSpPr>
        <p:spPr bwMode="auto">
          <a:xfrm>
            <a:off x="3918856" y="1981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0" name="Т"/>
          <p:cNvSpPr/>
          <p:nvPr/>
        </p:nvSpPr>
        <p:spPr>
          <a:xfrm>
            <a:off x="3918856" y="1981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Т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1" name="С"/>
          <p:cNvSpPr/>
          <p:nvPr/>
        </p:nvSpPr>
        <p:spPr>
          <a:xfrm>
            <a:off x="3211284" y="1981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С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6" name="О"/>
          <p:cNvSpPr>
            <a:spLocks noChangeArrowheads="1"/>
          </p:cNvSpPr>
          <p:nvPr/>
        </p:nvSpPr>
        <p:spPr bwMode="auto">
          <a:xfrm>
            <a:off x="2471056" y="1981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7" name="Д"/>
          <p:cNvSpPr/>
          <p:nvPr/>
        </p:nvSpPr>
        <p:spPr>
          <a:xfrm>
            <a:off x="2449285" y="1981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0" name="2"/>
          <p:cNvSpPr>
            <a:spLocks noChangeArrowheads="1"/>
          </p:cNvSpPr>
          <p:nvPr/>
        </p:nvSpPr>
        <p:spPr bwMode="auto">
          <a:xfrm>
            <a:off x="5312228" y="1981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1" name="3"/>
          <p:cNvSpPr>
            <a:spLocks noChangeArrowheads="1"/>
          </p:cNvSpPr>
          <p:nvPr/>
        </p:nvSpPr>
        <p:spPr bwMode="auto">
          <a:xfrm>
            <a:off x="6019800" y="1981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8" name="В"/>
          <p:cNvSpPr/>
          <p:nvPr/>
        </p:nvSpPr>
        <p:spPr>
          <a:xfrm>
            <a:off x="6019800" y="1981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В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9" name="О"/>
          <p:cNvSpPr/>
          <p:nvPr/>
        </p:nvSpPr>
        <p:spPr>
          <a:xfrm>
            <a:off x="5312228" y="1981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0" name="2"/>
          <p:cNvSpPr>
            <a:spLocks noChangeArrowheads="1"/>
          </p:cNvSpPr>
          <p:nvPr/>
        </p:nvSpPr>
        <p:spPr bwMode="auto">
          <a:xfrm>
            <a:off x="4604656" y="1981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3" name="Р"/>
          <p:cNvSpPr/>
          <p:nvPr/>
        </p:nvSpPr>
        <p:spPr>
          <a:xfrm>
            <a:off x="4604656" y="1981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Р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2" name="С"/>
          <p:cNvSpPr>
            <a:spLocks noChangeArrowheads="1"/>
          </p:cNvSpPr>
          <p:nvPr/>
        </p:nvSpPr>
        <p:spPr bwMode="auto">
          <a:xfrm>
            <a:off x="2394856" y="2971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3" name="3"/>
          <p:cNvSpPr>
            <a:spLocks noChangeArrowheads="1"/>
          </p:cNvSpPr>
          <p:nvPr/>
        </p:nvSpPr>
        <p:spPr bwMode="auto">
          <a:xfrm>
            <a:off x="3102428" y="2971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4" name="4"/>
          <p:cNvSpPr>
            <a:spLocks noChangeArrowheads="1"/>
          </p:cNvSpPr>
          <p:nvPr/>
        </p:nvSpPr>
        <p:spPr bwMode="auto">
          <a:xfrm>
            <a:off x="3809999" y="2971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5" name="А"/>
          <p:cNvSpPr/>
          <p:nvPr/>
        </p:nvSpPr>
        <p:spPr>
          <a:xfrm>
            <a:off x="3788228" y="2971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А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8" name="Ч"/>
          <p:cNvSpPr/>
          <p:nvPr/>
        </p:nvSpPr>
        <p:spPr>
          <a:xfrm>
            <a:off x="3102428" y="2971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Ч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9" name="Т"/>
          <p:cNvSpPr/>
          <p:nvPr/>
        </p:nvSpPr>
        <p:spPr>
          <a:xfrm>
            <a:off x="2394856" y="2971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Т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2" name="2"/>
          <p:cNvSpPr>
            <a:spLocks noChangeArrowheads="1"/>
          </p:cNvSpPr>
          <p:nvPr/>
        </p:nvSpPr>
        <p:spPr bwMode="auto">
          <a:xfrm>
            <a:off x="5290456" y="2971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3" name="Н"/>
          <p:cNvSpPr/>
          <p:nvPr/>
        </p:nvSpPr>
        <p:spPr>
          <a:xfrm>
            <a:off x="5290456" y="2971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Н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4" name="4"/>
          <p:cNvSpPr>
            <a:spLocks noChangeArrowheads="1"/>
          </p:cNvSpPr>
          <p:nvPr/>
        </p:nvSpPr>
        <p:spPr bwMode="auto">
          <a:xfrm>
            <a:off x="4550228" y="2971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5" name="Я"/>
          <p:cNvSpPr/>
          <p:nvPr/>
        </p:nvSpPr>
        <p:spPr>
          <a:xfrm>
            <a:off x="4528457" y="2971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Я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6" name="2"/>
          <p:cNvSpPr>
            <a:spLocks noChangeArrowheads="1"/>
          </p:cNvSpPr>
          <p:nvPr/>
        </p:nvSpPr>
        <p:spPr bwMode="auto">
          <a:xfrm>
            <a:off x="5976257" y="2971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7" name="И"/>
          <p:cNvSpPr/>
          <p:nvPr/>
        </p:nvSpPr>
        <p:spPr>
          <a:xfrm>
            <a:off x="5976257" y="2971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И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6" name="2"/>
          <p:cNvSpPr>
            <a:spLocks noChangeArrowheads="1"/>
          </p:cNvSpPr>
          <p:nvPr/>
        </p:nvSpPr>
        <p:spPr bwMode="auto">
          <a:xfrm>
            <a:off x="6683828" y="2971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7" name="Я"/>
          <p:cNvSpPr/>
          <p:nvPr/>
        </p:nvSpPr>
        <p:spPr>
          <a:xfrm>
            <a:off x="6683828" y="2971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Я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0" name="2"/>
          <p:cNvSpPr>
            <a:spLocks noChangeArrowheads="1"/>
          </p:cNvSpPr>
          <p:nvPr/>
        </p:nvSpPr>
        <p:spPr bwMode="auto">
          <a:xfrm>
            <a:off x="1654628" y="2971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1" name="О"/>
          <p:cNvSpPr/>
          <p:nvPr/>
        </p:nvSpPr>
        <p:spPr>
          <a:xfrm>
            <a:off x="1654628" y="2971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7" grpId="0"/>
      <p:bldP spid="65" grpId="0"/>
      <p:bldP spid="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Как </a:t>
            </a:r>
            <a:r>
              <a:rPr lang="ru-RU" sz="2400" b="1" dirty="0" smtClean="0">
                <a:latin typeface="Georgia" pitchFamily="18" charset="0"/>
              </a:rPr>
              <a:t>вы оцениваете свою работу? </a:t>
            </a:r>
            <a:endParaRPr lang="ru-RU" sz="2400" b="1" dirty="0" smtClean="0">
              <a:latin typeface="Georgia" pitchFamily="18" charset="0"/>
            </a:endParaRPr>
          </a:p>
        </p:txBody>
      </p:sp>
      <p:sp>
        <p:nvSpPr>
          <p:cNvPr id="40" name="2"/>
          <p:cNvSpPr>
            <a:spLocks noChangeArrowheads="1"/>
          </p:cNvSpPr>
          <p:nvPr/>
        </p:nvSpPr>
        <p:spPr bwMode="auto">
          <a:xfrm>
            <a:off x="3211284" y="1981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1" name="Л"/>
          <p:cNvSpPr/>
          <p:nvPr/>
        </p:nvSpPr>
        <p:spPr>
          <a:xfrm>
            <a:off x="3211284" y="1981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Л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6" name="О"/>
          <p:cNvSpPr>
            <a:spLocks noChangeArrowheads="1"/>
          </p:cNvSpPr>
          <p:nvPr/>
        </p:nvSpPr>
        <p:spPr bwMode="auto">
          <a:xfrm>
            <a:off x="2471056" y="1981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7" name="Д"/>
          <p:cNvSpPr/>
          <p:nvPr/>
        </p:nvSpPr>
        <p:spPr>
          <a:xfrm>
            <a:off x="2449285" y="1981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0" name="2"/>
          <p:cNvSpPr>
            <a:spLocks noChangeArrowheads="1"/>
          </p:cNvSpPr>
          <p:nvPr/>
        </p:nvSpPr>
        <p:spPr bwMode="auto">
          <a:xfrm>
            <a:off x="3940628" y="1981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1" name="3"/>
          <p:cNvSpPr>
            <a:spLocks noChangeArrowheads="1"/>
          </p:cNvSpPr>
          <p:nvPr/>
        </p:nvSpPr>
        <p:spPr bwMode="auto">
          <a:xfrm>
            <a:off x="4648200" y="1981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8" name="Д"/>
          <p:cNvSpPr/>
          <p:nvPr/>
        </p:nvSpPr>
        <p:spPr>
          <a:xfrm>
            <a:off x="4648200" y="1981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Д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9" name="О"/>
          <p:cNvSpPr/>
          <p:nvPr/>
        </p:nvSpPr>
        <p:spPr>
          <a:xfrm>
            <a:off x="3940628" y="1981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2" name="2"/>
          <p:cNvSpPr>
            <a:spLocks noChangeArrowheads="1"/>
          </p:cNvSpPr>
          <p:nvPr/>
        </p:nvSpPr>
        <p:spPr bwMode="auto">
          <a:xfrm>
            <a:off x="6096000" y="1981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3" name="Ы"/>
          <p:cNvSpPr/>
          <p:nvPr/>
        </p:nvSpPr>
        <p:spPr>
          <a:xfrm>
            <a:off x="6096000" y="1981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Ы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4" name="4"/>
          <p:cNvSpPr>
            <a:spLocks noChangeArrowheads="1"/>
          </p:cNvSpPr>
          <p:nvPr/>
        </p:nvSpPr>
        <p:spPr bwMode="auto">
          <a:xfrm>
            <a:off x="5355772" y="1981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5" name="Ц"/>
          <p:cNvSpPr/>
          <p:nvPr/>
        </p:nvSpPr>
        <p:spPr>
          <a:xfrm>
            <a:off x="5334001" y="1981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Ц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6" name="2"/>
          <p:cNvSpPr>
            <a:spLocks noChangeArrowheads="1"/>
          </p:cNvSpPr>
          <p:nvPr/>
        </p:nvSpPr>
        <p:spPr bwMode="auto">
          <a:xfrm>
            <a:off x="6781801" y="1981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87" name="!"/>
          <p:cNvSpPr/>
          <p:nvPr/>
        </p:nvSpPr>
        <p:spPr>
          <a:xfrm>
            <a:off x="6781801" y="1981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!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6" name="О"/>
          <p:cNvSpPr>
            <a:spLocks noChangeArrowheads="1"/>
          </p:cNvSpPr>
          <p:nvPr/>
        </p:nvSpPr>
        <p:spPr bwMode="auto">
          <a:xfrm>
            <a:off x="1698171" y="19812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7" name="Д"/>
          <p:cNvSpPr/>
          <p:nvPr/>
        </p:nvSpPr>
        <p:spPr>
          <a:xfrm>
            <a:off x="1676400" y="19812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М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71" name="Управляющая кнопка: настраиваемая 70">
            <a:hlinkClick r:id="" action="ppaction://hlinkshowjump?jump=endshow" highlightClick="1"/>
          </p:cNvPr>
          <p:cNvSpPr/>
          <p:nvPr/>
        </p:nvSpPr>
        <p:spPr>
          <a:xfrm>
            <a:off x="3962400" y="6477000"/>
            <a:ext cx="1109666" cy="242910"/>
          </a:xfrm>
          <a:prstGeom prst="actionButtonBlank">
            <a:avLst/>
          </a:prstGeom>
          <a:solidFill>
            <a:srgbClr val="FFFFFF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7" grpId="0"/>
      <p:bldP spid="85" grpId="0"/>
      <p:bldP spid="6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609600" y="1905000"/>
            <a:ext cx="78486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indent="-365125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Алиева Л.Ю. Тесты по литературе. — М.: Айрис-пресс, 2014</a:t>
            </a:r>
          </a:p>
          <a:p>
            <a:pPr marL="365125" indent="-365125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Бережная И.Д. Литература: текущий контроль знаний, тесты, зачёты, задания. — Волгоград: Учитель, 2014</a:t>
            </a:r>
          </a:p>
          <a:p>
            <a:pPr marL="365125" indent="-365125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Зубова Е.Н. Контрольно-измерительные материалы по литературе. — М.: ВАКО, 2013</a:t>
            </a:r>
          </a:p>
          <a:p>
            <a:pPr marL="365125" indent="-365125"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Коршунова И.Н., Липина  Е.Ю. Тесты по литературе. 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</a:rPr>
              <a:t>— </a:t>
            </a:r>
            <a:r>
              <a:rPr lang="ru-RU" sz="2000" dirty="0" smtClean="0">
                <a:solidFill>
                  <a:srgbClr val="000000"/>
                </a:solidFill>
                <a:latin typeface="Georgia" pitchFamily="18" charset="0"/>
              </a:rPr>
              <a:t>М.: Дрофа, 2015 </a:t>
            </a:r>
          </a:p>
          <a:p>
            <a:pPr algn="ctr"/>
            <a:endParaRPr lang="ru-RU" sz="2000" u="sng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838200"/>
            <a:ext cx="678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Georgia" pitchFamily="18" charset="0"/>
              </a:rPr>
              <a:t>Использованный материал:</a:t>
            </a:r>
            <a:endParaRPr lang="ru-RU" sz="28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200" y="1295400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Georgia" pitchFamily="18" charset="0"/>
              </a:rPr>
              <a:t>помочь учителю в занимательной форме проверить уровень усвоения и понимания учениками пятого класса содержания романа Д.Дефо «Робинзон Крузо»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85800"/>
            <a:ext cx="9144000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ru-RU" sz="2800" kern="1200" dirty="0" smtClean="0">
                <a:ln w="9525" cmpd="sng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ЦЕЛЬ:</a:t>
            </a:r>
            <a:endParaRPr lang="ru-RU" sz="2800" kern="1200" dirty="0">
              <a:ln w="9525" cmpd="sng">
                <a:solidFill>
                  <a:srgbClr val="996633"/>
                </a:solidFill>
                <a:prstDash val="solid"/>
              </a:ln>
              <a:solidFill>
                <a:srgbClr val="66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D:\Презентации\Дефо\02labdmgl1249549568.jpg"/>
          <p:cNvPicPr>
            <a:picLocks noChangeAspect="1" noChangeArrowheads="1"/>
          </p:cNvPicPr>
          <p:nvPr/>
        </p:nvPicPr>
        <p:blipFill>
          <a:blip r:embed="rId2"/>
          <a:srcRect l="4117" t="3750" r="51417" b="7500"/>
          <a:stretch>
            <a:fillRect/>
          </a:stretch>
        </p:blipFill>
        <p:spPr bwMode="auto">
          <a:xfrm>
            <a:off x="3352800" y="2895600"/>
            <a:ext cx="2438400" cy="3206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685800" y="1676400"/>
            <a:ext cx="7924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latin typeface="Georgia" pitchFamily="18" charset="0"/>
                <a:cs typeface="Times New Roman" pitchFamily="18" charset="0"/>
              </a:rPr>
              <a:t>Внимательно прочитайте задание.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latin typeface="Georgia" pitchFamily="18" charset="0"/>
                <a:cs typeface="Times New Roman" pitchFamily="18" charset="0"/>
              </a:rPr>
              <a:t>Для вывода текста в графу ответа наберите с клавиатуры соответствующие буквы.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b="1" dirty="0" smtClean="0">
                <a:latin typeface="Georgia" pitchFamily="18" charset="0"/>
                <a:cs typeface="Times New Roman" pitchFamily="18" charset="0"/>
              </a:rPr>
              <a:t>После выполнения задания перейдите на следующий слайд по стрелке.</a:t>
            </a:r>
            <a:endParaRPr lang="ru-RU" sz="2000" u="sng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0" y="685800"/>
            <a:ext cx="9144000" cy="52322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ru-RU" sz="2800" kern="1200" dirty="0" smtClean="0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ИНСТРУКЦИЯ</a:t>
            </a:r>
            <a:endParaRPr lang="ru-RU" sz="2800" kern="1200" dirty="0">
              <a:ln w="10541" cmpd="sng">
                <a:solidFill>
                  <a:srgbClr val="996633"/>
                </a:solidFill>
                <a:prstDash val="solid"/>
              </a:ln>
              <a:solidFill>
                <a:srgbClr val="66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810000"/>
            <a:ext cx="9144000" cy="58477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 rtl="0"/>
            <a:r>
              <a:rPr lang="ru-RU" sz="3200" kern="1200" dirty="0" smtClean="0">
                <a:ln w="10541" cmpd="sng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ЖЕЛАЮ УДАЧИ!</a:t>
            </a:r>
            <a:endParaRPr lang="ru-RU" sz="3200" kern="1200" dirty="0">
              <a:ln w="10541" cmpd="sng">
                <a:solidFill>
                  <a:srgbClr val="996633"/>
                </a:solidFill>
                <a:prstDash val="solid"/>
              </a:ln>
              <a:solidFill>
                <a:srgbClr val="6633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"/>
          <p:cNvSpPr/>
          <p:nvPr/>
        </p:nvSpPr>
        <p:spPr>
          <a:xfrm>
            <a:off x="2108456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1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3"/>
          <p:cNvSpPr/>
          <p:nvPr/>
        </p:nvSpPr>
        <p:spPr>
          <a:xfrm>
            <a:off x="3071982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3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4"/>
          <p:cNvSpPr/>
          <p:nvPr/>
        </p:nvSpPr>
        <p:spPr>
          <a:xfrm>
            <a:off x="3553745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4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5"/>
          <p:cNvSpPr/>
          <p:nvPr/>
        </p:nvSpPr>
        <p:spPr>
          <a:xfrm>
            <a:off x="4035510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5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6"/>
          <p:cNvSpPr/>
          <p:nvPr/>
        </p:nvSpPr>
        <p:spPr>
          <a:xfrm>
            <a:off x="4502834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6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7"/>
          <p:cNvSpPr/>
          <p:nvPr/>
        </p:nvSpPr>
        <p:spPr>
          <a:xfrm>
            <a:off x="4984597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7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8 кл"/>
          <p:cNvSpPr/>
          <p:nvPr/>
        </p:nvSpPr>
        <p:spPr>
          <a:xfrm>
            <a:off x="5466361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8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9"/>
          <p:cNvSpPr/>
          <p:nvPr/>
        </p:nvSpPr>
        <p:spPr>
          <a:xfrm>
            <a:off x="5943600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9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0"/>
          <p:cNvSpPr/>
          <p:nvPr/>
        </p:nvSpPr>
        <p:spPr>
          <a:xfrm>
            <a:off x="6444329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0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7" name="стрелка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Во сколько лет Робинзон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 впервые отправился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в морское путешествие? </a:t>
            </a:r>
          </a:p>
        </p:txBody>
      </p:sp>
      <p:sp>
        <p:nvSpPr>
          <p:cNvPr id="54" name="2кл"/>
          <p:cNvSpPr/>
          <p:nvPr/>
        </p:nvSpPr>
        <p:spPr>
          <a:xfrm>
            <a:off x="2590800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2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1" name="2"/>
          <p:cNvSpPr>
            <a:spLocks noChangeArrowheads="1"/>
          </p:cNvSpPr>
          <p:nvPr/>
        </p:nvSpPr>
        <p:spPr bwMode="auto">
          <a:xfrm>
            <a:off x="3712029" y="2743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2" name="8"/>
          <p:cNvSpPr>
            <a:spLocks noChangeArrowheads="1"/>
          </p:cNvSpPr>
          <p:nvPr/>
        </p:nvSpPr>
        <p:spPr bwMode="auto">
          <a:xfrm>
            <a:off x="4419600" y="2743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3" name="8ответ"/>
          <p:cNvSpPr/>
          <p:nvPr/>
        </p:nvSpPr>
        <p:spPr>
          <a:xfrm>
            <a:off x="4419600" y="2743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8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4" name="2ответ"/>
          <p:cNvSpPr/>
          <p:nvPr/>
        </p:nvSpPr>
        <p:spPr>
          <a:xfrm>
            <a:off x="3733800" y="2743200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2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За кем плантаторы и Робинзон Крузо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отправились в Гвинею? </a:t>
            </a:r>
          </a:p>
        </p:txBody>
      </p:sp>
      <p:sp>
        <p:nvSpPr>
          <p:cNvPr id="40" name="2"/>
          <p:cNvSpPr>
            <a:spLocks noChangeArrowheads="1"/>
          </p:cNvSpPr>
          <p:nvPr/>
        </p:nvSpPr>
        <p:spPr bwMode="auto">
          <a:xfrm>
            <a:off x="4800599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1" name="3"/>
          <p:cNvSpPr>
            <a:spLocks noChangeArrowheads="1"/>
          </p:cNvSpPr>
          <p:nvPr/>
        </p:nvSpPr>
        <p:spPr bwMode="auto">
          <a:xfrm>
            <a:off x="5508171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2" name="4"/>
          <p:cNvSpPr>
            <a:spLocks noChangeArrowheads="1"/>
          </p:cNvSpPr>
          <p:nvPr/>
        </p:nvSpPr>
        <p:spPr bwMode="auto">
          <a:xfrm>
            <a:off x="6215742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9" name="З"/>
          <p:cNvSpPr/>
          <p:nvPr/>
        </p:nvSpPr>
        <p:spPr>
          <a:xfrm>
            <a:off x="6193971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А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0" name="О"/>
          <p:cNvSpPr/>
          <p:nvPr/>
        </p:nvSpPr>
        <p:spPr>
          <a:xfrm>
            <a:off x="5508171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Р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1" name="Р"/>
          <p:cNvSpPr/>
          <p:nvPr/>
        </p:nvSpPr>
        <p:spPr>
          <a:xfrm>
            <a:off x="4800599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Г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4" name="4"/>
          <p:cNvSpPr>
            <a:spLocks noChangeArrowheads="1"/>
          </p:cNvSpPr>
          <p:nvPr/>
        </p:nvSpPr>
        <p:spPr bwMode="auto">
          <a:xfrm>
            <a:off x="6955971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5" name="Ы"/>
          <p:cNvSpPr/>
          <p:nvPr/>
        </p:nvSpPr>
        <p:spPr>
          <a:xfrm>
            <a:off x="6934200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М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5" name="2"/>
          <p:cNvSpPr>
            <a:spLocks noChangeArrowheads="1"/>
          </p:cNvSpPr>
          <p:nvPr/>
        </p:nvSpPr>
        <p:spPr bwMode="auto">
          <a:xfrm>
            <a:off x="1273628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6" name="3"/>
          <p:cNvSpPr>
            <a:spLocks noChangeArrowheads="1"/>
          </p:cNvSpPr>
          <p:nvPr/>
        </p:nvSpPr>
        <p:spPr bwMode="auto">
          <a:xfrm>
            <a:off x="1981200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7" name="4"/>
          <p:cNvSpPr>
            <a:spLocks noChangeArrowheads="1"/>
          </p:cNvSpPr>
          <p:nvPr/>
        </p:nvSpPr>
        <p:spPr bwMode="auto">
          <a:xfrm>
            <a:off x="3320142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8" name="З"/>
          <p:cNvSpPr/>
          <p:nvPr/>
        </p:nvSpPr>
        <p:spPr>
          <a:xfrm>
            <a:off x="3298371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Н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2" name="О"/>
          <p:cNvSpPr/>
          <p:nvPr/>
        </p:nvSpPr>
        <p:spPr>
          <a:xfrm>
            <a:off x="1981200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А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3" name="Р"/>
          <p:cNvSpPr/>
          <p:nvPr/>
        </p:nvSpPr>
        <p:spPr>
          <a:xfrm>
            <a:off x="1273628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З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6" name="4"/>
          <p:cNvSpPr>
            <a:spLocks noChangeArrowheads="1"/>
          </p:cNvSpPr>
          <p:nvPr/>
        </p:nvSpPr>
        <p:spPr bwMode="auto">
          <a:xfrm>
            <a:off x="4060371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7" name="Ы"/>
          <p:cNvSpPr/>
          <p:nvPr/>
        </p:nvSpPr>
        <p:spPr>
          <a:xfrm>
            <a:off x="4038600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8" name="4"/>
          <p:cNvSpPr>
            <a:spLocks noChangeArrowheads="1"/>
          </p:cNvSpPr>
          <p:nvPr/>
        </p:nvSpPr>
        <p:spPr bwMode="auto">
          <a:xfrm>
            <a:off x="7717971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9" name="Ы"/>
          <p:cNvSpPr/>
          <p:nvPr/>
        </p:nvSpPr>
        <p:spPr>
          <a:xfrm>
            <a:off x="7696200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И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9" grpId="0"/>
      <p:bldP spid="55" grpId="0"/>
      <p:bldP spid="48" grpId="0"/>
      <p:bldP spid="57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"/>
          <p:cNvSpPr/>
          <p:nvPr/>
        </p:nvSpPr>
        <p:spPr>
          <a:xfrm>
            <a:off x="3071982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3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4"/>
          <p:cNvSpPr/>
          <p:nvPr/>
        </p:nvSpPr>
        <p:spPr>
          <a:xfrm>
            <a:off x="3553745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4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5"/>
          <p:cNvSpPr/>
          <p:nvPr/>
        </p:nvSpPr>
        <p:spPr>
          <a:xfrm>
            <a:off x="4035510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5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6"/>
          <p:cNvSpPr/>
          <p:nvPr/>
        </p:nvSpPr>
        <p:spPr>
          <a:xfrm>
            <a:off x="4502834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6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7"/>
          <p:cNvSpPr/>
          <p:nvPr/>
        </p:nvSpPr>
        <p:spPr>
          <a:xfrm>
            <a:off x="4984597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7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1" name="8"/>
          <p:cNvSpPr/>
          <p:nvPr/>
        </p:nvSpPr>
        <p:spPr>
          <a:xfrm>
            <a:off x="5466361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8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2" name="9"/>
          <p:cNvSpPr/>
          <p:nvPr/>
        </p:nvSpPr>
        <p:spPr>
          <a:xfrm>
            <a:off x="5943600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9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3" name="0"/>
          <p:cNvSpPr/>
          <p:nvPr/>
        </p:nvSpPr>
        <p:spPr>
          <a:xfrm>
            <a:off x="6444329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0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7" name="стрелка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Из скольких человек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состоял экипаж корабля? </a:t>
            </a:r>
          </a:p>
        </p:txBody>
      </p:sp>
      <p:sp>
        <p:nvSpPr>
          <p:cNvPr id="54" name="2"/>
          <p:cNvSpPr/>
          <p:nvPr/>
        </p:nvSpPr>
        <p:spPr>
          <a:xfrm>
            <a:off x="2590800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2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1" name="2"/>
          <p:cNvSpPr>
            <a:spLocks noChangeArrowheads="1"/>
          </p:cNvSpPr>
          <p:nvPr/>
        </p:nvSpPr>
        <p:spPr bwMode="auto">
          <a:xfrm>
            <a:off x="3712029" y="2743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2" name="8"/>
          <p:cNvSpPr>
            <a:spLocks noChangeArrowheads="1"/>
          </p:cNvSpPr>
          <p:nvPr/>
        </p:nvSpPr>
        <p:spPr bwMode="auto">
          <a:xfrm>
            <a:off x="4419600" y="2743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3" name="7"/>
          <p:cNvSpPr/>
          <p:nvPr/>
        </p:nvSpPr>
        <p:spPr>
          <a:xfrm>
            <a:off x="4419600" y="2743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7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4" name="1"/>
          <p:cNvSpPr/>
          <p:nvPr/>
        </p:nvSpPr>
        <p:spPr>
          <a:xfrm>
            <a:off x="3733800" y="2743200"/>
            <a:ext cx="68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1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19" name="8"/>
          <p:cNvSpPr>
            <a:spLocks noChangeArrowheads="1"/>
          </p:cNvSpPr>
          <p:nvPr/>
        </p:nvSpPr>
        <p:spPr bwMode="auto">
          <a:xfrm>
            <a:off x="5105400" y="27432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20" name="4"/>
          <p:cNvSpPr/>
          <p:nvPr/>
        </p:nvSpPr>
        <p:spPr>
          <a:xfrm>
            <a:off x="5105400" y="27432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4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21" name="11"/>
          <p:cNvSpPr/>
          <p:nvPr/>
        </p:nvSpPr>
        <p:spPr>
          <a:xfrm>
            <a:off x="2133600" y="44958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1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Что заставило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Робинзона Крузо и его сотоварищей 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покинуть корабль? </a:t>
            </a:r>
          </a:p>
        </p:txBody>
      </p:sp>
      <p:sp>
        <p:nvSpPr>
          <p:cNvPr id="40" name="2"/>
          <p:cNvSpPr>
            <a:spLocks noChangeArrowheads="1"/>
          </p:cNvSpPr>
          <p:nvPr/>
        </p:nvSpPr>
        <p:spPr bwMode="auto">
          <a:xfrm>
            <a:off x="3864428" y="2438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1" name="3"/>
          <p:cNvSpPr>
            <a:spLocks noChangeArrowheads="1"/>
          </p:cNvSpPr>
          <p:nvPr/>
        </p:nvSpPr>
        <p:spPr bwMode="auto">
          <a:xfrm>
            <a:off x="4572000" y="2438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2" name="4"/>
          <p:cNvSpPr>
            <a:spLocks noChangeArrowheads="1"/>
          </p:cNvSpPr>
          <p:nvPr/>
        </p:nvSpPr>
        <p:spPr bwMode="auto">
          <a:xfrm>
            <a:off x="5279571" y="24384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9" name="Я"/>
          <p:cNvSpPr/>
          <p:nvPr/>
        </p:nvSpPr>
        <p:spPr>
          <a:xfrm>
            <a:off x="5257800" y="24384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Я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0" name="Р"/>
          <p:cNvSpPr/>
          <p:nvPr/>
        </p:nvSpPr>
        <p:spPr>
          <a:xfrm>
            <a:off x="4572000" y="2438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Р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1" name="У"/>
          <p:cNvSpPr/>
          <p:nvPr/>
        </p:nvSpPr>
        <p:spPr>
          <a:xfrm>
            <a:off x="3864428" y="2438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У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6" name="4"/>
          <p:cNvSpPr>
            <a:spLocks noChangeArrowheads="1"/>
          </p:cNvSpPr>
          <p:nvPr/>
        </p:nvSpPr>
        <p:spPr bwMode="auto">
          <a:xfrm>
            <a:off x="3124200" y="24384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7" name="Б"/>
          <p:cNvSpPr/>
          <p:nvPr/>
        </p:nvSpPr>
        <p:spPr>
          <a:xfrm>
            <a:off x="3102429" y="24384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Б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9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Где оказался Робинзон Крузо? </a:t>
            </a:r>
          </a:p>
        </p:txBody>
      </p:sp>
      <p:sp>
        <p:nvSpPr>
          <p:cNvPr id="40" name="2"/>
          <p:cNvSpPr>
            <a:spLocks noChangeArrowheads="1"/>
          </p:cNvSpPr>
          <p:nvPr/>
        </p:nvSpPr>
        <p:spPr bwMode="auto">
          <a:xfrm>
            <a:off x="4800599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1" name="3"/>
          <p:cNvSpPr>
            <a:spLocks noChangeArrowheads="1"/>
          </p:cNvSpPr>
          <p:nvPr/>
        </p:nvSpPr>
        <p:spPr bwMode="auto">
          <a:xfrm>
            <a:off x="5508171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2" name="4"/>
          <p:cNvSpPr>
            <a:spLocks noChangeArrowheads="1"/>
          </p:cNvSpPr>
          <p:nvPr/>
        </p:nvSpPr>
        <p:spPr bwMode="auto">
          <a:xfrm>
            <a:off x="6215742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9" name="О"/>
          <p:cNvSpPr/>
          <p:nvPr/>
        </p:nvSpPr>
        <p:spPr>
          <a:xfrm>
            <a:off x="6193971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0" name="Р"/>
          <p:cNvSpPr/>
          <p:nvPr/>
        </p:nvSpPr>
        <p:spPr>
          <a:xfrm>
            <a:off x="5508171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Р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1" name="Т"/>
          <p:cNvSpPr/>
          <p:nvPr/>
        </p:nvSpPr>
        <p:spPr>
          <a:xfrm>
            <a:off x="4800599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Т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4" name="4"/>
          <p:cNvSpPr>
            <a:spLocks noChangeArrowheads="1"/>
          </p:cNvSpPr>
          <p:nvPr/>
        </p:nvSpPr>
        <p:spPr bwMode="auto">
          <a:xfrm>
            <a:off x="6955971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5" name="В"/>
          <p:cNvSpPr/>
          <p:nvPr/>
        </p:nvSpPr>
        <p:spPr>
          <a:xfrm>
            <a:off x="6934200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В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5" name="2"/>
          <p:cNvSpPr>
            <a:spLocks noChangeArrowheads="1"/>
          </p:cNvSpPr>
          <p:nvPr/>
        </p:nvSpPr>
        <p:spPr bwMode="auto">
          <a:xfrm>
            <a:off x="1273628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6" name="3"/>
          <p:cNvSpPr>
            <a:spLocks noChangeArrowheads="1"/>
          </p:cNvSpPr>
          <p:nvPr/>
        </p:nvSpPr>
        <p:spPr bwMode="auto">
          <a:xfrm>
            <a:off x="1981200" y="25908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7" name="4"/>
          <p:cNvSpPr>
            <a:spLocks noChangeArrowheads="1"/>
          </p:cNvSpPr>
          <p:nvPr/>
        </p:nvSpPr>
        <p:spPr bwMode="auto">
          <a:xfrm>
            <a:off x="3320142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8" name="О"/>
          <p:cNvSpPr/>
          <p:nvPr/>
        </p:nvSpPr>
        <p:spPr>
          <a:xfrm>
            <a:off x="3298371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2" name="А"/>
          <p:cNvSpPr/>
          <p:nvPr/>
        </p:nvSpPr>
        <p:spPr>
          <a:xfrm>
            <a:off x="1981200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А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3" name="Н"/>
          <p:cNvSpPr/>
          <p:nvPr/>
        </p:nvSpPr>
        <p:spPr>
          <a:xfrm>
            <a:off x="1273628" y="25908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Н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6" name="4"/>
          <p:cNvSpPr>
            <a:spLocks noChangeArrowheads="1"/>
          </p:cNvSpPr>
          <p:nvPr/>
        </p:nvSpPr>
        <p:spPr bwMode="auto">
          <a:xfrm>
            <a:off x="4060371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7" name="С"/>
          <p:cNvSpPr/>
          <p:nvPr/>
        </p:nvSpPr>
        <p:spPr>
          <a:xfrm>
            <a:off x="4038600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С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8" name="4"/>
          <p:cNvSpPr>
            <a:spLocks noChangeArrowheads="1"/>
          </p:cNvSpPr>
          <p:nvPr/>
        </p:nvSpPr>
        <p:spPr bwMode="auto">
          <a:xfrm>
            <a:off x="7717971" y="25908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9" name="Е"/>
          <p:cNvSpPr/>
          <p:nvPr/>
        </p:nvSpPr>
        <p:spPr>
          <a:xfrm>
            <a:off x="7696200" y="25908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9" grpId="0"/>
      <p:bldP spid="55" grpId="0"/>
      <p:bldP spid="48" grpId="0"/>
      <p:bldP spid="57" grpId="0"/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А"/>
          <p:cNvSpPr/>
          <p:nvPr/>
        </p:nvSpPr>
        <p:spPr>
          <a:xfrm>
            <a:off x="1924459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А</a:t>
            </a:r>
          </a:p>
        </p:txBody>
      </p:sp>
      <p:sp>
        <p:nvSpPr>
          <p:cNvPr id="5" name="Б"/>
          <p:cNvSpPr/>
          <p:nvPr/>
        </p:nvSpPr>
        <p:spPr>
          <a:xfrm>
            <a:off x="240622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Б</a:t>
            </a:r>
          </a:p>
        </p:txBody>
      </p:sp>
      <p:sp>
        <p:nvSpPr>
          <p:cNvPr id="6" name="В"/>
          <p:cNvSpPr/>
          <p:nvPr/>
        </p:nvSpPr>
        <p:spPr>
          <a:xfrm>
            <a:off x="2887985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В</a:t>
            </a:r>
          </a:p>
        </p:txBody>
      </p:sp>
      <p:sp>
        <p:nvSpPr>
          <p:cNvPr id="7" name="Г"/>
          <p:cNvSpPr/>
          <p:nvPr/>
        </p:nvSpPr>
        <p:spPr>
          <a:xfrm>
            <a:off x="3369748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Г</a:t>
            </a:r>
          </a:p>
        </p:txBody>
      </p:sp>
      <p:sp>
        <p:nvSpPr>
          <p:cNvPr id="8" name="Д"/>
          <p:cNvSpPr/>
          <p:nvPr/>
        </p:nvSpPr>
        <p:spPr>
          <a:xfrm>
            <a:off x="385151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Д</a:t>
            </a:r>
          </a:p>
        </p:txBody>
      </p:sp>
      <p:sp>
        <p:nvSpPr>
          <p:cNvPr id="9" name="Е"/>
          <p:cNvSpPr/>
          <p:nvPr/>
        </p:nvSpPr>
        <p:spPr>
          <a:xfrm>
            <a:off x="4318837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Е</a:t>
            </a:r>
          </a:p>
        </p:txBody>
      </p:sp>
      <p:sp>
        <p:nvSpPr>
          <p:cNvPr id="10" name="Ё"/>
          <p:cNvSpPr/>
          <p:nvPr/>
        </p:nvSpPr>
        <p:spPr>
          <a:xfrm>
            <a:off x="4800600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Ё</a:t>
            </a:r>
          </a:p>
        </p:txBody>
      </p:sp>
      <p:sp>
        <p:nvSpPr>
          <p:cNvPr id="11" name="Ж"/>
          <p:cNvSpPr/>
          <p:nvPr/>
        </p:nvSpPr>
        <p:spPr>
          <a:xfrm>
            <a:off x="528236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Ж</a:t>
            </a:r>
          </a:p>
        </p:txBody>
      </p:sp>
      <p:sp>
        <p:nvSpPr>
          <p:cNvPr id="12" name="З"/>
          <p:cNvSpPr/>
          <p:nvPr/>
        </p:nvSpPr>
        <p:spPr>
          <a:xfrm>
            <a:off x="5759603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З</a:t>
            </a:r>
          </a:p>
        </p:txBody>
      </p:sp>
      <p:sp>
        <p:nvSpPr>
          <p:cNvPr id="13" name="И"/>
          <p:cNvSpPr/>
          <p:nvPr/>
        </p:nvSpPr>
        <p:spPr>
          <a:xfrm>
            <a:off x="6260332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И</a:t>
            </a:r>
          </a:p>
        </p:txBody>
      </p:sp>
      <p:sp>
        <p:nvSpPr>
          <p:cNvPr id="14" name="Й"/>
          <p:cNvSpPr/>
          <p:nvPr/>
        </p:nvSpPr>
        <p:spPr>
          <a:xfrm>
            <a:off x="6742094" y="441960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Й</a:t>
            </a:r>
          </a:p>
        </p:txBody>
      </p:sp>
      <p:sp>
        <p:nvSpPr>
          <p:cNvPr id="15" name="К"/>
          <p:cNvSpPr/>
          <p:nvPr/>
        </p:nvSpPr>
        <p:spPr>
          <a:xfrm>
            <a:off x="192925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К</a:t>
            </a:r>
          </a:p>
        </p:txBody>
      </p:sp>
      <p:sp>
        <p:nvSpPr>
          <p:cNvPr id="16" name="Л"/>
          <p:cNvSpPr/>
          <p:nvPr/>
        </p:nvSpPr>
        <p:spPr>
          <a:xfrm>
            <a:off x="241102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Л</a:t>
            </a:r>
          </a:p>
        </p:txBody>
      </p:sp>
      <p:sp>
        <p:nvSpPr>
          <p:cNvPr id="17" name="М"/>
          <p:cNvSpPr/>
          <p:nvPr/>
        </p:nvSpPr>
        <p:spPr>
          <a:xfrm>
            <a:off x="2892785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М</a:t>
            </a:r>
          </a:p>
        </p:txBody>
      </p:sp>
      <p:sp>
        <p:nvSpPr>
          <p:cNvPr id="18" name="Н"/>
          <p:cNvSpPr/>
          <p:nvPr/>
        </p:nvSpPr>
        <p:spPr>
          <a:xfrm>
            <a:off x="3374548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Н</a:t>
            </a:r>
          </a:p>
        </p:txBody>
      </p:sp>
      <p:sp>
        <p:nvSpPr>
          <p:cNvPr id="19" name="О"/>
          <p:cNvSpPr/>
          <p:nvPr/>
        </p:nvSpPr>
        <p:spPr>
          <a:xfrm>
            <a:off x="3856312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О</a:t>
            </a:r>
          </a:p>
        </p:txBody>
      </p:sp>
      <p:sp>
        <p:nvSpPr>
          <p:cNvPr id="20" name="П"/>
          <p:cNvSpPr/>
          <p:nvPr/>
        </p:nvSpPr>
        <p:spPr>
          <a:xfrm>
            <a:off x="4338076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П</a:t>
            </a:r>
          </a:p>
        </p:txBody>
      </p:sp>
      <p:sp>
        <p:nvSpPr>
          <p:cNvPr id="21" name="Р"/>
          <p:cNvSpPr/>
          <p:nvPr/>
        </p:nvSpPr>
        <p:spPr>
          <a:xfrm>
            <a:off x="481503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Р</a:t>
            </a:r>
          </a:p>
        </p:txBody>
      </p:sp>
      <p:sp>
        <p:nvSpPr>
          <p:cNvPr id="22" name="С"/>
          <p:cNvSpPr/>
          <p:nvPr/>
        </p:nvSpPr>
        <p:spPr>
          <a:xfrm>
            <a:off x="529680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С</a:t>
            </a:r>
            <a:endParaRPr lang="ru-RU" sz="2800" b="1" dirty="0">
              <a:solidFill>
                <a:srgbClr val="6633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3" name="Я"/>
          <p:cNvSpPr/>
          <p:nvPr/>
        </p:nvSpPr>
        <p:spPr>
          <a:xfrm>
            <a:off x="674209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Я</a:t>
            </a:r>
          </a:p>
        </p:txBody>
      </p:sp>
      <p:sp>
        <p:nvSpPr>
          <p:cNvPr id="24" name="Т"/>
          <p:cNvSpPr/>
          <p:nvPr/>
        </p:nvSpPr>
        <p:spPr>
          <a:xfrm>
            <a:off x="5778567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Т</a:t>
            </a:r>
          </a:p>
        </p:txBody>
      </p:sp>
      <p:sp>
        <p:nvSpPr>
          <p:cNvPr id="25" name="У"/>
          <p:cNvSpPr/>
          <p:nvPr/>
        </p:nvSpPr>
        <p:spPr>
          <a:xfrm>
            <a:off x="6260330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У</a:t>
            </a:r>
          </a:p>
        </p:txBody>
      </p:sp>
      <p:sp>
        <p:nvSpPr>
          <p:cNvPr id="26" name="ф"/>
          <p:cNvSpPr/>
          <p:nvPr/>
        </p:nvSpPr>
        <p:spPr>
          <a:xfrm>
            <a:off x="6742094" y="4899450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Ф</a:t>
            </a:r>
          </a:p>
        </p:txBody>
      </p:sp>
      <p:sp>
        <p:nvSpPr>
          <p:cNvPr id="27" name="Х"/>
          <p:cNvSpPr/>
          <p:nvPr/>
        </p:nvSpPr>
        <p:spPr>
          <a:xfrm>
            <a:off x="191001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Х</a:t>
            </a:r>
          </a:p>
        </p:txBody>
      </p:sp>
      <p:sp>
        <p:nvSpPr>
          <p:cNvPr id="28" name="Ц"/>
          <p:cNvSpPr/>
          <p:nvPr/>
        </p:nvSpPr>
        <p:spPr>
          <a:xfrm>
            <a:off x="2391776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Ц</a:t>
            </a:r>
          </a:p>
        </p:txBody>
      </p:sp>
      <p:sp>
        <p:nvSpPr>
          <p:cNvPr id="29" name="Ч"/>
          <p:cNvSpPr/>
          <p:nvPr/>
        </p:nvSpPr>
        <p:spPr>
          <a:xfrm>
            <a:off x="287353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Ч</a:t>
            </a:r>
          </a:p>
        </p:txBody>
      </p:sp>
      <p:sp>
        <p:nvSpPr>
          <p:cNvPr id="30" name="Ю"/>
          <p:cNvSpPr/>
          <p:nvPr/>
        </p:nvSpPr>
        <p:spPr>
          <a:xfrm>
            <a:off x="626033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Ю</a:t>
            </a:r>
          </a:p>
        </p:txBody>
      </p:sp>
      <p:sp>
        <p:nvSpPr>
          <p:cNvPr id="31" name="Э"/>
          <p:cNvSpPr/>
          <p:nvPr/>
        </p:nvSpPr>
        <p:spPr>
          <a:xfrm>
            <a:off x="5778564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Э</a:t>
            </a:r>
          </a:p>
        </p:txBody>
      </p:sp>
      <p:sp>
        <p:nvSpPr>
          <p:cNvPr id="32" name="Ъ"/>
          <p:cNvSpPr/>
          <p:nvPr/>
        </p:nvSpPr>
        <p:spPr>
          <a:xfrm>
            <a:off x="5296801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Ъ</a:t>
            </a:r>
          </a:p>
        </p:txBody>
      </p:sp>
      <p:sp>
        <p:nvSpPr>
          <p:cNvPr id="33" name="Ы"/>
          <p:cNvSpPr/>
          <p:nvPr/>
        </p:nvSpPr>
        <p:spPr>
          <a:xfrm>
            <a:off x="4815038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Ы</a:t>
            </a:r>
          </a:p>
        </p:txBody>
      </p:sp>
      <p:sp>
        <p:nvSpPr>
          <p:cNvPr id="34" name="Ь"/>
          <p:cNvSpPr/>
          <p:nvPr/>
        </p:nvSpPr>
        <p:spPr>
          <a:xfrm>
            <a:off x="4333273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Ь</a:t>
            </a:r>
          </a:p>
        </p:txBody>
      </p:sp>
      <p:sp>
        <p:nvSpPr>
          <p:cNvPr id="35" name="Щ"/>
          <p:cNvSpPr/>
          <p:nvPr/>
        </p:nvSpPr>
        <p:spPr>
          <a:xfrm>
            <a:off x="3851509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Щ</a:t>
            </a:r>
          </a:p>
        </p:txBody>
      </p:sp>
      <p:sp>
        <p:nvSpPr>
          <p:cNvPr id="36" name="Ш"/>
          <p:cNvSpPr/>
          <p:nvPr/>
        </p:nvSpPr>
        <p:spPr>
          <a:xfrm>
            <a:off x="3350780" y="5379299"/>
            <a:ext cx="450870" cy="48810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1435" tIns="25718" rIns="51435" bIns="25718" rtlCol="0" anchor="ctr"/>
          <a:lstStyle/>
          <a:p>
            <a:pPr algn="ctr"/>
            <a:r>
              <a:rPr lang="ru-RU" sz="2800" b="1" dirty="0">
                <a:solidFill>
                  <a:srgbClr val="663300"/>
                </a:solidFill>
                <a:latin typeface="Georgia" pitchFamily="18" charset="0"/>
                <a:cs typeface="Arial" pitchFamily="34" charset="0"/>
              </a:rPr>
              <a:t>Ш</a:t>
            </a:r>
          </a:p>
        </p:txBody>
      </p:sp>
      <p:sp>
        <p:nvSpPr>
          <p:cNvPr id="37" name="Штриховая стрелка вправо 36"/>
          <p:cNvSpPr/>
          <p:nvPr/>
        </p:nvSpPr>
        <p:spPr>
          <a:xfrm>
            <a:off x="8382000" y="6477000"/>
            <a:ext cx="609264" cy="381000"/>
          </a:xfrm>
          <a:prstGeom prst="stripedRightArrow">
            <a:avLst/>
          </a:prstGeom>
          <a:solidFill>
            <a:srgbClr val="C00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0" y="533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Каким был остров, куда попал</a:t>
            </a:r>
          </a:p>
          <a:p>
            <a:pPr algn="ctr"/>
            <a:r>
              <a:rPr lang="ru-RU" sz="2400" b="1" dirty="0" smtClean="0">
                <a:latin typeface="Georgia" pitchFamily="18" charset="0"/>
              </a:rPr>
              <a:t>Робинзона Крузо? </a:t>
            </a:r>
          </a:p>
        </p:txBody>
      </p:sp>
      <p:sp>
        <p:nvSpPr>
          <p:cNvPr id="40" name="2"/>
          <p:cNvSpPr>
            <a:spLocks noChangeArrowheads="1"/>
          </p:cNvSpPr>
          <p:nvPr/>
        </p:nvSpPr>
        <p:spPr bwMode="auto">
          <a:xfrm>
            <a:off x="1404257" y="2438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1" name="3"/>
          <p:cNvSpPr>
            <a:spLocks noChangeArrowheads="1"/>
          </p:cNvSpPr>
          <p:nvPr/>
        </p:nvSpPr>
        <p:spPr bwMode="auto">
          <a:xfrm>
            <a:off x="2111829" y="2438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2" name="4"/>
          <p:cNvSpPr>
            <a:spLocks noChangeArrowheads="1"/>
          </p:cNvSpPr>
          <p:nvPr/>
        </p:nvSpPr>
        <p:spPr bwMode="auto">
          <a:xfrm>
            <a:off x="2819400" y="24384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9" name="Б"/>
          <p:cNvSpPr/>
          <p:nvPr/>
        </p:nvSpPr>
        <p:spPr>
          <a:xfrm>
            <a:off x="2797629" y="24384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Б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0" name="О"/>
          <p:cNvSpPr/>
          <p:nvPr/>
        </p:nvSpPr>
        <p:spPr>
          <a:xfrm>
            <a:off x="2111829" y="2438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О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1" name="Е"/>
          <p:cNvSpPr/>
          <p:nvPr/>
        </p:nvSpPr>
        <p:spPr>
          <a:xfrm>
            <a:off x="1404257" y="2438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6" name="4"/>
          <p:cNvSpPr>
            <a:spLocks noChangeArrowheads="1"/>
          </p:cNvSpPr>
          <p:nvPr/>
        </p:nvSpPr>
        <p:spPr bwMode="auto">
          <a:xfrm>
            <a:off x="664029" y="24384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7" name="Н"/>
          <p:cNvSpPr/>
          <p:nvPr/>
        </p:nvSpPr>
        <p:spPr>
          <a:xfrm>
            <a:off x="642258" y="24384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Н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5" name="2"/>
          <p:cNvSpPr>
            <a:spLocks noChangeArrowheads="1"/>
          </p:cNvSpPr>
          <p:nvPr/>
        </p:nvSpPr>
        <p:spPr bwMode="auto">
          <a:xfrm>
            <a:off x="4321628" y="2438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6" name="3"/>
          <p:cNvSpPr>
            <a:spLocks noChangeArrowheads="1"/>
          </p:cNvSpPr>
          <p:nvPr/>
        </p:nvSpPr>
        <p:spPr bwMode="auto">
          <a:xfrm>
            <a:off x="5029200" y="2438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7" name="4"/>
          <p:cNvSpPr>
            <a:spLocks noChangeArrowheads="1"/>
          </p:cNvSpPr>
          <p:nvPr/>
        </p:nvSpPr>
        <p:spPr bwMode="auto">
          <a:xfrm>
            <a:off x="5736771" y="24384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48" name="Е"/>
          <p:cNvSpPr/>
          <p:nvPr/>
        </p:nvSpPr>
        <p:spPr>
          <a:xfrm>
            <a:off x="5715000" y="24384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Е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2" name="А"/>
          <p:cNvSpPr/>
          <p:nvPr/>
        </p:nvSpPr>
        <p:spPr>
          <a:xfrm>
            <a:off x="5029200" y="2438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А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3" name="Т"/>
          <p:cNvSpPr/>
          <p:nvPr/>
        </p:nvSpPr>
        <p:spPr>
          <a:xfrm>
            <a:off x="4321628" y="2438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Т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4" name="4"/>
          <p:cNvSpPr>
            <a:spLocks noChangeArrowheads="1"/>
          </p:cNvSpPr>
          <p:nvPr/>
        </p:nvSpPr>
        <p:spPr bwMode="auto">
          <a:xfrm>
            <a:off x="3581400" y="24384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5" name="И"/>
          <p:cNvSpPr/>
          <p:nvPr/>
        </p:nvSpPr>
        <p:spPr>
          <a:xfrm>
            <a:off x="3559629" y="24384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И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8" name="2"/>
          <p:cNvSpPr>
            <a:spLocks noChangeArrowheads="1"/>
          </p:cNvSpPr>
          <p:nvPr/>
        </p:nvSpPr>
        <p:spPr bwMode="auto">
          <a:xfrm>
            <a:off x="7217228" y="2438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59" name="3"/>
          <p:cNvSpPr>
            <a:spLocks noChangeArrowheads="1"/>
          </p:cNvSpPr>
          <p:nvPr/>
        </p:nvSpPr>
        <p:spPr bwMode="auto">
          <a:xfrm>
            <a:off x="7924800" y="2438400"/>
            <a:ext cx="707571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2" name="М"/>
          <p:cNvSpPr/>
          <p:nvPr/>
        </p:nvSpPr>
        <p:spPr>
          <a:xfrm>
            <a:off x="7924800" y="2438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М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3" name="Ы"/>
          <p:cNvSpPr/>
          <p:nvPr/>
        </p:nvSpPr>
        <p:spPr>
          <a:xfrm>
            <a:off x="7217228" y="2438400"/>
            <a:ext cx="707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Ы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4" name="4"/>
          <p:cNvSpPr>
            <a:spLocks noChangeArrowheads="1"/>
          </p:cNvSpPr>
          <p:nvPr/>
        </p:nvSpPr>
        <p:spPr bwMode="auto">
          <a:xfrm>
            <a:off x="6477000" y="2438400"/>
            <a:ext cx="740229" cy="664403"/>
          </a:xfrm>
          <a:prstGeom prst="roundRect">
            <a:avLst/>
          </a:prstGeom>
          <a:ln>
            <a:headEnd/>
            <a:tailEnd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51435" tIns="25718" rIns="51435" bIns="25718" anchor="ctr"/>
          <a:lstStyle/>
          <a:p>
            <a:pPr algn="ctr"/>
            <a:endParaRPr lang="ru-RU" sz="36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  <p:sp>
        <p:nvSpPr>
          <p:cNvPr id="65" name="М"/>
          <p:cNvSpPr/>
          <p:nvPr/>
        </p:nvSpPr>
        <p:spPr>
          <a:xfrm>
            <a:off x="6455229" y="2438400"/>
            <a:ext cx="7402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663300"/>
                </a:solidFill>
                <a:latin typeface="Georgia" pitchFamily="18" charset="0"/>
              </a:rPr>
              <a:t>М</a:t>
            </a:r>
            <a:endParaRPr lang="ru-RU" sz="4000" b="1" dirty="0">
              <a:ln>
                <a:solidFill>
                  <a:srgbClr val="C00000"/>
                </a:solidFill>
              </a:ln>
              <a:solidFill>
                <a:srgbClr val="6633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9" grpId="0"/>
      <p:bldP spid="57" grpId="0"/>
      <p:bldP spid="48" grpId="0"/>
      <p:bldP spid="55" grpId="0"/>
      <p:bldP spid="6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794</Words>
  <PresentationFormat>Экран (4:3)</PresentationFormat>
  <Paragraphs>543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2016-05-17T14:05:05Z</dcterms:created>
  <dcterms:modified xsi:type="dcterms:W3CDTF">2016-05-22T06:25:08Z</dcterms:modified>
</cp:coreProperties>
</file>