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70" r:id="rId12"/>
    <p:sldId id="271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862B4-3934-420C-A4AC-35A83B2DD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D3A9DD-1E29-412B-8DD1-1A4CA7ED0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F253CD-5E9B-4467-AE50-0DED2BA8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80BF-F64C-4015-A65F-C962FAE76B61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68C92F-8B67-4F4B-9DD3-3BC89215C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3959C-6E67-4750-83BB-C0091B20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712-7033-4C58-86BF-659BFE9F2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E175F-AFD5-4B63-B78F-6B74EA1B9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A25D4A-D856-47BF-B3C0-CCB3AB2D2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AA839F-BEEF-4A13-885F-106B310DE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80BF-F64C-4015-A65F-C962FAE76B61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3AAE5E-7D91-43FB-9976-B5302EA1C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8AE803-5DC8-4472-8C17-11F06D8B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712-7033-4C58-86BF-659BFE9F2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7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E8D886-CAD0-4CDD-ADBD-23CA7535C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15607C-D760-4A92-9648-C875CD4A8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536CBA-7947-419B-8F78-88E89F463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80BF-F64C-4015-A65F-C962FAE76B61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4D1C2D-D927-4444-AD1B-B771A9C2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A5BE1-F3BD-4F29-876B-CE2F0847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712-7033-4C58-86BF-659BFE9F2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1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AEA0F-8142-42E0-BC91-4A8DD90D1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014C99-8354-4E5B-93B7-DC125F03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B3315E-58D1-4B3A-ADFB-852D8E010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80BF-F64C-4015-A65F-C962FAE76B61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C184BD-53D0-4B44-AA8B-83198B8B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56E39D-C32E-4916-A4E9-4097BA616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712-7033-4C58-86BF-659BFE9F2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18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42155-9329-49F1-BD8F-CC2EE6D0A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2BBDAD-7BBC-4D49-881F-F847B382E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A757DE-16E8-42BB-8FDD-D8CA06D75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80BF-F64C-4015-A65F-C962FAE76B61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06D77A-4D1B-4ECB-9088-DFF6B323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024BD8-6640-47A1-B38A-83091A2AE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712-7033-4C58-86BF-659BFE9F2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74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DD695-1B85-4609-A33F-0262419A1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F142A0-C2CD-444B-8738-60362C4B4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C49341-77EC-4C9B-882E-6991CA0B1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30CAA1-EACF-4AAD-BACA-464696447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80BF-F64C-4015-A65F-C962FAE76B61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5813B7-2421-4448-AF95-470633B7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13185F-6D5C-4FF7-8F97-67D75C1EE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712-7033-4C58-86BF-659BFE9F2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3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A6EE0-3B2B-49FD-A0D8-D678787EC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3E95E6-66F2-41FC-B2A2-E37431F51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D47FE5-EB4D-40DE-BCC7-42128AD18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8E102D-5EBE-46FD-A328-03DB8A79B4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41DA1B5-1C76-48FB-8B1B-B6EB4B06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706E06-579D-4252-BBBF-FD6BE2FD1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80BF-F64C-4015-A65F-C962FAE76B61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12C0490-D2C6-4AC6-BA28-00986089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62E8BA-46ED-4082-8C5E-7F25E55B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712-7033-4C58-86BF-659BFE9F2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0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B0E97-816E-4AD7-BBB0-CD2E7566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0B8ECA-3E98-4EFF-B0F1-182624B8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80BF-F64C-4015-A65F-C962FAE76B61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A2D888-CB62-4F2B-8E7F-33407C8F7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AD0DDC-17BA-49FB-B08A-29D120A3F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712-7033-4C58-86BF-659BFE9F2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88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3CDDC2-44C1-41C5-ADB4-FA4AF586D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80BF-F64C-4015-A65F-C962FAE76B61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ED964D-C839-4BA7-825C-67FC434B4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D8A4D7-3D54-4435-BCD9-AE22D1DED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712-7033-4C58-86BF-659BFE9F2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50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F1DF7-59A4-42CC-BE82-274EDBF48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CE588D-BE62-47E0-A463-09E9BAEC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0185CA-E280-42AE-B249-8AA946BBC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E5D9DE-D60E-4CE2-85B5-910AD98C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80BF-F64C-4015-A65F-C962FAE76B61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7AB044-13F9-403B-81E8-E46AC658C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4C82BC-5996-4049-AE12-D563E4680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712-7033-4C58-86BF-659BFE9F2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1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507A0-CF01-4A4D-99BC-9051DFE0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284428-B9C6-4C3D-8672-98F4901C7E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5BCEBC-5C1C-4ECB-A258-36ACF6258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610426-6644-47E8-B8E0-094B1C378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80BF-F64C-4015-A65F-C962FAE76B61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F113B7-97D4-4CBD-9C4A-A66F52551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E16A1A-0C6F-481C-A442-C69292F6C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712-7033-4C58-86BF-659BFE9F2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7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9A1B4-AE6A-49E4-B79A-8E9F6302E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BE5082-A01B-4848-936D-FD9222FF2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43BFA8-55E7-493E-A848-F3CFE7F32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E80BF-F64C-4015-A65F-C962FAE76B61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C561C5-99AD-467B-82E9-297F51A21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52DB81-96D8-4B94-8970-66F2C184D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F0712-7033-4C58-86BF-659BFE9F2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82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81AE9B-47D7-4D38-9CB6-3FCC5936D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51" b="83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F42C4-A8F3-45F7-948C-B8806106E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1585" y="3231931"/>
            <a:ext cx="4852477" cy="1834056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Изучаем математику играя с детьми</a:t>
            </a:r>
            <a:br>
              <a:rPr lang="ru-RU" sz="4000" dirty="0"/>
            </a:br>
            <a:r>
              <a:rPr lang="ru-RU" sz="4000" dirty="0"/>
              <a:t> «2-3 лет».</a:t>
            </a:r>
            <a:br>
              <a:rPr lang="ru-RU" sz="4000" dirty="0"/>
            </a:br>
            <a:r>
              <a:rPr lang="ru-RU" sz="4000" dirty="0"/>
              <a:t>Дома и в саду.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A7A17E-69A8-4EAE-8C18-851C78265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7104" y="5242674"/>
            <a:ext cx="3506067" cy="1393017"/>
          </a:xfrm>
        </p:spPr>
        <p:txBody>
          <a:bodyPr>
            <a:normAutofit/>
          </a:bodyPr>
          <a:lstStyle/>
          <a:p>
            <a:r>
              <a:rPr lang="ru-RU" sz="2000" dirty="0"/>
              <a:t>Королькова Ольга Михайловна.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F21C969-FF3F-4C6E-AF85-998B36F636AB}"/>
              </a:ext>
            </a:extLst>
          </p:cNvPr>
          <p:cNvSpPr/>
          <p:nvPr/>
        </p:nvSpPr>
        <p:spPr>
          <a:xfrm>
            <a:off x="2323750" y="1300294"/>
            <a:ext cx="58007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Математика </a:t>
            </a:r>
          </a:p>
        </p:txBody>
      </p:sp>
    </p:spTree>
    <p:extLst>
      <p:ext uri="{BB962C8B-B14F-4D97-AF65-F5344CB8AC3E}">
        <p14:creationId xmlns:p14="http://schemas.microsoft.com/office/powerpoint/2010/main" val="245164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152516-7E0D-4A7A-AFA3-697D20416D12}"/>
              </a:ext>
            </a:extLst>
          </p:cNvPr>
          <p:cNvSpPr txBox="1"/>
          <p:nvPr/>
        </p:nvSpPr>
        <p:spPr>
          <a:xfrm>
            <a:off x="503339" y="69333"/>
            <a:ext cx="8638564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i="0" dirty="0">
                <a:solidFill>
                  <a:srgbClr val="2185A1"/>
                </a:solidFill>
                <a:effectLst/>
                <a:latin typeface="Open Sans"/>
              </a:rPr>
              <a:t>7. Простые операции с предметами: сложение и вычитание.</a:t>
            </a:r>
            <a:endParaRPr lang="ru-RU" sz="2800" dirty="0">
              <a:solidFill>
                <a:srgbClr val="2185A1"/>
              </a:solidFill>
              <a:latin typeface="Open Sans"/>
            </a:endParaRPr>
          </a:p>
          <a:p>
            <a:pPr algn="l"/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 </a:t>
            </a:r>
            <a:r>
              <a:rPr lang="ru-RU" dirty="0">
                <a:solidFill>
                  <a:srgbClr val="3C3C3C"/>
                </a:solidFill>
                <a:latin typeface="Open Sans"/>
              </a:rPr>
              <a:t>Я </a:t>
            </a:r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не буду </a:t>
            </a:r>
            <a:r>
              <a:rPr lang="ru-RU" dirty="0">
                <a:solidFill>
                  <a:srgbClr val="3C3C3C"/>
                </a:solidFill>
                <a:latin typeface="Open Sans"/>
              </a:rPr>
              <a:t>говорить</a:t>
            </a:r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 о том, что пора бы уже решать примеры.</a:t>
            </a:r>
          </a:p>
          <a:p>
            <a:pPr algn="just"/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 Мы просто будем ненавязчиво во время игры давать ребенку элементарное и очень упрощенное представление о таких математических операциях как сложение и вычитание. Все только в игровой форме! </a:t>
            </a:r>
            <a:r>
              <a:rPr lang="ru-RU" b="1" i="0" u="sng" dirty="0">
                <a:solidFill>
                  <a:srgbClr val="3C3C3C"/>
                </a:solidFill>
                <a:effectLst/>
                <a:latin typeface="Open Sans"/>
              </a:rPr>
              <a:t>Если ребенок затрудняется или не хочет считать, мы просто сами проговариваем вывод из игровой ситуации</a:t>
            </a:r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 «Было три конфеты, одну съели, осталось две». Вот несколько примеров игр, при помощи которых можно тренировать математическое мышление ребенка (напомню, что пока что мы используем в своих играх только самых маленькие числа – в пределах 4-5):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Берем какую-нибудь игрушку и отправляемся с ней вместе в лес на поиски ягод. Мы, например, играли с котом. Расхаживая по комнате, мы находили под стульями и столами ягодки-камушки двух цветов. Ну а в конце вели подсчет: «Сколько оранжевых ягод нашел кот? Три. А сколько желтых? Две. А теперь давай посчитаем, сколько всего ягод он нашел. Пять. Получается, что мы собрали 2 желтые ягоды и 3 оранжевые, а всего 5!»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Перевозим кубики в машине на стройку (допустим, 3 штуки). Во время транспортировки один кубик выпадает. Считаем, сколько кубиков осталось.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Даем мишке три конфеты, две он съедает. Считаем, сколько у него осталось.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Очень интересно играть в так называемые «прятки-</a:t>
            </a:r>
            <a:r>
              <a:rPr lang="ru-RU" b="0" i="0" dirty="0" err="1">
                <a:solidFill>
                  <a:srgbClr val="3C3C3C"/>
                </a:solidFill>
                <a:effectLst/>
                <a:latin typeface="Open Sans"/>
              </a:rPr>
              <a:t>вычиталки</a:t>
            </a:r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». Например, рисуем четыре яблока, потом ладошкой закрываем одно, сколько осталось? Потом закрываем два и т.д.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3C3C3C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47165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8746DB-3DCB-49E8-9E14-6D3DFEEFF44C}"/>
              </a:ext>
            </a:extLst>
          </p:cNvPr>
          <p:cNvSpPr txBox="1"/>
          <p:nvPr/>
        </p:nvSpPr>
        <p:spPr>
          <a:xfrm>
            <a:off x="486561" y="192947"/>
            <a:ext cx="865534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b="1" i="0" dirty="0">
                <a:solidFill>
                  <a:srgbClr val="2185A1"/>
                </a:solidFill>
                <a:effectLst/>
                <a:latin typeface="Open Sans"/>
              </a:rPr>
              <a:t>8. Состав числа</a:t>
            </a:r>
            <a:endParaRPr lang="ru-RU" sz="3200" b="0" i="0" dirty="0">
              <a:solidFill>
                <a:srgbClr val="2185A1"/>
              </a:solidFill>
              <a:effectLst/>
              <a:latin typeface="Open Sans"/>
            </a:endParaRPr>
          </a:p>
          <a:p>
            <a:pPr algn="just"/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Очень полезно раскладывать с ребенком числа на его составляющие (например, 3 это 2+1, 1+1+1, 3+0). Это поможет ребенку при счете в дальнейшем. Варианты игр: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Смотри, у нас с тобой есть три яблока, давай разделим их между мишкой и зайкой. Одно яблоко мы дадим зайке, а два – мишке. Попробуйте по-разному перераспределять яблоки между игрушками, показывая разные варианты разложения числа.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Можно закрепить на вешалку несколько прищепок, по краям установить небольшие игрушки и перераспределять между ними прищепки, представив, что это, например, конфеты. Получилась отличная замена обычным скучным счетам. Другой вариант: можно надеть баранки на ленточку и точно также их перераспределять, проговаривая, кому сколько досталось.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D9F4046-277F-4887-8263-FF5129489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894" y="3036815"/>
            <a:ext cx="1876336" cy="282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0C6A801-E8E7-4494-BA24-DA06E2359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961" y="4223856"/>
            <a:ext cx="3254929" cy="244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C231ACD-2C8F-4A83-A90C-D02B424A4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1" y="4223856"/>
            <a:ext cx="4107809" cy="259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510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D47DDE-08FF-4A24-8927-AD1BCA855E79}"/>
              </a:ext>
            </a:extLst>
          </p:cNvPr>
          <p:cNvSpPr txBox="1"/>
          <p:nvPr/>
        </p:nvSpPr>
        <p:spPr>
          <a:xfrm>
            <a:off x="664128" y="536895"/>
            <a:ext cx="1086374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dirty="0">
                <a:solidFill>
                  <a:srgbClr val="2185A1"/>
                </a:solidFill>
                <a:effectLst/>
                <a:latin typeface="Open Sans"/>
              </a:rPr>
              <a:t>9. Знакомимся с цифрами, устанавливаем взаимосвязь между цифрами и количествами</a:t>
            </a:r>
            <a:endParaRPr lang="ru-RU" sz="2400" b="0" i="0" dirty="0">
              <a:solidFill>
                <a:srgbClr val="2185A1"/>
              </a:solidFill>
              <a:effectLst/>
              <a:latin typeface="Open Sans"/>
            </a:endParaRPr>
          </a:p>
          <a:p>
            <a:pPr algn="just"/>
            <a:r>
              <a:rPr lang="ru-RU" b="0" i="0" dirty="0">
                <a:effectLst/>
                <a:latin typeface="Open Sans"/>
              </a:rPr>
              <a:t>Когда у ребенка сложится некоторое представление о количествах, можно начинать вводить </a:t>
            </a:r>
            <a:r>
              <a:rPr lang="ru-RU" b="0" i="0" u="sng" dirty="0">
                <a:effectLst/>
                <a:latin typeface="Open Sans"/>
              </a:rPr>
              <a:t>цифры</a:t>
            </a:r>
            <a:r>
              <a:rPr lang="ru-RU" b="0" i="0" dirty="0">
                <a:effectLst/>
                <a:latin typeface="Open Sans"/>
              </a:rPr>
              <a:t>. Теперь уже, подсчитав что-либо, вы не просто называете число, но и показываете соответствующую цифру. Вот еще несколько вариантов математических игр: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Open Sans"/>
              </a:rPr>
              <a:t>Строим башни из конструктора или кубиков соответствующего размера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Open Sans"/>
              </a:rPr>
              <a:t>; Прикрепляем подходящее количество прищепок-волос Подбираем домино с нужным количеством точек (чтобы разнообразить игру, можно предложить ребенку развозить </a:t>
            </a:r>
            <a:r>
              <a:rPr lang="ru-RU" b="0" i="0" dirty="0" err="1">
                <a:effectLst/>
                <a:latin typeface="Open Sans"/>
              </a:rPr>
              <a:t>доминошки</a:t>
            </a:r>
            <a:r>
              <a:rPr lang="ru-RU" b="0" i="0" dirty="0">
                <a:effectLst/>
                <a:latin typeface="Open Sans"/>
              </a:rPr>
              <a:t> по домикам-цифрам на машинке);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Open Sans"/>
              </a:rPr>
              <a:t>Вкладываем нужное количество спичек в пронумерованные коробки;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Open Sans"/>
              </a:rPr>
              <a:t>Накладываем нужное количество кубиков в машины с номерами (машины можно нарисовать на бумаге);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Open Sans"/>
              </a:rPr>
              <a:t>Можно также воспользоваться готовыми решениями, вроде вот такой </a:t>
            </a:r>
            <a:r>
              <a:rPr lang="ru-RU" b="1" i="0" u="sng" dirty="0">
                <a:effectLst/>
                <a:latin typeface="Open Sans"/>
              </a:rPr>
              <a:t>игры «Цифры»</a:t>
            </a:r>
            <a:endParaRPr lang="ru-RU" b="0" i="0" dirty="0">
              <a:effectLst/>
              <a:latin typeface="Open Sans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b="0" i="0" dirty="0">
              <a:effectLst/>
              <a:latin typeface="Open Sans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3C3C3C"/>
              </a:solidFill>
              <a:effectLst/>
              <a:latin typeface="Open Sans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3C3C3C"/>
              </a:solidFill>
              <a:effectLst/>
              <a:latin typeface="Open Sans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3C3C3C"/>
              </a:solidFill>
              <a:effectLst/>
              <a:latin typeface="Open Sans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3C3C3C"/>
              </a:solidFill>
              <a:effectLst/>
              <a:latin typeface="Open Sans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EB4FDD9E-0CE9-4DC5-ADF8-B62C421BA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156" y="4395830"/>
            <a:ext cx="2924960" cy="219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E2E1C7AD-D84B-46AF-B956-4B6272F9F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7" y="4571999"/>
            <a:ext cx="3551558" cy="201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6F44BDDA-436B-4F7B-905E-91BCF04DA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264" y="4465039"/>
            <a:ext cx="2231471" cy="223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08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2E2E28-1D28-486C-B45A-62FCA918DBA4}"/>
              </a:ext>
            </a:extLst>
          </p:cNvPr>
          <p:cNvSpPr txBox="1"/>
          <p:nvPr/>
        </p:nvSpPr>
        <p:spPr>
          <a:xfrm>
            <a:off x="838899" y="402673"/>
            <a:ext cx="8303004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b="1" i="0" dirty="0">
                <a:solidFill>
                  <a:srgbClr val="2185A1"/>
                </a:solidFill>
                <a:effectLst/>
                <a:latin typeface="Open Sans"/>
              </a:rPr>
              <a:t>10. Повторяем цифры</a:t>
            </a:r>
            <a:endParaRPr lang="ru-RU" sz="3200" b="0" i="0" dirty="0">
              <a:solidFill>
                <a:srgbClr val="2185A1"/>
              </a:solidFill>
              <a:effectLst/>
              <a:latin typeface="Open Sans"/>
            </a:endParaRPr>
          </a:p>
          <a:p>
            <a:pPr algn="just"/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Для закрепления цифр будут полезны игры, в которых ребенку нужно найти одинаковые цифры и совместить их. Например, можно подбирать домики к игрушкам по номерам, расставлять машинки по пронумерованным гаражам и т.д. </a:t>
            </a:r>
          </a:p>
          <a:p>
            <a:pPr algn="just"/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Или сыграть </a:t>
            </a:r>
            <a:r>
              <a:rPr lang="ru-RU" b="1" i="0" u="sng" dirty="0">
                <a:solidFill>
                  <a:srgbClr val="3C3C3C"/>
                </a:solidFill>
                <a:effectLst/>
                <a:latin typeface="Open Sans"/>
              </a:rPr>
              <a:t>в математическую игру «Паровозик»</a:t>
            </a:r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. Для этого нарисуйте на бумаге или соорудите из конструктора паровоз, пронумеровав вагоны. Каждый пассажир, подходя, будет называть номер своего вагона, а малыш пускай рассаживает всех по местам.</a:t>
            </a:r>
            <a:endParaRPr lang="ru-RU" dirty="0"/>
          </a:p>
          <a:p>
            <a:pPr algn="just"/>
            <a:endParaRPr lang="ru-RU" b="0" i="0" dirty="0">
              <a:solidFill>
                <a:srgbClr val="3C3C3C"/>
              </a:solidFill>
              <a:effectLst/>
              <a:latin typeface="Open Sans"/>
            </a:endParaRPr>
          </a:p>
          <a:p>
            <a:pPr algn="just"/>
            <a:endParaRPr lang="ru-RU" b="0" i="0" dirty="0">
              <a:solidFill>
                <a:srgbClr val="3C3C3C"/>
              </a:solidFill>
              <a:effectLst/>
              <a:latin typeface="Open San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982A19D-7B2E-449B-8AD5-039D0E0DE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037" y="4923733"/>
            <a:ext cx="3361684" cy="193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21EC5C5-9B1C-4F95-A5EA-E1D2105B9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2" y="3590488"/>
            <a:ext cx="5038587" cy="283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CE75BBDF-8F8A-4F0D-B628-43529AAB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721" y="2869035"/>
            <a:ext cx="3355732" cy="230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563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6712F2-0E45-4ADC-AD30-22BA895F8DE7}"/>
              </a:ext>
            </a:extLst>
          </p:cNvPr>
          <p:cNvSpPr txBox="1"/>
          <p:nvPr/>
        </p:nvSpPr>
        <p:spPr>
          <a:xfrm>
            <a:off x="536896" y="243281"/>
            <a:ext cx="112160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1" i="0" dirty="0">
                <a:solidFill>
                  <a:srgbClr val="2185A1"/>
                </a:solidFill>
                <a:effectLst/>
                <a:latin typeface="Open Sans"/>
              </a:rPr>
              <a:t>11. Последовательность цифр</a:t>
            </a:r>
            <a:endParaRPr lang="ru-RU" sz="3600" b="0" i="0" dirty="0">
              <a:solidFill>
                <a:srgbClr val="2185A1"/>
              </a:solidFill>
              <a:effectLst/>
              <a:latin typeface="Open Sans"/>
            </a:endParaRPr>
          </a:p>
          <a:p>
            <a:pPr algn="just"/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На мой взгляд, раньше 3 лет нет необходимости акцентировать внимание ребенка на том, в какой последовательности стоят цифры в числовом ряду, чтобы не путать малыша пока он формирует свое представление о количествах. Ну а после трех ребенка уже могут заинтересовать вот такие математические игры: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«</a:t>
            </a:r>
            <a:r>
              <a:rPr lang="ru-RU" b="1" i="0" dirty="0">
                <a:solidFill>
                  <a:srgbClr val="3C3C3C"/>
                </a:solidFill>
                <a:effectLst/>
                <a:latin typeface="Open Sans"/>
              </a:rPr>
              <a:t>Баба Яга перепутала цифры</a:t>
            </a:r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». Малыш должен разложить по порядку перепутанные цифры.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3C3C3C"/>
                </a:solidFill>
                <a:effectLst/>
                <a:latin typeface="Open Sans"/>
              </a:rPr>
              <a:t>Пазлы</a:t>
            </a:r>
            <a:r>
              <a:rPr lang="ru-RU" b="1" i="0" dirty="0">
                <a:solidFill>
                  <a:srgbClr val="3C3C3C"/>
                </a:solidFill>
                <a:effectLst/>
                <a:latin typeface="Open Sans"/>
              </a:rPr>
              <a:t> по номерам</a:t>
            </a:r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. По сути эта та же игра, что и предыдущая, только интереснее, на мой взгляд, ведь упорядочив цифры, малыш может лицезреть красивую картинку. Несколько примеров </a:t>
            </a:r>
            <a:r>
              <a:rPr lang="ru-RU" b="0" i="0" dirty="0" err="1">
                <a:solidFill>
                  <a:srgbClr val="3C3C3C"/>
                </a:solidFill>
                <a:effectLst/>
                <a:latin typeface="Open Sans"/>
              </a:rPr>
              <a:t>пазлов</a:t>
            </a:r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 можно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C3C3C"/>
                </a:solidFill>
                <a:effectLst/>
                <a:latin typeface="Open Sans"/>
              </a:rPr>
              <a:t>«Назови соседей числа».</a:t>
            </a:r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 Сложив цифры по номерам, можно спросить у малыша, какие соседи, например, у цифры 4.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C3C3C"/>
                </a:solidFill>
                <a:effectLst/>
                <a:latin typeface="Open Sans"/>
              </a:rPr>
              <a:t>Соединять точки по цифрам. </a:t>
            </a:r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Самые легкие числовые лабиринты.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7D37950-6BC9-4F25-A076-F7351A663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820" y="3833768"/>
            <a:ext cx="3997180" cy="281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016E4D5-1301-413B-85F5-19A8034CA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66" y="3833770"/>
            <a:ext cx="4429388" cy="281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89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290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8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C957F7B-4FE0-44CC-A870-B3F833984A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8230" y="654341"/>
            <a:ext cx="9777369" cy="5522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Очень часто родители, пытаясь дать ребенку первое представление о математике, сосредотачиваются исключительно на порядковом счете или на зазубривании цифр. Естественно и то, и другое – занятие полезное, однако, если мы действительно хотим научить ребенка считать, то нужно знакомить его не с цифрами, а </a:t>
            </a:r>
            <a:r>
              <a:rPr lang="ru-RU" b="1" i="0" u="sng" dirty="0">
                <a:solidFill>
                  <a:srgbClr val="3C3C3C"/>
                </a:solidFill>
                <a:effectLst/>
                <a:latin typeface="Open Sans"/>
              </a:rPr>
              <a:t>количеством </a:t>
            </a:r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и не просто заучивать с малышом счет до десяти, а помочь ему понимать произносимые значения, развивать математическое мышление. Для ребенка слова «Четыре яблока» должны быть не пустым звуком, малыш должен четко представлять, сколько это яблок и понимать, что, к примеру, четыре больше, чем два.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691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298AA2-B950-44A1-91F4-7F30B8656D5E}"/>
              </a:ext>
            </a:extLst>
          </p:cNvPr>
          <p:cNvSpPr txBox="1"/>
          <p:nvPr/>
        </p:nvSpPr>
        <p:spPr>
          <a:xfrm>
            <a:off x="620785" y="578839"/>
            <a:ext cx="10595296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 Сегодня я хочу поделится с вами «Математическими играми»,  лучше всего подойдут</a:t>
            </a:r>
          </a:p>
          <a:p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 </a:t>
            </a:r>
            <a:r>
              <a:rPr lang="ru-RU" b="1" i="0" u="sng" dirty="0">
                <a:solidFill>
                  <a:srgbClr val="3C3C3C"/>
                </a:solidFill>
                <a:effectLst/>
                <a:latin typeface="Open Sans"/>
              </a:rPr>
              <a:t>для детей 2-4 лет</a:t>
            </a:r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 (а что-то даже раньше). Основная цель этих игр – научить ребенка зрительно узнавать число, понимать, какое больше, какое меньше, какие одинаковы, какое количество соответствует каждой цифре и что будет, если к трем яблокам добавить еще одно. Хочется заметить, что это именно игры, а не уроки. Детям в этом возрасте не слишком понравится, если вы будете постоянно пытать их вопросами вроде «Покажи цифру 3» «Скажи, сколько здесь палочек?». Их нужно </a:t>
            </a:r>
            <a:r>
              <a:rPr lang="ru-RU" sz="3200" b="0" i="0" dirty="0">
                <a:solidFill>
                  <a:srgbClr val="3C3C3C"/>
                </a:solidFill>
                <a:effectLst/>
                <a:latin typeface="Open Sans"/>
              </a:rPr>
              <a:t>заинтересовать</a:t>
            </a:r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, ненавязчиво добавить математические задачки в повседневные </a:t>
            </a:r>
            <a:r>
              <a:rPr lang="ru-RU" b="0" i="0" u="sng" dirty="0">
                <a:solidFill>
                  <a:srgbClr val="3C3C3C"/>
                </a:solidFill>
                <a:effectLst/>
                <a:latin typeface="Open Sans"/>
              </a:rPr>
              <a:t>сюжетные игры</a:t>
            </a:r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.</a:t>
            </a:r>
          </a:p>
          <a:p>
            <a:r>
              <a:rPr lang="ru-RU" b="1" i="0" dirty="0">
                <a:solidFill>
                  <a:srgbClr val="2185A1"/>
                </a:solidFill>
                <a:effectLst/>
                <a:latin typeface="Open Sans"/>
              </a:rPr>
              <a:t> </a:t>
            </a:r>
            <a:endParaRPr lang="ru-RU" i="0" dirty="0">
              <a:effectLst/>
              <a:latin typeface="Open Sans"/>
            </a:endParaRPr>
          </a:p>
          <a:p>
            <a:endParaRPr lang="ru-RU" i="0" dirty="0">
              <a:effectLst/>
              <a:latin typeface="Open Sans"/>
            </a:endParaRPr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C4DADB3-7907-4651-8931-EE3363994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976" y="3162649"/>
            <a:ext cx="3806820" cy="325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278408C-1AF4-4611-B4D2-CB1235D2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328" y="3162649"/>
            <a:ext cx="2913393" cy="2913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682A5848-C4AC-445D-83DD-C9525D0A0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5" y="3429000"/>
            <a:ext cx="3409603" cy="31280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51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B2132F-FB10-4AA8-8187-F7D65AF20429}"/>
              </a:ext>
            </a:extLst>
          </p:cNvPr>
          <p:cNvSpPr txBox="1"/>
          <p:nvPr/>
        </p:nvSpPr>
        <p:spPr>
          <a:xfrm>
            <a:off x="738232" y="1451295"/>
            <a:ext cx="90664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b="0" i="0" dirty="0">
              <a:solidFill>
                <a:srgbClr val="2185A1"/>
              </a:solidFill>
              <a:effectLst/>
              <a:latin typeface="Open Sans"/>
            </a:endParaRPr>
          </a:p>
          <a:p>
            <a:pPr algn="just"/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Первым делом, обратите внимание малыша на то, что все вокруг нас можно посчитать и введите счет в вашу обыденную жизнь. Считайте ступеньки, по которым поднимаетесь, машины перед домом, ложки перед обедом, поросят в сказке, свечки-палочки на вашем торте из песка и т.д. Так постепенно ребенок запомнит регулярно произносимую вами последовательность «один, два, три…» и потихоньку начнет соотносить ее с увиденным количеством. Делать это можно уже с 1 года.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50EAD63-0B95-4BD1-A753-6AB7ED1196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11157358" cy="1832994"/>
          </a:xfrm>
        </p:spPr>
        <p:txBody>
          <a:bodyPr>
            <a:normAutofit/>
          </a:bodyPr>
          <a:lstStyle/>
          <a:p>
            <a:r>
              <a:rPr lang="ru-RU" b="1" i="0" dirty="0">
                <a:solidFill>
                  <a:srgbClr val="2185A1"/>
                </a:solidFill>
                <a:effectLst/>
                <a:latin typeface="Open Sans"/>
              </a:rPr>
              <a:t>1. Порядковый счет в обычной жизни</a:t>
            </a:r>
            <a:br>
              <a:rPr lang="ru-RU" b="0" i="0" dirty="0">
                <a:solidFill>
                  <a:srgbClr val="2185A1"/>
                </a:solidFill>
                <a:effectLst/>
                <a:latin typeface="Open San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35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D055BB-4CAC-4EB1-A575-27E3EA908BC9}"/>
              </a:ext>
            </a:extLst>
          </p:cNvPr>
          <p:cNvSpPr txBox="1"/>
          <p:nvPr/>
        </p:nvSpPr>
        <p:spPr>
          <a:xfrm>
            <a:off x="570451" y="1384183"/>
            <a:ext cx="1010873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Пример.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Рассаживаем 2-3 игрушки за столом, сообщаем малышу, что у одной из них сегодня день рождения, поэтому всех гостей нужно накормить. Для начала вместе считаем, сколько всего гостей и со словами «Так, всего 3 гостя, значит, и тарелки нам понадобится тоже 3» отсчитываем с малышом три тарелки. Расставляем их гостям, проверяем, что всем хватило, а это значит что тарелок </a:t>
            </a:r>
            <a:r>
              <a:rPr lang="ru-RU" b="1" i="0" u="sng" dirty="0">
                <a:solidFill>
                  <a:srgbClr val="3C3C3C"/>
                </a:solidFill>
                <a:effectLst/>
                <a:latin typeface="Open Sans"/>
              </a:rPr>
              <a:t>столько же</a:t>
            </a:r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, сколько игрушек. Аналогично можно давать задания и на раздачу ложек или стульев для игрушек.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Потом голосом куклы Маши говорим «А можно мне, пожалуйста, 3 грибочка». Отсчитываем Маше 3 гриба. Затем рассуждаем, что нужно бы лягушонку положить столько же, чтобы не обидеть. Отсчитываем и ему 3 гриба. Вновь закрепили понятие «</a:t>
            </a:r>
            <a:r>
              <a:rPr lang="ru-RU" b="1" i="0" u="sng" dirty="0">
                <a:solidFill>
                  <a:srgbClr val="3C3C3C"/>
                </a:solidFill>
                <a:effectLst/>
                <a:latin typeface="Open Sans"/>
              </a:rPr>
              <a:t>столько же</a:t>
            </a:r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».</a:t>
            </a:r>
          </a:p>
          <a:p>
            <a:pPr algn="just"/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В игре можно использовать как любой подручный счетный материал (шишки, пуговки, счетные палочки), так и покупной (различные </a:t>
            </a:r>
            <a:r>
              <a:rPr lang="ru-RU" b="0" i="0" u="sng" dirty="0">
                <a:effectLst/>
                <a:latin typeface="Open Sans"/>
              </a:rPr>
              <a:t>грибочки</a:t>
            </a:r>
            <a:r>
              <a:rPr lang="ru-RU" b="0" i="0" dirty="0">
                <a:effectLst/>
                <a:latin typeface="Open Sans"/>
              </a:rPr>
              <a:t>, </a:t>
            </a:r>
            <a:r>
              <a:rPr lang="ru-RU" b="0" i="0" u="sng" dirty="0">
                <a:effectLst/>
                <a:latin typeface="Open Sans"/>
              </a:rPr>
              <a:t>морковки</a:t>
            </a:r>
            <a:r>
              <a:rPr lang="ru-RU" b="0" i="0" dirty="0">
                <a:effectLst/>
                <a:latin typeface="Open Sans"/>
              </a:rPr>
              <a:t>, </a:t>
            </a:r>
            <a:r>
              <a:rPr lang="ru-RU" b="0" i="0" u="sng" dirty="0" err="1">
                <a:effectLst/>
                <a:latin typeface="Open Sans"/>
              </a:rPr>
              <a:t>помидорки</a:t>
            </a:r>
            <a:r>
              <a:rPr lang="ru-RU" b="0" i="0" dirty="0">
                <a:effectLst/>
                <a:latin typeface="Open Sans"/>
              </a:rPr>
              <a:t>).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53A0CE2-61FE-444D-8858-23C4DFAC85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968038" cy="1019175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2185A1"/>
                </a:solidFill>
                <a:effectLst/>
                <a:latin typeface="Open Sans"/>
              </a:rPr>
              <a:t>2. Изучаем понятие «Столько же»</a:t>
            </a:r>
            <a:br>
              <a:rPr lang="ru-RU" b="0" i="0" dirty="0">
                <a:solidFill>
                  <a:srgbClr val="2185A1"/>
                </a:solidFill>
                <a:effectLst/>
                <a:latin typeface="Open San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91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08493A-257A-42AE-A7DB-1DBBA372EED9}"/>
              </a:ext>
            </a:extLst>
          </p:cNvPr>
          <p:cNvSpPr txBox="1"/>
          <p:nvPr/>
        </p:nvSpPr>
        <p:spPr>
          <a:xfrm>
            <a:off x="503340" y="494950"/>
            <a:ext cx="1045268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1" i="0" dirty="0">
                <a:solidFill>
                  <a:srgbClr val="2185A1"/>
                </a:solidFill>
                <a:effectLst/>
                <a:latin typeface="Open Sans"/>
              </a:rPr>
              <a:t>3. Сравниваем  «Больше-меньше»</a:t>
            </a:r>
            <a:endParaRPr lang="ru-RU" sz="3600" b="0" i="0" dirty="0">
              <a:solidFill>
                <a:srgbClr val="2185A1"/>
              </a:solidFill>
              <a:effectLst/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Продолжая тему дня рождения игрушки, выкладываем одному из гостей 2 гриба, а другому 4, вместе размышляем, у кого больше, а у кого меньше. Для начала даем малышу попробовать определить на глаз, если он ошибается, пересчитываем вместе. Если ребенок уже хорошо справляется со сравнением однородных предметов, можно предложить ему </a:t>
            </a:r>
            <a:r>
              <a:rPr lang="ru-RU" b="1" i="0" u="sng" dirty="0">
                <a:solidFill>
                  <a:srgbClr val="3C3C3C"/>
                </a:solidFill>
                <a:effectLst/>
                <a:latin typeface="Open Sans"/>
              </a:rPr>
              <a:t>задачу посложнее</a:t>
            </a:r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: выложим перед ним 2 разных количества предметов разных размеров, например, пуговиц. К примеру, кладем 3 больших пуговицы и 5 маленьких и спрашиваем, где больше. Первое время малыши обычно путаются, показывая на большие пуговицы. Ваша задача объяснить, что в этой задаче вы сравниваете не размер, а количество пуговиц.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3C3C3C"/>
              </a:solidFill>
              <a:effectLst/>
              <a:latin typeface="Open Sans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21F6568-3B53-483D-94F3-FE4C2BEE9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970" y="3315749"/>
            <a:ext cx="4614469" cy="346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85F59E8C-9503-46FA-A86B-D8F3FD948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15749"/>
            <a:ext cx="4788891" cy="320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1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0C8BDE-7BE3-4F32-A145-EE33FB74D221}"/>
              </a:ext>
            </a:extLst>
          </p:cNvPr>
          <p:cNvSpPr txBox="1"/>
          <p:nvPr/>
        </p:nvSpPr>
        <p:spPr>
          <a:xfrm>
            <a:off x="402672" y="209725"/>
            <a:ext cx="873923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1" i="0" dirty="0">
                <a:solidFill>
                  <a:srgbClr val="2185A1"/>
                </a:solidFill>
                <a:effectLst/>
                <a:latin typeface="Open Sans"/>
              </a:rPr>
              <a:t>4. Изучаем понятие «Ноль»</a:t>
            </a:r>
            <a:endParaRPr lang="ru-RU" sz="3600" b="0" i="0" dirty="0">
              <a:solidFill>
                <a:srgbClr val="2185A1"/>
              </a:solidFill>
              <a:effectLst/>
              <a:latin typeface="Open Sans"/>
            </a:endParaRPr>
          </a:p>
          <a:p>
            <a:pPr algn="just"/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Даже самые маленькие, годовалые детки могут легко заметить то обстоятельство, что предметы были и закончились, а также уловить тот момент, когда это произошло. Поэтому раздав игрушкам конфетки, грибы и прочие радости, в недоумении разводите руки и говорите «А у нас ничего не осталось – ноль конфеток». Понятие «ноль», как правило, усваивается детьми очень легко.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4D2C9A1-6524-47A4-AD26-1227367D6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334" y="2323750"/>
            <a:ext cx="6045666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93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9FEF57-B39A-4C47-9D0F-97D017DC4F29}"/>
              </a:ext>
            </a:extLst>
          </p:cNvPr>
          <p:cNvSpPr txBox="1"/>
          <p:nvPr/>
        </p:nvSpPr>
        <p:spPr>
          <a:xfrm>
            <a:off x="327171" y="226503"/>
            <a:ext cx="8814732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4000" b="1" i="0" dirty="0">
                <a:solidFill>
                  <a:srgbClr val="2185A1"/>
                </a:solidFill>
                <a:effectLst/>
                <a:latin typeface="Open Sans"/>
              </a:rPr>
              <a:t>5. Настольные игры</a:t>
            </a:r>
            <a:endParaRPr lang="ru-RU" sz="4000" b="0" i="0" dirty="0">
              <a:solidFill>
                <a:srgbClr val="2185A1"/>
              </a:solidFill>
              <a:effectLst/>
              <a:latin typeface="Open Sans"/>
            </a:endParaRPr>
          </a:p>
          <a:p>
            <a:pPr algn="just"/>
            <a:r>
              <a:rPr lang="ru-RU" b="0" i="0" dirty="0">
                <a:effectLst/>
                <a:latin typeface="Open Sans"/>
              </a:rPr>
              <a:t>Настольные игры с кубиками и фишками – один из самых и лучших и интересных способов попрактиковать порядковый счет с ребенком. К тому же, постоянно пересчитывая одно и то же количество точек на кубике, малыш учится узнавать число без пересчета, что также очень полезно и поможет в дальнейшем легко оперировать числами в уме.</a:t>
            </a:r>
          </a:p>
          <a:p>
            <a:pPr algn="just"/>
            <a:r>
              <a:rPr lang="ru-RU" b="0" i="0" dirty="0">
                <a:effectLst/>
                <a:latin typeface="Open Sans"/>
              </a:rPr>
              <a:t>Мы с </a:t>
            </a:r>
            <a:r>
              <a:rPr lang="ru-RU" dirty="0">
                <a:latin typeface="Open Sans"/>
              </a:rPr>
              <a:t>детьми</a:t>
            </a:r>
            <a:r>
              <a:rPr lang="ru-RU" b="0" i="0" dirty="0">
                <a:effectLst/>
                <a:latin typeface="Open Sans"/>
              </a:rPr>
              <a:t> начали играть в настольные игры в 2,5 года, в этом возрасте они уже могут понимать то, что нужно играть по правилам, есть очередность ходов и т.д.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0CCCDC7-12A1-4AC8-83EE-0C877F1A8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1" y="3359214"/>
            <a:ext cx="4430117" cy="292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F095940E-9170-4519-8B67-CE0293270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964" y="2994870"/>
            <a:ext cx="4813282" cy="340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832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2D4D63-C4B2-4B20-8C58-9D01A8B102FF}"/>
              </a:ext>
            </a:extLst>
          </p:cNvPr>
          <p:cNvSpPr txBox="1"/>
          <p:nvPr/>
        </p:nvSpPr>
        <p:spPr>
          <a:xfrm>
            <a:off x="369116" y="268448"/>
            <a:ext cx="877278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b="1" i="0" dirty="0">
                <a:solidFill>
                  <a:srgbClr val="2185A1"/>
                </a:solidFill>
                <a:effectLst/>
                <a:latin typeface="Open Sans"/>
              </a:rPr>
              <a:t>6. Обратный счет</a:t>
            </a:r>
            <a:endParaRPr lang="ru-RU" sz="3200" b="0" i="0" dirty="0">
              <a:solidFill>
                <a:srgbClr val="2185A1"/>
              </a:solidFill>
              <a:effectLst/>
              <a:latin typeface="Open Sans"/>
            </a:endParaRPr>
          </a:p>
          <a:p>
            <a:pPr algn="just"/>
            <a:r>
              <a:rPr lang="ru-RU" b="0" i="0" dirty="0">
                <a:solidFill>
                  <a:srgbClr val="3C3C3C"/>
                </a:solidFill>
                <a:effectLst/>
                <a:latin typeface="Open Sans"/>
              </a:rPr>
              <a:t>Показывайте ребенку не только прямой, но и обратный счет. Так, например, надевая кольца на пирамидку, считайте как обычно, а разбирая пирамидку, считайте в обратном порядке, тем  самым показывая, что число колец уменьшается. То же можно делать, складывая/выкладывая что-то из коробки, собирая/разбирая дорожку (башенку) из кубиков. Это очень полезная игра, она хорошо готовит ребенка к операции вычитания.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98D2E7F-5278-4AB0-A5DF-0B2E77430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9" y="2726422"/>
            <a:ext cx="4869234" cy="365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769BB9A2-3C48-433E-9F6F-654530E93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635" y="2439838"/>
            <a:ext cx="4162839" cy="434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4571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1642</Words>
  <Application>Microsoft Office PowerPoint</Application>
  <PresentationFormat>Широкоэкранный</PresentationFormat>
  <Paragraphs>54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Тема Office</vt:lpstr>
      <vt:lpstr>Изучаем математику играя с детьми  «2-3 лет». Дома и в саду.</vt:lpstr>
      <vt:lpstr>Презентация PowerPoint</vt:lpstr>
      <vt:lpstr>Презентация PowerPoint</vt:lpstr>
      <vt:lpstr>1. Порядковый счет в обычной жизни </vt:lpstr>
      <vt:lpstr>2. Изучаем понятие «Столько же»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Asus</dc:creator>
  <cp:lastModifiedBy>Asus</cp:lastModifiedBy>
  <cp:revision>16</cp:revision>
  <dcterms:created xsi:type="dcterms:W3CDTF">2020-12-08T16:07:34Z</dcterms:created>
  <dcterms:modified xsi:type="dcterms:W3CDTF">2020-12-08T19:06:45Z</dcterms:modified>
</cp:coreProperties>
</file>