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B85C00"/>
    <a:srgbClr val="8A45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B6A23-DF17-4D52-ADBC-79FBE5953FDC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5ABFA-05BF-4C36-99E7-4B0803754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ABFA-05BF-4C36-99E7-4B08037547B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04800" y="457200"/>
            <a:ext cx="8458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Georgia" pitchFamily="18" charset="0"/>
              </a:rPr>
              <a:t>Автор презентации: </a:t>
            </a:r>
            <a:r>
              <a:rPr lang="ru-RU" sz="1400" dirty="0" err="1">
                <a:latin typeface="Georgia" pitchFamily="18" charset="0"/>
              </a:rPr>
              <a:t>Печказова</a:t>
            </a:r>
            <a:r>
              <a:rPr lang="ru-RU" sz="1400" dirty="0">
                <a:latin typeface="Georgia" pitchFamily="18" charset="0"/>
              </a:rPr>
              <a:t> Светлана Петровна, </a:t>
            </a:r>
          </a:p>
          <a:p>
            <a:pPr algn="ctr"/>
            <a:r>
              <a:rPr lang="ru-RU" sz="1400" dirty="0">
                <a:latin typeface="Georgia" pitchFamily="18" charset="0"/>
              </a:rPr>
              <a:t>учитель русского языка и литературы МБОУ «Лицей №1» </a:t>
            </a:r>
          </a:p>
          <a:p>
            <a:pPr algn="ctr"/>
            <a:r>
              <a:rPr lang="ru-RU" sz="1400" dirty="0">
                <a:latin typeface="Georgia" pitchFamily="18" charset="0"/>
              </a:rPr>
              <a:t>р.п.Чамзинка  Республики Мордовия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58674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КЛАССНЫЙ  ЧАС  В  8  </a:t>
            </a:r>
            <a:r>
              <a:rPr lang="ru-RU" sz="1600" dirty="0">
                <a:latin typeface="Georgia" pitchFamily="18" charset="0"/>
              </a:rPr>
              <a:t>КЛАССЕ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524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ИНТЕРЕСНО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WordArt 4" descr="oboi12"/>
          <p:cNvSpPr>
            <a:spLocks noChangeArrowheads="1" noChangeShapeType="1" noTextEdit="1"/>
          </p:cNvSpPr>
          <p:nvPr/>
        </p:nvSpPr>
        <p:spPr bwMode="auto">
          <a:xfrm>
            <a:off x="1066801" y="2590800"/>
            <a:ext cx="69342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КАЛЕНДАРЬ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ИНТЕРЕСНЫХ  ДАТ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oboi12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800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Немного истории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4958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Первую мышь собрал инженер Билл Инглиш,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а программы для демонстрации возможностей написал </a:t>
            </a:r>
          </a:p>
          <a:p>
            <a:pPr algn="ctr"/>
            <a:r>
              <a:rPr lang="ru-RU" sz="2000" dirty="0" err="1" smtClean="0">
                <a:latin typeface="Georgia" pitchFamily="18" charset="0"/>
              </a:rPr>
              <a:t>Джефф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Рулифсон</a:t>
            </a:r>
            <a:r>
              <a:rPr lang="ru-RU" sz="2000" dirty="0" smtClean="0">
                <a:latin typeface="Georgia" pitchFamily="18" charset="0"/>
              </a:rPr>
              <a:t>.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Внутри устройства находились два металлических диска: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один поворачивался, когда устройством двигали </a:t>
            </a:r>
            <a:r>
              <a:rPr lang="ru-RU" sz="2000" dirty="0" smtClean="0">
                <a:latin typeface="Georgia" pitchFamily="18" charset="0"/>
              </a:rPr>
              <a:t>вперёд</a:t>
            </a:r>
            <a:r>
              <a:rPr lang="ru-RU" sz="2000" dirty="0" smtClean="0">
                <a:latin typeface="Georgia" pitchFamily="18" charset="0"/>
              </a:rPr>
              <a:t>,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второй отвечал за движение мыши вправо и влево.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3554" name="AutoShape 2" descr="https://media.rbcdn.ru/media/thumb/https___blueprint-api-production.s3.amazonaws.com_uploads_card_image_894747_6fc256c8-e30f-40e2-9aad-cafa9838e8f7.jpg.700x467_q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https://www.fxteam.ru/forex_images/speaks/billengl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1000" y="1447800"/>
            <a:ext cx="2187265" cy="289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s://upload.wikimedia.org/wikipedia/commons/b/b4/Jeff_Rulifson_photograph.jpg"/>
          <p:cNvPicPr>
            <a:picLocks noChangeAspect="1" noChangeArrowheads="1"/>
          </p:cNvPicPr>
          <p:nvPr/>
        </p:nvPicPr>
        <p:blipFill>
          <a:blip r:embed="rId4" cstate="print"/>
          <a:srcRect l="14815" r="21693"/>
          <a:stretch>
            <a:fillRect/>
          </a:stretch>
        </p:blipFill>
        <p:spPr bwMode="auto">
          <a:xfrm flipH="1">
            <a:off x="6477000" y="1447800"/>
            <a:ext cx="2286000" cy="288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s://ilenta.com/netcat_files/Image/Duglas-Engel'bart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295400"/>
            <a:ext cx="3698875" cy="297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oboi12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800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Немного истории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4267200"/>
            <a:ext cx="845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Позже идеей </a:t>
            </a:r>
            <a:r>
              <a:rPr lang="ru-RU" sz="2000" dirty="0" err="1" smtClean="0">
                <a:latin typeface="Georgia" pitchFamily="18" charset="0"/>
              </a:rPr>
              <a:t>Энгельбарта</a:t>
            </a:r>
            <a:r>
              <a:rPr lang="ru-RU" sz="2000" dirty="0" smtClean="0">
                <a:latin typeface="Georgia" pitchFamily="18" charset="0"/>
              </a:rPr>
              <a:t> заинтересовалась компания </a:t>
            </a:r>
            <a:r>
              <a:rPr lang="ru-RU" sz="2000" dirty="0" err="1" smtClean="0">
                <a:latin typeface="Georgia" pitchFamily="18" charset="0"/>
              </a:rPr>
              <a:t>Xerox</a:t>
            </a:r>
            <a:r>
              <a:rPr lang="ru-RU" sz="2000" dirty="0" smtClean="0">
                <a:latin typeface="Georgia" pitchFamily="18" charset="0"/>
              </a:rPr>
              <a:t>.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Её исследователи изменили конструкцию мыши,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и она стала похожа на современную.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В начале 1970-х годов компания </a:t>
            </a:r>
            <a:r>
              <a:rPr lang="ru-RU" sz="2000" dirty="0" err="1" smtClean="0">
                <a:latin typeface="Georgia" pitchFamily="18" charset="0"/>
              </a:rPr>
              <a:t>Xerox</a:t>
            </a:r>
            <a:r>
              <a:rPr lang="ru-RU" sz="2000" dirty="0" smtClean="0">
                <a:latin typeface="Georgia" pitchFamily="18" charset="0"/>
              </a:rPr>
              <a:t> впервые представила мышь как часть персонального компьютера.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Она имела три кнопки, вместо дисков шарик и ролики,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а стоила 400 долларов!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3554" name="AutoShape 2" descr="https://media.rbcdn.ru/media/thumb/https___blueprint-api-production.s3.amazonaws.com_uploads_card_image_894747_6fc256c8-e30f-40e2-9aad-cafa9838e8f7.jpg.700x467_q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s://collectionerus.ru/media/items-large/m/m8/m8crfbnasmxh4j96.JPG"/>
          <p:cNvPicPr>
            <a:picLocks noChangeAspect="1" noChangeArrowheads="1"/>
          </p:cNvPicPr>
          <p:nvPr/>
        </p:nvPicPr>
        <p:blipFill>
          <a:blip r:embed="rId3"/>
          <a:srcRect t="13194" r="19157" b="12919"/>
          <a:stretch>
            <a:fillRect/>
          </a:stretch>
        </p:blipFill>
        <p:spPr bwMode="auto">
          <a:xfrm>
            <a:off x="2133600" y="990600"/>
            <a:ext cx="4882243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s://cdn2.bigcommerce.com/n-biq04i/uxfas4u1/product_images/uploaded_images/xerox-logo.png"/>
          <p:cNvPicPr>
            <a:picLocks noChangeAspect="1" noChangeArrowheads="1"/>
          </p:cNvPicPr>
          <p:nvPr/>
        </p:nvPicPr>
        <p:blipFill>
          <a:blip r:embed="rId4"/>
          <a:srcRect l="14222" r="29778"/>
          <a:stretch>
            <a:fillRect/>
          </a:stretch>
        </p:blipFill>
        <p:spPr bwMode="auto">
          <a:xfrm>
            <a:off x="2209800" y="2819400"/>
            <a:ext cx="4724400" cy="1753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oboi12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800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Немного истории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4" name="AutoShape 2" descr="https://media.rbcdn.ru/media/thumb/https___blueprint-api-production.s3.amazonaws.com_uploads_card_image_894747_6fc256c8-e30f-40e2-9aad-cafa9838e8f7.jpg.700x467_q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09600" y="1066800"/>
            <a:ext cx="8001000" cy="3810000"/>
            <a:chOff x="457200" y="1066800"/>
            <a:chExt cx="8001000" cy="3810000"/>
          </a:xfrm>
        </p:grpSpPr>
        <p:pic>
          <p:nvPicPr>
            <p:cNvPr id="27650" name="Picture 2" descr="https://ds05.infourok.ru/uploads/ex/0099/00100628-df857ea5/img5.jpg"/>
            <p:cNvPicPr>
              <a:picLocks noChangeAspect="1" noChangeArrowheads="1"/>
            </p:cNvPicPr>
            <p:nvPr/>
          </p:nvPicPr>
          <p:blipFill>
            <a:blip r:embed="rId3"/>
            <a:srcRect l="10788" t="35616" r="2140"/>
            <a:stretch>
              <a:fillRect/>
            </a:stretch>
          </p:blipFill>
          <p:spPr bwMode="auto">
            <a:xfrm>
              <a:off x="990600" y="1219200"/>
              <a:ext cx="7328166" cy="3048000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914400" y="1066800"/>
              <a:ext cx="50292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9600" y="1828800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7200" y="3962400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62400" y="3886200"/>
              <a:ext cx="1828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791200" y="3581400"/>
              <a:ext cx="2667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81000" y="4495800"/>
            <a:ext cx="845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Сегодня существует механические, оптические и лазерные компьютерные мыши, проводные и беспроводные.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Самыми востребованными являются лазерные мыши.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 Их массовое производство началось в 2000-х годах.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Они обладают пониженным энергопотреблением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и более высокой точностью.</a:t>
            </a:r>
          </a:p>
          <a:p>
            <a:pPr algn="ctr"/>
            <a:endParaRPr lang="ru-RU" sz="20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oboi12"/>
          <p:cNvSpPr>
            <a:spLocks noChangeArrowheads="1" noChangeShapeType="1" noTextEdit="1"/>
          </p:cNvSpPr>
          <p:nvPr/>
        </p:nvSpPr>
        <p:spPr bwMode="auto">
          <a:xfrm>
            <a:off x="1981200" y="533400"/>
            <a:ext cx="5257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Традиции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4" name="AutoShape 2" descr="https://media.rbcdn.ru/media/thumb/https___blueprint-api-production.s3.amazonaws.com_uploads_card_image_894747_6fc256c8-e30f-40e2-9aad-cafa9838e8f7.jpg.700x467_q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https://images.ru.prom.st/547878417_w640_h640_kompyuternaya-mysh-mashinka.jpg"/>
          <p:cNvPicPr>
            <a:picLocks noChangeAspect="1" noChangeArrowheads="1"/>
          </p:cNvPicPr>
          <p:nvPr/>
        </p:nvPicPr>
        <p:blipFill>
          <a:blip r:embed="rId3"/>
          <a:srcRect l="20000"/>
          <a:stretch>
            <a:fillRect/>
          </a:stretch>
        </p:blipFill>
        <p:spPr bwMode="auto">
          <a:xfrm>
            <a:off x="457200" y="990600"/>
            <a:ext cx="1815829" cy="2133600"/>
          </a:xfrm>
          <a:prstGeom prst="rect">
            <a:avLst/>
          </a:prstGeom>
          <a:noFill/>
        </p:spPr>
      </p:pic>
      <p:pic>
        <p:nvPicPr>
          <p:cNvPr id="28678" name="Picture 6" descr="https://cdn2.static1-sima-land.com/items/23108/0/700-nw.jpg"/>
          <p:cNvPicPr>
            <a:picLocks noChangeAspect="1" noChangeArrowheads="1"/>
          </p:cNvPicPr>
          <p:nvPr/>
        </p:nvPicPr>
        <p:blipFill>
          <a:blip r:embed="rId4"/>
          <a:srcRect l="21053" t="12632" b="24210"/>
          <a:stretch>
            <a:fillRect/>
          </a:stretch>
        </p:blipFill>
        <p:spPr bwMode="auto">
          <a:xfrm>
            <a:off x="3962400" y="1295400"/>
            <a:ext cx="2209800" cy="1767840"/>
          </a:xfrm>
          <a:prstGeom prst="rect">
            <a:avLst/>
          </a:prstGeom>
          <a:noFill/>
        </p:spPr>
      </p:pic>
      <p:pic>
        <p:nvPicPr>
          <p:cNvPr id="28680" name="Picture 8" descr="https://www.bhphotovideo.com/images/images1000x1000/Adesso_IMOUSE_T1_Desktop_Optical_Trackball_Mouse_696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04501">
            <a:off x="6353903" y="2543903"/>
            <a:ext cx="1880509" cy="1880509"/>
          </a:xfrm>
          <a:prstGeom prst="rect">
            <a:avLst/>
          </a:prstGeom>
          <a:noFill/>
        </p:spPr>
      </p:pic>
      <p:pic>
        <p:nvPicPr>
          <p:cNvPr id="28682" name="Picture 10" descr="https://www.smilegifts.ru/image/cache/catalog/images/miwfutmol-600x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971800"/>
            <a:ext cx="1752600" cy="1752600"/>
          </a:xfrm>
          <a:prstGeom prst="rect">
            <a:avLst/>
          </a:prstGeom>
          <a:noFill/>
        </p:spPr>
      </p:pic>
      <p:pic>
        <p:nvPicPr>
          <p:cNvPr id="28684" name="Picture 12" descr="https://ae01.alicdn.com/kf/HTB1JpQ4RVXXXXb2XpXXq6xXFXXXB/Hillsionly-1200-US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914400"/>
            <a:ext cx="1673225" cy="1673225"/>
          </a:xfrm>
          <a:prstGeom prst="rect">
            <a:avLst/>
          </a:prstGeom>
          <a:noFill/>
        </p:spPr>
      </p:pic>
      <p:pic>
        <p:nvPicPr>
          <p:cNvPr id="28686" name="Picture 14" descr="https://purumburum.ru/images/products/big/04308(2).jpg"/>
          <p:cNvPicPr>
            <a:picLocks noChangeAspect="1" noChangeArrowheads="1"/>
          </p:cNvPicPr>
          <p:nvPr/>
        </p:nvPicPr>
        <p:blipFill>
          <a:blip r:embed="rId8"/>
          <a:srcRect b="38627"/>
          <a:stretch>
            <a:fillRect/>
          </a:stretch>
        </p:blipFill>
        <p:spPr bwMode="auto">
          <a:xfrm>
            <a:off x="2133600" y="2286000"/>
            <a:ext cx="2359025" cy="1447800"/>
          </a:xfrm>
          <a:prstGeom prst="rect">
            <a:avLst/>
          </a:prstGeom>
          <a:noFill/>
        </p:spPr>
      </p:pic>
      <p:pic>
        <p:nvPicPr>
          <p:cNvPr id="28688" name="Picture 16" descr="https://sc02.alicdn.com/kf/HTB1kcbsNXXXXXXWaXXXq6xXFXXXv.jpg"/>
          <p:cNvPicPr>
            <a:picLocks noChangeAspect="1" noChangeArrowheads="1"/>
          </p:cNvPicPr>
          <p:nvPr/>
        </p:nvPicPr>
        <p:blipFill>
          <a:blip r:embed="rId9" cstate="print"/>
          <a:srcRect l="8889" t="11111"/>
          <a:stretch>
            <a:fillRect/>
          </a:stretch>
        </p:blipFill>
        <p:spPr bwMode="auto">
          <a:xfrm>
            <a:off x="4572000" y="2895600"/>
            <a:ext cx="1905000" cy="1858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1000" y="47244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Компании, занимающиеся производством компьютеров и комплектующих на дату 9 декабря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оставляют презентации новых моделей мышек.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Часто организовываются информационные передачи, тренинги и семинары, посвящённые технологиям и эволюции данного </a:t>
            </a:r>
            <a:r>
              <a:rPr lang="ru-RU" sz="2000" dirty="0" err="1" smtClean="0">
                <a:latin typeface="Georgia" pitchFamily="18" charset="0"/>
              </a:rPr>
              <a:t>девайса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oboi12"/>
          <p:cNvSpPr>
            <a:spLocks noChangeArrowheads="1" noChangeShapeType="1" noTextEdit="1"/>
          </p:cNvSpPr>
          <p:nvPr/>
        </p:nvSpPr>
        <p:spPr bwMode="auto">
          <a:xfrm>
            <a:off x="1600200" y="5334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Это интересно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4" name="AutoShape 2" descr="https://media.rbcdn.ru/media/thumb/https___blueprint-api-production.s3.amazonaws.com_uploads_card_image_894747_6fc256c8-e30f-40e2-9aad-cafa9838e8f7.jpg.700x467_q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1430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Изначально планировалось разместить на мыши 5 кнопок,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по одной на каждый палец руки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20574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Первый компьютер, который поддерживал использование мыши, был изобретён компанией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Xerox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–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Alto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29718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>НАСА заказывало для своих проектов </a:t>
            </a:r>
            <a:r>
              <a:rPr lang="ru-RU" sz="2000" b="1" dirty="0" err="1" smtClean="0">
                <a:solidFill>
                  <a:srgbClr val="003300"/>
                </a:solidFill>
                <a:latin typeface="Georgia" pitchFamily="18" charset="0"/>
              </a:rPr>
              <a:t>девайс</a:t>
            </a: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>, способный работать в состоянии невесомости. Мышь была им представлена, но отклонена руководством организации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1000" y="41910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Первой Российской мышью была модель «Колобок», произведённая в Тольятти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51054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В конце 1990-х годов </a:t>
            </a: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Энгельбарт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стал лауреатом премии </a:t>
            </a: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Лемельсона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за гениальное изобретение: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сумма превысила 500 000$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Её изобретателем был инженер: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685800" y="42672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Как называлась компания, которая впервые представила мышь :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7413" name="Text Box 17"/>
          <p:cNvSpPr txBox="1">
            <a:spLocks noChangeArrowheads="1"/>
          </p:cNvSpPr>
          <p:nvPr/>
        </p:nvSpPr>
        <p:spPr bwMode="auto">
          <a:xfrm>
            <a:off x="685800" y="10668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В каком году  была изобретена компьютерная мышь: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3429000" y="1524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3429000" y="1524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CCC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в </a:t>
            </a:r>
            <a:r>
              <a:rPr lang="ru-RU" b="1" dirty="0" smtClean="0">
                <a:latin typeface="Georgia" pitchFamily="18" charset="0"/>
              </a:rPr>
              <a:t>1969 г</a:t>
            </a:r>
            <a:r>
              <a:rPr lang="ru-RU" b="1" dirty="0">
                <a:latin typeface="Georgia" pitchFamily="18" charset="0"/>
              </a:rPr>
              <a:t>.</a:t>
            </a:r>
          </a:p>
        </p:txBody>
      </p:sp>
      <p:sp>
        <p:nvSpPr>
          <p:cNvPr id="17416" name="Text Box 24"/>
          <p:cNvSpPr txBox="1">
            <a:spLocks noChangeArrowheads="1"/>
          </p:cNvSpPr>
          <p:nvPr/>
        </p:nvSpPr>
        <p:spPr bwMode="auto">
          <a:xfrm>
            <a:off x="685800" y="3200400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Днём рождения компьютерной мышки считается :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685800" y="25146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15" name="Скругленный прямоугольник 11"/>
          <p:cNvSpPr>
            <a:spLocks noChangeArrowheads="1"/>
          </p:cNvSpPr>
          <p:nvPr/>
        </p:nvSpPr>
        <p:spPr bwMode="auto">
          <a:xfrm>
            <a:off x="685800" y="25146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CCC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Georgia" pitchFamily="18" charset="0"/>
              </a:rPr>
              <a:t>Билл</a:t>
            </a:r>
          </a:p>
          <a:p>
            <a:pPr algn="ctr">
              <a:defRPr/>
            </a:pPr>
            <a:r>
              <a:rPr lang="ru-RU" b="1" dirty="0" smtClean="0">
                <a:latin typeface="Georgia" pitchFamily="18" charset="0"/>
              </a:rPr>
              <a:t> Инглиш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3429000" y="25146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17" name="Скругленный прямоугольник 11"/>
          <p:cNvSpPr>
            <a:spLocks noChangeArrowheads="1"/>
          </p:cNvSpPr>
          <p:nvPr/>
        </p:nvSpPr>
        <p:spPr bwMode="auto">
          <a:xfrm>
            <a:off x="3429000" y="25146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CCC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Georgia" pitchFamily="18" charset="0"/>
              </a:rPr>
              <a:t>Дуглас </a:t>
            </a:r>
            <a:r>
              <a:rPr lang="ru-RU" b="1" dirty="0" err="1" smtClean="0">
                <a:latin typeface="Georgia" pitchFamily="18" charset="0"/>
              </a:rPr>
              <a:t>Энгельбарт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6172200" y="25146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19" name="Скругленный прямоугольник 11"/>
          <p:cNvSpPr>
            <a:spLocks noChangeArrowheads="1"/>
          </p:cNvSpPr>
          <p:nvPr/>
        </p:nvSpPr>
        <p:spPr bwMode="auto">
          <a:xfrm>
            <a:off x="6172200" y="25146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CCC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latin typeface="Georgia" pitchFamily="18" charset="0"/>
              </a:rPr>
              <a:t>Джефф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Рулифсон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0" name="AutoShape 44"/>
          <p:cNvSpPr>
            <a:spLocks noChangeArrowheads="1"/>
          </p:cNvSpPr>
          <p:nvPr/>
        </p:nvSpPr>
        <p:spPr bwMode="auto">
          <a:xfrm>
            <a:off x="762000" y="4724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21" name="Скругленный прямоугольник 11"/>
          <p:cNvSpPr>
            <a:spLocks noChangeArrowheads="1"/>
          </p:cNvSpPr>
          <p:nvPr/>
        </p:nvSpPr>
        <p:spPr bwMode="auto">
          <a:xfrm>
            <a:off x="762000" y="4724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CCC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latin typeface="Georgia" pitchFamily="18" charset="0"/>
              </a:rPr>
              <a:t>Sony 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2" name="AutoShape 46"/>
          <p:cNvSpPr>
            <a:spLocks noChangeArrowheads="1"/>
          </p:cNvSpPr>
          <p:nvPr/>
        </p:nvSpPr>
        <p:spPr bwMode="auto">
          <a:xfrm>
            <a:off x="3505200" y="4724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23" name="Скругленный прямоугольник 11"/>
          <p:cNvSpPr>
            <a:spLocks noChangeArrowheads="1"/>
          </p:cNvSpPr>
          <p:nvPr/>
        </p:nvSpPr>
        <p:spPr bwMode="auto">
          <a:xfrm>
            <a:off x="3505200" y="4724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CCC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latin typeface="Georgia" pitchFamily="18" charset="0"/>
              </a:rPr>
              <a:t>Samsung 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6" name="AutoShape 50"/>
          <p:cNvSpPr>
            <a:spLocks noChangeArrowheads="1"/>
          </p:cNvSpPr>
          <p:nvPr/>
        </p:nvSpPr>
        <p:spPr bwMode="auto">
          <a:xfrm>
            <a:off x="685800" y="36576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27" name="Скругленный прямоугольник 11"/>
          <p:cNvSpPr>
            <a:spLocks noChangeArrowheads="1"/>
          </p:cNvSpPr>
          <p:nvPr/>
        </p:nvSpPr>
        <p:spPr bwMode="auto">
          <a:xfrm>
            <a:off x="685800" y="36576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CCC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Georgia" pitchFamily="18" charset="0"/>
              </a:rPr>
              <a:t>9 декабря</a:t>
            </a:r>
          </a:p>
        </p:txBody>
      </p:sp>
      <p:sp>
        <p:nvSpPr>
          <p:cNvPr id="28" name="AutoShape 52"/>
          <p:cNvSpPr>
            <a:spLocks noChangeArrowheads="1"/>
          </p:cNvSpPr>
          <p:nvPr/>
        </p:nvSpPr>
        <p:spPr bwMode="auto">
          <a:xfrm>
            <a:off x="3429000" y="36576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29" name="Скругленный прямоугольник 11"/>
          <p:cNvSpPr>
            <a:spLocks noChangeArrowheads="1"/>
          </p:cNvSpPr>
          <p:nvPr/>
        </p:nvSpPr>
        <p:spPr bwMode="auto">
          <a:xfrm>
            <a:off x="3429000" y="36576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CCC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Georgia" pitchFamily="18" charset="0"/>
              </a:rPr>
              <a:t>10 декабря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0" name="AutoShape 54"/>
          <p:cNvSpPr>
            <a:spLocks noChangeArrowheads="1"/>
          </p:cNvSpPr>
          <p:nvPr/>
        </p:nvSpPr>
        <p:spPr bwMode="auto">
          <a:xfrm>
            <a:off x="6172200" y="36576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31" name="Скругленный прямоугольник 11"/>
          <p:cNvSpPr>
            <a:spLocks noChangeArrowheads="1"/>
          </p:cNvSpPr>
          <p:nvPr/>
        </p:nvSpPr>
        <p:spPr bwMode="auto">
          <a:xfrm>
            <a:off x="6172200" y="36576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CCC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Georgia" pitchFamily="18" charset="0"/>
              </a:rPr>
              <a:t>11 декабря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7433" name="Text Box 3"/>
          <p:cNvSpPr txBox="1">
            <a:spLocks noChangeArrowheads="1"/>
          </p:cNvSpPr>
          <p:nvPr/>
        </p:nvSpPr>
        <p:spPr bwMode="auto">
          <a:xfrm>
            <a:off x="685800" y="5334000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Первая компьютерная мышь стоила: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5" name="AutoShape 32"/>
          <p:cNvSpPr>
            <a:spLocks noChangeArrowheads="1"/>
          </p:cNvSpPr>
          <p:nvPr/>
        </p:nvSpPr>
        <p:spPr bwMode="auto">
          <a:xfrm>
            <a:off x="685800" y="5715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36" name="Скругленный прямоугольник 11"/>
          <p:cNvSpPr>
            <a:spLocks noChangeArrowheads="1"/>
          </p:cNvSpPr>
          <p:nvPr/>
        </p:nvSpPr>
        <p:spPr bwMode="auto">
          <a:xfrm>
            <a:off x="685800" y="5715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CCC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Georgia" pitchFamily="18" charset="0"/>
              </a:rPr>
              <a:t>40 $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7" name="AutoShape 34"/>
          <p:cNvSpPr>
            <a:spLocks noChangeArrowheads="1"/>
          </p:cNvSpPr>
          <p:nvPr/>
        </p:nvSpPr>
        <p:spPr bwMode="auto">
          <a:xfrm>
            <a:off x="3429000" y="5715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38" name="Скругленный прямоугольник 11"/>
          <p:cNvSpPr>
            <a:spLocks noChangeArrowheads="1"/>
          </p:cNvSpPr>
          <p:nvPr/>
        </p:nvSpPr>
        <p:spPr bwMode="auto">
          <a:xfrm>
            <a:off x="3429000" y="5715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CCC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Georgia" pitchFamily="18" charset="0"/>
              </a:rPr>
              <a:t> 400 $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9" name="AutoShape 36"/>
          <p:cNvSpPr>
            <a:spLocks noChangeArrowheads="1"/>
          </p:cNvSpPr>
          <p:nvPr/>
        </p:nvSpPr>
        <p:spPr bwMode="auto">
          <a:xfrm>
            <a:off x="6172200" y="5715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40" name="Скругленный прямоугольник 11"/>
          <p:cNvSpPr>
            <a:spLocks noChangeArrowheads="1"/>
          </p:cNvSpPr>
          <p:nvPr/>
        </p:nvSpPr>
        <p:spPr bwMode="auto">
          <a:xfrm>
            <a:off x="6172200" y="5715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CCC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Georgia" pitchFamily="18" charset="0"/>
              </a:rPr>
              <a:t>1000 $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6096000" y="1524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42" name="Скругленный прямоугольник 41"/>
          <p:cNvSpPr>
            <a:spLocks noChangeArrowheads="1"/>
          </p:cNvSpPr>
          <p:nvPr/>
        </p:nvSpPr>
        <p:spPr bwMode="auto">
          <a:xfrm>
            <a:off x="6096000" y="1524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CCC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в </a:t>
            </a:r>
            <a:r>
              <a:rPr lang="ru-RU" b="1" dirty="0" smtClean="0">
                <a:latin typeface="Georgia" pitchFamily="18" charset="0"/>
              </a:rPr>
              <a:t>1971 г</a:t>
            </a:r>
            <a:r>
              <a:rPr lang="ru-RU" b="1" dirty="0">
                <a:latin typeface="Georgia" pitchFamily="18" charset="0"/>
              </a:rPr>
              <a:t>.</a:t>
            </a:r>
          </a:p>
        </p:txBody>
      </p:sp>
      <p:sp>
        <p:nvSpPr>
          <p:cNvPr id="43" name="AutoShape 48"/>
          <p:cNvSpPr>
            <a:spLocks noChangeArrowheads="1"/>
          </p:cNvSpPr>
          <p:nvPr/>
        </p:nvSpPr>
        <p:spPr bwMode="auto">
          <a:xfrm>
            <a:off x="6172200" y="4724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44" name="Скругленный прямоугольник 11"/>
          <p:cNvSpPr>
            <a:spLocks noChangeArrowheads="1"/>
          </p:cNvSpPr>
          <p:nvPr/>
        </p:nvSpPr>
        <p:spPr bwMode="auto">
          <a:xfrm>
            <a:off x="6172200" y="4724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CCC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latin typeface="Georgia" pitchFamily="18" charset="0"/>
              </a:rPr>
              <a:t>Xerox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685800" y="14478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46" name="Скругленный прямоугольник 11"/>
          <p:cNvSpPr>
            <a:spLocks noChangeArrowheads="1"/>
          </p:cNvSpPr>
          <p:nvPr/>
        </p:nvSpPr>
        <p:spPr bwMode="auto">
          <a:xfrm>
            <a:off x="685800" y="14478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CCC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в </a:t>
            </a:r>
            <a:r>
              <a:rPr lang="ru-RU" b="1" dirty="0" smtClean="0">
                <a:latin typeface="Georgia" pitchFamily="18" charset="0"/>
              </a:rPr>
              <a:t>1968 г.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7" name="WordArt 4" descr="oboi12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800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Проверьте  себя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7" grpId="0" animBg="1"/>
      <p:bldP spid="29" grpId="0" animBg="1"/>
      <p:bldP spid="31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oboi12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807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9  декабря  --  День </a:t>
            </a:r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рождения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4" descr="oboi12"/>
          <p:cNvSpPr>
            <a:spLocks noChangeArrowheads="1" noChangeShapeType="1" noTextEdit="1"/>
          </p:cNvSpPr>
          <p:nvPr/>
        </p:nvSpPr>
        <p:spPr bwMode="auto">
          <a:xfrm>
            <a:off x="990600" y="5791200"/>
            <a:ext cx="7086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компьютерной мышки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6" descr="https://content-9.foto.my.mail.ru/community/gor2001/_groupsphoto/h-5748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7886980" cy="3581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7400" y="1219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..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ecureservercdn.net/198.71.233.254/sx8.6d0.myftpupload.com/wp-content/uploads/2014/02/kozzi-2027749-cartoon_computer_mouse-2302x1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05200"/>
            <a:ext cx="3886200" cy="2783816"/>
          </a:xfrm>
          <a:prstGeom prst="rect">
            <a:avLst/>
          </a:prstGeom>
          <a:noFill/>
        </p:spPr>
      </p:pic>
      <p:sp>
        <p:nvSpPr>
          <p:cNvPr id="4" name="WordArt 4" descr="oboi12"/>
          <p:cNvSpPr>
            <a:spLocks noChangeArrowheads="1" noChangeShapeType="1" noTextEdit="1"/>
          </p:cNvSpPr>
          <p:nvPr/>
        </p:nvSpPr>
        <p:spPr bwMode="auto">
          <a:xfrm>
            <a:off x="2209800" y="609600"/>
            <a:ext cx="48768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 рада,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если вам 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было интересно!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4191000" y="6248400"/>
            <a:ext cx="1143000" cy="304800"/>
          </a:xfrm>
          <a:prstGeom prst="actionButtonBlank">
            <a:avLst/>
          </a:prstGeom>
          <a:solidFill>
            <a:srgbClr val="FFFF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ВЫХОД</a:t>
            </a:r>
            <a:endParaRPr lang="ru-RU" sz="14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oboi12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КАКИЕ  ИНТЕРЕСНЫЕ  ДАТЫ   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ВЫ  ЗНАЕТЕ?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905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Всемирный День лентяя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4600" y="19050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6 декабря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2590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День сражений подушками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24600" y="25908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23 февраля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3528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День ожидания чуда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0800" y="33528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3 марта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4114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Международный день счастья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00800" y="41148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20 марта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" y="48006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День мультфильмов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00800" y="48006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6 апреля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55626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День глаженых шнурков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00800" y="55626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11 мая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oboi12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КАКИЕ  ИНТЕРЕСНЫЕ  ДАТЫ   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ВЫ  ЗНАЕТЕ?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905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День смелых решений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4600" y="19050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27 мая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2590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Всемирный День мороженого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24600" y="25908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10 июня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3528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День рождения зубной </a:t>
            </a:r>
            <a:r>
              <a:rPr lang="ru-RU" sz="2400" b="1" dirty="0" smtClean="0">
                <a:latin typeface="Georgia" pitchFamily="18" charset="0"/>
              </a:rPr>
              <a:t>щётки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0800" y="33528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26 июня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4114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День сюрпризов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00800" y="41148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2 июля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" y="48006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День загадывания желаний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00800" y="48006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28 июля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55626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День радуги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00800" y="55626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26 августа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oboi12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КАКИЕ  ИНТЕРЕСНЫЕ  ДАТЫ   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ВЫ  ЗНАЕТЕ?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905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День конфет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4600" y="19050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18 октября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2590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День шалостей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24600" y="25908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30 октября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3528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Всемирный день доброты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0800" y="33528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13 ноября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4114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День рождения Деда Мороза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00800" y="41148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18 ноября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" y="48006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День положительных ответов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00800" y="48006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4 декабря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55626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День варежек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00800" y="55626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24 декабря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oboi12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807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9  декабря  --  День рождения …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56388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Georgia" pitchFamily="18" charset="0"/>
              </a:rPr>
              <a:t>девайса</a:t>
            </a:r>
            <a:r>
              <a:rPr lang="ru-RU" sz="2400" b="1" dirty="0" smtClean="0">
                <a:latin typeface="Georgia" pitchFamily="18" charset="0"/>
              </a:rPr>
              <a:t>, без которого трудно представить современную жизнь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19458" name="Picture 2" descr="https://www.sunhome.ru/i/cards/74/otkritka-na-den-rozhdeniya-so-smailikami.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143000"/>
            <a:ext cx="4495800" cy="449580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4876800" y="4419600"/>
            <a:ext cx="228600" cy="76200"/>
            <a:chOff x="7010400" y="3276600"/>
            <a:chExt cx="381000" cy="152400"/>
          </a:xfrm>
        </p:grpSpPr>
        <p:pic>
          <p:nvPicPr>
            <p:cNvPr id="6" name="Picture 2" descr="https://www.sunhome.ru/i/cards/74/otkritka-na-den-rozhdeniya-so-smailikami.orig.jpg"/>
            <p:cNvPicPr>
              <a:picLocks noChangeAspect="1" noChangeArrowheads="1"/>
            </p:cNvPicPr>
            <p:nvPr/>
          </p:nvPicPr>
          <p:blipFill>
            <a:blip r:embed="rId4" cstate="print"/>
            <a:srcRect l="62712" t="66102" r="27119" b="28813"/>
            <a:stretch>
              <a:fillRect/>
            </a:stretch>
          </p:blipFill>
          <p:spPr bwMode="auto">
            <a:xfrm>
              <a:off x="7086600" y="3276600"/>
              <a:ext cx="304800" cy="152400"/>
            </a:xfrm>
            <a:prstGeom prst="rect">
              <a:avLst/>
            </a:prstGeom>
            <a:noFill/>
          </p:spPr>
        </p:pic>
        <p:pic>
          <p:nvPicPr>
            <p:cNvPr id="5" name="Picture 2" descr="https://www.sunhome.ru/i/cards/74/otkritka-na-den-rozhdeniya-so-smailikami.orig.jpg"/>
            <p:cNvPicPr>
              <a:picLocks noChangeAspect="1" noChangeArrowheads="1"/>
            </p:cNvPicPr>
            <p:nvPr/>
          </p:nvPicPr>
          <p:blipFill>
            <a:blip r:embed="rId4" cstate="print"/>
            <a:srcRect l="65254" t="66102" r="27119" b="28813"/>
            <a:stretch>
              <a:fillRect/>
            </a:stretch>
          </p:blipFill>
          <p:spPr bwMode="auto">
            <a:xfrm>
              <a:off x="7010400" y="3276600"/>
              <a:ext cx="228600" cy="152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oboi12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807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9  декабря  --  День рождения …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4" descr="oboi12"/>
          <p:cNvSpPr>
            <a:spLocks noChangeArrowheads="1" noChangeShapeType="1" noTextEdit="1"/>
          </p:cNvSpPr>
          <p:nvPr/>
        </p:nvSpPr>
        <p:spPr bwMode="auto">
          <a:xfrm>
            <a:off x="990600" y="5791200"/>
            <a:ext cx="7086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компьютерной мышки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06" name="Picture 2" descr="https://365calend.ru/wp-content/uploads/2019/12/Den-rozhdeniya-kompyuternoj-mys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7326086" cy="427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oboi12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800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Немного истории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4876800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9 декабря 1968 года американский изобретатель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Дуглас </a:t>
            </a:r>
            <a:r>
              <a:rPr lang="ru-RU" sz="2000" dirty="0" err="1" smtClean="0">
                <a:latin typeface="Georgia" pitchFamily="18" charset="0"/>
              </a:rPr>
              <a:t>Энгельбарт</a:t>
            </a:r>
            <a:r>
              <a:rPr lang="ru-RU" sz="2000" dirty="0" smtClean="0">
                <a:latin typeface="Georgia" pitchFamily="18" charset="0"/>
              </a:rPr>
              <a:t> из </a:t>
            </a:r>
            <a:r>
              <a:rPr lang="ru-RU" sz="2000" dirty="0" err="1" smtClean="0">
                <a:latin typeface="Georgia" pitchFamily="18" charset="0"/>
              </a:rPr>
              <a:t>Стэнфордского</a:t>
            </a:r>
            <a:r>
              <a:rPr lang="ru-RU" sz="2000" dirty="0" smtClean="0">
                <a:latin typeface="Georgia" pitchFamily="18" charset="0"/>
              </a:rPr>
              <a:t> исследовательского института на конференции по вычислительной технике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в Сан-Франциско продемонстрировал в работе первый в мире ручной компьютерный </a:t>
            </a:r>
            <a:r>
              <a:rPr lang="ru-RU" sz="2000" dirty="0" smtClean="0">
                <a:latin typeface="Georgia" pitchFamily="18" charset="0"/>
              </a:rPr>
              <a:t>манипулятор. 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22530" name="Picture 2" descr="https://2.bp.blogspot.com/-CGYMz_LItHs/WGk6YMmJ6kI/AAAAAAACgjA/ESdqQjVudv8CLwyhR-zCDw-fXgi9zQJLQCLcB/w1200-h630-p-k-no-nu/Douglas%2BEngelbart%2Bin%2B1984.jpg"/>
          <p:cNvPicPr>
            <a:picLocks noChangeAspect="1" noChangeArrowheads="1"/>
          </p:cNvPicPr>
          <p:nvPr/>
        </p:nvPicPr>
        <p:blipFill>
          <a:blip r:embed="rId3"/>
          <a:srcRect r="14208"/>
          <a:stretch>
            <a:fillRect/>
          </a:stretch>
        </p:blipFill>
        <p:spPr bwMode="auto">
          <a:xfrm>
            <a:off x="1371600" y="1066800"/>
            <a:ext cx="6324600" cy="387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oboi12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800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Немного истории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51816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Первоначально ручной компьютерный манипулятор представлял собой коробку из древесины с двумя железными дисками внутри корпуса, на которых, собственно, он и </a:t>
            </a:r>
            <a:r>
              <a:rPr lang="ru-RU" sz="2000" dirty="0" smtClean="0">
                <a:latin typeface="Georgia" pitchFamily="18" charset="0"/>
              </a:rPr>
              <a:t>двигался.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3554" name="AutoShape 2" descr="https://media.rbcdn.ru/media/thumb/https___blueprint-api-production.s3.amazonaws.com_uploads_card_image_894747_6fc256c8-e30f-40e2-9aad-cafa9838e8f7.jpg.700x467_q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1\Desktop\https___blueprint-api-production.s3.amazonaws.com_uploads_card_image_894747_6fc256c8-e30f-40e2-9aad-cafa9838e8f7.jpg.700x467_q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66800"/>
            <a:ext cx="6153150" cy="410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oboi12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800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Немного истории</a:t>
            </a:r>
            <a:endParaRPr lang="ru-RU" sz="3600" b="1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51816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Своим именем компьютерная мышь обязана проводу –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он напоминал изобретателю хвост настоящей </a:t>
            </a:r>
            <a:r>
              <a:rPr lang="ru-RU" sz="2000" dirty="0" smtClean="0">
                <a:latin typeface="Georgia" pitchFamily="18" charset="0"/>
              </a:rPr>
              <a:t>мыши.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3554" name="AutoShape 2" descr="https://media.rbcdn.ru/media/thumb/https___blueprint-api-production.s3.amazonaws.com_uploads_card_image_894747_6fc256c8-e30f-40e2-9aad-cafa9838e8f7.jpg.700x467_q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https://avatars.mds.yandex.net/get-zen_doc/1880383/pub_5e831b1ad421bb7d8627d6d3_5e831b86ddc8e520673d6ac6/scale_1200"/>
          <p:cNvPicPr>
            <a:picLocks noChangeAspect="1" noChangeArrowheads="1"/>
          </p:cNvPicPr>
          <p:nvPr/>
        </p:nvPicPr>
        <p:blipFill>
          <a:blip r:embed="rId3"/>
          <a:srcRect t="8443"/>
          <a:stretch>
            <a:fillRect/>
          </a:stretch>
        </p:blipFill>
        <p:spPr bwMode="auto">
          <a:xfrm>
            <a:off x="2057400" y="1219200"/>
            <a:ext cx="5114832" cy="3927008"/>
          </a:xfrm>
          <a:prstGeom prst="rect">
            <a:avLst/>
          </a:prstGeom>
          <a:noFill/>
        </p:spPr>
      </p:pic>
      <p:pic>
        <p:nvPicPr>
          <p:cNvPr id="7" name="Picture 2" descr="https://avatars.mds.yandex.net/get-zen_doc/1880383/pub_5e831b1ad421bb7d8627d6d3_5e831b86ddc8e520673d6ac6/scale_1200"/>
          <p:cNvPicPr>
            <a:picLocks noChangeAspect="1" noChangeArrowheads="1"/>
          </p:cNvPicPr>
          <p:nvPr/>
        </p:nvPicPr>
        <p:blipFill>
          <a:blip r:embed="rId3"/>
          <a:srcRect l="86408" t="43975" b="43589"/>
          <a:stretch>
            <a:fillRect/>
          </a:stretch>
        </p:blipFill>
        <p:spPr bwMode="auto">
          <a:xfrm>
            <a:off x="7010400" y="2895600"/>
            <a:ext cx="695232" cy="533400"/>
          </a:xfrm>
          <a:prstGeom prst="rect">
            <a:avLst/>
          </a:prstGeom>
          <a:noFill/>
        </p:spPr>
      </p:pic>
      <p:pic>
        <p:nvPicPr>
          <p:cNvPr id="9" name="Picture 2" descr="https://avatars.mds.yandex.net/get-zen_doc/1880383/pub_5e831b1ad421bb7d8627d6d3_5e831b86ddc8e520673d6ac6/scale_1200"/>
          <p:cNvPicPr>
            <a:picLocks noChangeAspect="1" noChangeArrowheads="1"/>
          </p:cNvPicPr>
          <p:nvPr/>
        </p:nvPicPr>
        <p:blipFill>
          <a:blip r:embed="rId3"/>
          <a:srcRect l="86408" t="42353" b="37301"/>
          <a:stretch>
            <a:fillRect/>
          </a:stretch>
        </p:blipFill>
        <p:spPr bwMode="auto">
          <a:xfrm>
            <a:off x="7696200" y="2971800"/>
            <a:ext cx="695232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553</Words>
  <PresentationFormat>Экран (4:3)</PresentationFormat>
  <Paragraphs>139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</cp:revision>
  <dcterms:created xsi:type="dcterms:W3CDTF">2020-12-06T10:39:09Z</dcterms:created>
  <dcterms:modified xsi:type="dcterms:W3CDTF">2020-12-06T13:02:03Z</dcterms:modified>
</cp:coreProperties>
</file>