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76" r:id="rId2"/>
    <p:sldId id="256" r:id="rId3"/>
    <p:sldId id="291" r:id="rId4"/>
    <p:sldId id="312" r:id="rId5"/>
    <p:sldId id="293" r:id="rId6"/>
    <p:sldId id="313" r:id="rId7"/>
    <p:sldId id="303" r:id="rId8"/>
    <p:sldId id="304" r:id="rId9"/>
    <p:sldId id="267" r:id="rId10"/>
    <p:sldId id="314" r:id="rId11"/>
    <p:sldId id="261" r:id="rId12"/>
    <p:sldId id="305" r:id="rId13"/>
    <p:sldId id="306" r:id="rId14"/>
    <p:sldId id="307" r:id="rId15"/>
    <p:sldId id="308" r:id="rId16"/>
    <p:sldId id="268" r:id="rId17"/>
    <p:sldId id="309" r:id="rId18"/>
    <p:sldId id="302" r:id="rId19"/>
    <p:sldId id="259" r:id="rId20"/>
    <p:sldId id="317" r:id="rId21"/>
    <p:sldId id="318" r:id="rId22"/>
    <p:sldId id="319" r:id="rId23"/>
    <p:sldId id="320" r:id="rId24"/>
    <p:sldId id="321" r:id="rId25"/>
    <p:sldId id="322" r:id="rId26"/>
    <p:sldId id="323" r:id="rId27"/>
    <p:sldId id="330" r:id="rId28"/>
    <p:sldId id="324" r:id="rId29"/>
    <p:sldId id="325" r:id="rId30"/>
    <p:sldId id="329" r:id="rId31"/>
    <p:sldId id="326" r:id="rId32"/>
    <p:sldId id="327" r:id="rId33"/>
    <p:sldId id="269" r:id="rId34"/>
    <p:sldId id="270" r:id="rId35"/>
    <p:sldId id="272" r:id="rId36"/>
    <p:sldId id="275" r:id="rId37"/>
    <p:sldId id="315" r:id="rId38"/>
    <p:sldId id="316" r:id="rId39"/>
    <p:sldId id="281" r:id="rId40"/>
    <p:sldId id="286" r:id="rId41"/>
    <p:sldId id="287" r:id="rId42"/>
    <p:sldId id="288" r:id="rId43"/>
    <p:sldId id="289" r:id="rId44"/>
    <p:sldId id="290" r:id="rId45"/>
    <p:sldId id="311" r:id="rId4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7" autoAdjust="0"/>
    <p:restoredTop sz="94624" autoAdjust="0"/>
  </p:normalViewPr>
  <p:slideViewPr>
    <p:cSldViewPr>
      <p:cViewPr>
        <p:scale>
          <a:sx n="60" d="100"/>
          <a:sy n="60" d="100"/>
        </p:scale>
        <p:origin x="-1542" y="-19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5" Type="http://schemas.openxmlformats.org/officeDocument/2006/relationships/image" Target="../media/image12.emf"/><Relationship Id="rId4"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 Id="rId5" Type="http://schemas.openxmlformats.org/officeDocument/2006/relationships/image" Target="../media/image17.emf"/><Relationship Id="rId4"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36AB5E-4C20-45D5-8559-3C2F97B59FF9}" type="datetimeFigureOut">
              <a:rPr lang="ru-RU" smtClean="0"/>
              <a:pPr/>
              <a:t>24.05.2017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2B053D-63FE-494C-B183-61AEB2D80E4C}"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B2B053D-63FE-494C-B183-61AEB2D80E4C}" type="slidenum">
              <a:rPr lang="ru-RU" smtClean="0"/>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B2B053D-63FE-494C-B183-61AEB2D80E4C}" type="slidenum">
              <a:rPr lang="ru-RU" smtClean="0"/>
              <a:pPr/>
              <a:t>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A57B8DF-42FA-445B-B7CC-4E68E2C07551}" type="slidenum">
              <a:rPr lang="ru-RU" smtClean="0"/>
              <a:pPr/>
              <a:t>5</a:t>
            </a:fld>
            <a:endParaRPr lang="ru-RU"/>
          </a:p>
        </p:txBody>
      </p:sp>
    </p:spTree>
    <p:extLst>
      <p:ext uri="{BB962C8B-B14F-4D97-AF65-F5344CB8AC3E}">
        <p14:creationId xmlns:p14="http://schemas.microsoft.com/office/powerpoint/2010/main" xmlns="" val="37702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D3B525A-DD22-47BA-9F8C-9D28E48D2D49}" type="slidenum">
              <a:rPr lang="ru-RU" smtClean="0"/>
              <a:pPr/>
              <a:t>11</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p:cNvSpPr>
          <p:nvPr>
            <p:ph type="sldImg"/>
          </p:nvPr>
        </p:nvSpPr>
        <p:spPr bwMode="auto">
          <a:noFill/>
          <a:ln>
            <a:solidFill>
              <a:srgbClr val="000000"/>
            </a:solidFill>
            <a:miter lim="800000"/>
            <a:headEnd/>
            <a:tailEnd/>
          </a:ln>
        </p:spPr>
      </p:sp>
      <p:sp>
        <p:nvSpPr>
          <p:cNvPr id="3072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307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158F0F-1226-44CE-BD1C-24CF0E2A1076}" type="slidenum">
              <a:rPr lang="ru-RU"/>
              <a:pPr fontAlgn="base">
                <a:spcBef>
                  <a:spcPct val="0"/>
                </a:spcBef>
                <a:spcAft>
                  <a:spcPct val="0"/>
                </a:spcAft>
              </a:pPr>
              <a:t>33</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p:cNvSpPr>
          <p:nvPr>
            <p:ph type="sldImg"/>
          </p:nvPr>
        </p:nvSpPr>
        <p:spPr bwMode="auto">
          <a:noFill/>
          <a:ln>
            <a:solidFill>
              <a:srgbClr val="000000"/>
            </a:solidFill>
            <a:miter lim="800000"/>
            <a:headEnd/>
            <a:tailEnd/>
          </a:ln>
        </p:spPr>
      </p:sp>
      <p:sp>
        <p:nvSpPr>
          <p:cNvPr id="3277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3277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6E25DC-A45C-4080-9FBA-9EB3EF291F1C}" type="slidenum">
              <a:rPr lang="ru-RU"/>
              <a:pPr fontAlgn="base">
                <a:spcBef>
                  <a:spcPct val="0"/>
                </a:spcBef>
                <a:spcAft>
                  <a:spcPct val="0"/>
                </a:spcAft>
              </a:pPr>
              <a:t>34</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Образ слайда 1"/>
          <p:cNvSpPr>
            <a:spLocks noGrp="1" noRot="1" noChangeAspect="1"/>
          </p:cNvSpPr>
          <p:nvPr>
            <p:ph type="sldImg"/>
          </p:nvPr>
        </p:nvSpPr>
        <p:spPr bwMode="auto">
          <a:noFill/>
          <a:ln>
            <a:solidFill>
              <a:srgbClr val="000000"/>
            </a:solidFill>
            <a:miter lim="800000"/>
            <a:headEnd/>
            <a:tailEnd/>
          </a:ln>
        </p:spPr>
      </p:sp>
      <p:sp>
        <p:nvSpPr>
          <p:cNvPr id="2355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2457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41F678-6370-41F4-A857-0AC33E633C96}" type="slidenum">
              <a:rPr lang="ru-RU"/>
              <a:pPr fontAlgn="base">
                <a:spcBef>
                  <a:spcPct val="0"/>
                </a:spcBef>
                <a:spcAft>
                  <a:spcPct val="0"/>
                </a:spcAft>
                <a:defRPr/>
              </a:pPr>
              <a:t>35</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B2B053D-63FE-494C-B183-61AEB2D80E4C}" type="slidenum">
              <a:rPr lang="ru-RU" smtClean="0"/>
              <a:pPr/>
              <a:t>36</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B2B053D-63FE-494C-B183-61AEB2D80E4C}" type="slidenum">
              <a:rPr lang="ru-RU" smtClean="0"/>
              <a:pPr/>
              <a:t>41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24.05.2017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8" Type="http://schemas.openxmlformats.org/officeDocument/2006/relationships/package" Target="../embeddings/______Microsoft_Office_PowerPoint4.sldx"/><Relationship Id="rId3" Type="http://schemas.openxmlformats.org/officeDocument/2006/relationships/notesSlide" Target="../notesSlides/notesSlide2.xml"/><Relationship Id="rId7" Type="http://schemas.openxmlformats.org/officeDocument/2006/relationships/package" Target="../embeddings/______Microsoft_Office_PowerPoint3.sldx"/><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package" Target="../embeddings/______Microsoft_Office_PowerPoint2.sldx"/><Relationship Id="rId5" Type="http://schemas.openxmlformats.org/officeDocument/2006/relationships/package" Target="../embeddings/______Microsoft_Office_PowerPoint1.sldx"/><Relationship Id="rId10" Type="http://schemas.openxmlformats.org/officeDocument/2006/relationships/package" Target="../embeddings/______Microsoft_Office_PowerPoint6.sldx"/><Relationship Id="rId4" Type="http://schemas.openxmlformats.org/officeDocument/2006/relationships/image" Target="../media/image1.jpeg"/><Relationship Id="rId9" Type="http://schemas.openxmlformats.org/officeDocument/2006/relationships/package" Target="../embeddings/______Microsoft_Office_PowerPoint5.sldx"/></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package" Target="../embeddings/______Microsoft_Office_PowerPoint10.sldx"/><Relationship Id="rId3" Type="http://schemas.openxmlformats.org/officeDocument/2006/relationships/notesSlide" Target="../notesSlides/notesSlide3.xml"/><Relationship Id="rId7" Type="http://schemas.openxmlformats.org/officeDocument/2006/relationships/package" Target="../embeddings/______Microsoft_Office_PowerPoint9.sld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______Microsoft_Office_PowerPoint8.sldx"/><Relationship Id="rId5" Type="http://schemas.openxmlformats.org/officeDocument/2006/relationships/package" Target="../embeddings/______Microsoft_Office_PowerPoint7.sldx"/><Relationship Id="rId4" Type="http://schemas.openxmlformats.org/officeDocument/2006/relationships/image" Target="../media/image1.jpeg"/><Relationship Id="rId9" Type="http://schemas.openxmlformats.org/officeDocument/2006/relationships/package" Target="../embeddings/______Microsoft_Office_PowerPoint11.sldx"/></Relationships>
</file>

<file path=ppt/slides/_rels/slide6.xml.rels><?xml version="1.0" encoding="UTF-8" standalone="yes"?>
<Relationships xmlns="http://schemas.openxmlformats.org/package/2006/relationships"><Relationship Id="rId8" Type="http://schemas.openxmlformats.org/officeDocument/2006/relationships/package" Target="../embeddings/______Microsoft_Office_PowerPoint16.sldx"/><Relationship Id="rId3" Type="http://schemas.openxmlformats.org/officeDocument/2006/relationships/image" Target="../media/image1.jpeg"/><Relationship Id="rId7" Type="http://schemas.openxmlformats.org/officeDocument/2006/relationships/package" Target="../embeddings/______Microsoft_Office_PowerPoint15.sld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______Microsoft_Office_PowerPoint14.sldx"/><Relationship Id="rId5" Type="http://schemas.openxmlformats.org/officeDocument/2006/relationships/package" Target="../embeddings/______Microsoft_Office_PowerPoint13.sldx"/><Relationship Id="rId4" Type="http://schemas.openxmlformats.org/officeDocument/2006/relationships/package" Target="../embeddings/______Microsoft_Office_PowerPoint12.sldx"/></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357166"/>
            <a:ext cx="8229600" cy="5786478"/>
          </a:xfrm>
        </p:spPr>
        <p:txBody>
          <a:bodyPr>
            <a:noAutofit/>
          </a:bodyPr>
          <a:lstStyle/>
          <a:p>
            <a:r>
              <a:rPr lang="ru-RU" sz="3600" dirty="0" smtClean="0"/>
              <a:t/>
            </a:r>
            <a:br>
              <a:rPr lang="ru-RU" sz="3600" dirty="0" smtClean="0"/>
            </a:br>
            <a:r>
              <a:rPr lang="ru-RU" sz="3600" dirty="0" smtClean="0"/>
              <a:t/>
            </a:r>
            <a:br>
              <a:rPr lang="ru-RU" sz="3600" dirty="0" smtClean="0"/>
            </a:br>
            <a:r>
              <a:rPr lang="ru-RU" sz="3600" dirty="0" smtClean="0"/>
              <a:t/>
            </a:r>
            <a:br>
              <a:rPr lang="ru-RU" sz="3600" dirty="0" smtClean="0"/>
            </a:br>
            <a:r>
              <a:rPr lang="ru-RU" sz="3200" b="1" dirty="0" smtClean="0">
                <a:solidFill>
                  <a:srgbClr val="FF0000"/>
                </a:solidFill>
                <a:latin typeface="Times New Roman" pitchFamily="18" charset="0"/>
                <a:cs typeface="Times New Roman" pitchFamily="18" charset="0"/>
              </a:rPr>
              <a:t>Коррекционно-развивающая работа по автоматизации звуков с использованием дидактических игр и нетрадиционных приемов обучения.</a:t>
            </a:r>
            <a:br>
              <a:rPr lang="ru-RU" sz="3200" b="1" dirty="0" smtClean="0">
                <a:solidFill>
                  <a:srgbClr val="FF0000"/>
                </a:solidFill>
                <a:latin typeface="Times New Roman" pitchFamily="18" charset="0"/>
                <a:cs typeface="Times New Roman" pitchFamily="18" charset="0"/>
              </a:rPr>
            </a:br>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Выполнила:</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учитель-логопед Позднякова </a:t>
            </a:r>
            <a:r>
              <a:rPr lang="ru-RU" sz="2800" b="1" dirty="0" smtClean="0">
                <a:latin typeface="Times New Roman" pitchFamily="18" charset="0"/>
                <a:cs typeface="Times New Roman" pitchFamily="18" charset="0"/>
              </a:rPr>
              <a:t>О.А.</a:t>
            </a:r>
            <a:br>
              <a:rPr lang="ru-RU" sz="2800" b="1"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Прямоугольник 2"/>
          <p:cNvSpPr/>
          <p:nvPr/>
        </p:nvSpPr>
        <p:spPr>
          <a:xfrm>
            <a:off x="1500166" y="428604"/>
            <a:ext cx="6429420" cy="923330"/>
          </a:xfrm>
          <a:prstGeom prst="rect">
            <a:avLst/>
          </a:prstGeom>
        </p:spPr>
        <p:txBody>
          <a:bodyPr wrap="square">
            <a:spAutoFit/>
          </a:bodyPr>
          <a:lstStyle/>
          <a:p>
            <a:pPr algn="ctr">
              <a:buFont typeface="Arial" charset="0"/>
              <a:buNone/>
            </a:pPr>
            <a:r>
              <a:rPr lang="ru-RU" altLang="ru-RU" dirty="0" smtClean="0">
                <a:latin typeface="Times New Roman" pitchFamily="18" charset="0"/>
                <a:cs typeface="Tahoma" pitchFamily="34" charset="0"/>
              </a:rPr>
              <a:t>Муниципальное дошкольное образовательное учреждение </a:t>
            </a:r>
          </a:p>
          <a:p>
            <a:pPr algn="ctr">
              <a:buFont typeface="Arial" charset="0"/>
              <a:buNone/>
            </a:pPr>
            <a:r>
              <a:rPr lang="ru-RU" altLang="ru-RU" dirty="0" smtClean="0">
                <a:latin typeface="Times New Roman" pitchFamily="18" charset="0"/>
                <a:cs typeface="Tahoma" pitchFamily="34" charset="0"/>
              </a:rPr>
              <a:t>«Детский сад комбинированного вида № 9</a:t>
            </a:r>
          </a:p>
          <a:p>
            <a:pPr algn="ctr">
              <a:buFont typeface="Arial" charset="0"/>
              <a:buNone/>
            </a:pP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6" descr="C:\Users\Анатолий\Desktop\20170524_223252.jpg"/>
          <p:cNvPicPr>
            <a:picLocks noChangeAspect="1" noChangeArrowheads="1"/>
          </p:cNvPicPr>
          <p:nvPr/>
        </p:nvPicPr>
        <p:blipFill>
          <a:blip r:embed="rId3" cstate="print"/>
          <a:srcRect/>
          <a:stretch>
            <a:fillRect/>
          </a:stretch>
        </p:blipFill>
        <p:spPr bwMode="auto">
          <a:xfrm>
            <a:off x="1571604" y="2428868"/>
            <a:ext cx="5237524" cy="3625857"/>
          </a:xfrm>
          <a:prstGeom prst="rect">
            <a:avLst/>
          </a:prstGeom>
          <a:noFill/>
        </p:spPr>
      </p:pic>
      <p:sp>
        <p:nvSpPr>
          <p:cNvPr id="7" name="Прямоугольник 6"/>
          <p:cNvSpPr/>
          <p:nvPr/>
        </p:nvSpPr>
        <p:spPr>
          <a:xfrm>
            <a:off x="1571604" y="571480"/>
            <a:ext cx="5429288" cy="584775"/>
          </a:xfrm>
          <a:prstGeom prst="rect">
            <a:avLst/>
          </a:prstGeom>
        </p:spPr>
        <p:txBody>
          <a:bodyPr wrap="square">
            <a:spAutoFit/>
          </a:bodyPr>
          <a:lstStyle/>
          <a:p>
            <a:pPr algn="ctr"/>
            <a:r>
              <a:rPr lang="ru-RU" sz="3200" b="1" dirty="0" smtClean="0">
                <a:solidFill>
                  <a:schemeClr val="tx2"/>
                </a:solidFill>
                <a:latin typeface="Times New Roman" pitchFamily="18" charset="0"/>
                <a:cs typeface="Times New Roman" pitchFamily="18" charset="0"/>
              </a:rPr>
              <a:t>«Веселые </a:t>
            </a:r>
            <a:r>
              <a:rPr lang="ru-RU" sz="3200" b="1" dirty="0" smtClean="0">
                <a:solidFill>
                  <a:schemeClr val="tx2"/>
                </a:solidFill>
                <a:latin typeface="Times New Roman" pitchFamily="18" charset="0"/>
                <a:cs typeface="Times New Roman" pitchFamily="18" charset="0"/>
              </a:rPr>
              <a:t>ж</a:t>
            </a:r>
            <a:r>
              <a:rPr lang="ru-RU" sz="3200" b="1" dirty="0" smtClean="0">
                <a:solidFill>
                  <a:schemeClr val="tx2"/>
                </a:solidFill>
                <a:latin typeface="Times New Roman" pitchFamily="18" charset="0"/>
                <a:cs typeface="Times New Roman" pitchFamily="18" charset="0"/>
              </a:rPr>
              <a:t>ивотные</a:t>
            </a:r>
            <a:r>
              <a:rPr lang="ru-RU" b="1" dirty="0" smtClean="0">
                <a:solidFill>
                  <a:schemeClr val="tx2"/>
                </a:solidFill>
                <a:latin typeface="Times New Roman" pitchFamily="18" charset="0"/>
                <a:cs typeface="Times New Roman" pitchFamily="18" charset="0"/>
              </a:rPr>
              <a:t>»</a:t>
            </a:r>
            <a:endParaRPr lang="ru-RU" b="1" dirty="0">
              <a:solidFill>
                <a:schemeClr val="tx2"/>
              </a:solidFill>
              <a:latin typeface="Times New Roman" pitchFamily="18" charset="0"/>
              <a:cs typeface="Times New Roman" pitchFamily="18" charset="0"/>
            </a:endParaRPr>
          </a:p>
        </p:txBody>
      </p:sp>
      <p:sp>
        <p:nvSpPr>
          <p:cNvPr id="8" name="Прямоугольник 7"/>
          <p:cNvSpPr/>
          <p:nvPr/>
        </p:nvSpPr>
        <p:spPr>
          <a:xfrm>
            <a:off x="714348" y="1357298"/>
            <a:ext cx="8072494" cy="646331"/>
          </a:xfrm>
          <a:prstGeom prst="rect">
            <a:avLst/>
          </a:prstGeom>
        </p:spPr>
        <p:txBody>
          <a:bodyPr wrap="square">
            <a:spAutoFit/>
          </a:bodyPr>
          <a:lstStyle/>
          <a:p>
            <a:r>
              <a:rPr lang="ru-RU" b="1" dirty="0" smtClean="0">
                <a:solidFill>
                  <a:schemeClr val="accent6">
                    <a:lumMod val="50000"/>
                  </a:schemeClr>
                </a:solidFill>
                <a:latin typeface="Times New Roman" pitchFamily="18" charset="0"/>
                <a:cs typeface="Times New Roman" pitchFamily="18" charset="0"/>
              </a:rPr>
              <a:t>Детям </a:t>
            </a:r>
            <a:r>
              <a:rPr lang="ru-RU" b="1" dirty="0" smtClean="0">
                <a:solidFill>
                  <a:schemeClr val="accent6">
                    <a:lumMod val="50000"/>
                  </a:schemeClr>
                </a:solidFill>
                <a:latin typeface="Times New Roman" pitchFamily="18" charset="0"/>
                <a:cs typeface="Times New Roman" pitchFamily="18" charset="0"/>
              </a:rPr>
              <a:t>предлагаю </a:t>
            </a:r>
            <a:r>
              <a:rPr lang="ru-RU" b="1" dirty="0" smtClean="0">
                <a:solidFill>
                  <a:schemeClr val="accent6">
                    <a:lumMod val="50000"/>
                  </a:schemeClr>
                </a:solidFill>
                <a:latin typeface="Times New Roman" pitchFamily="18" charset="0"/>
                <a:cs typeface="Times New Roman" pitchFamily="18" charset="0"/>
              </a:rPr>
              <a:t> подуть в трубочку, чтобы увидеть как животные  умеют</a:t>
            </a:r>
          </a:p>
          <a:p>
            <a:r>
              <a:rPr lang="ru-RU" b="1" dirty="0" smtClean="0">
                <a:solidFill>
                  <a:schemeClr val="accent6">
                    <a:lumMod val="50000"/>
                  </a:schemeClr>
                </a:solidFill>
                <a:latin typeface="Times New Roman" pitchFamily="18" charset="0"/>
                <a:cs typeface="Times New Roman" pitchFamily="18" charset="0"/>
              </a:rPr>
              <a:t>«пускать  фонтанчики воды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Анатолий\Desktop\471190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57158" y="214290"/>
            <a:ext cx="8229600" cy="1143000"/>
          </a:xfrm>
        </p:spPr>
        <p:txBody>
          <a:bodyPr>
            <a:normAutofit fontScale="90000"/>
          </a:bodyPr>
          <a:lstStyle/>
          <a:p>
            <a:r>
              <a:rPr lang="ru-RU" dirty="0" smtClean="0">
                <a:solidFill>
                  <a:schemeClr val="tx2"/>
                </a:solidFill>
                <a:latin typeface="Times New Roman" pitchFamily="18" charset="0"/>
                <a:cs typeface="Times New Roman" pitchFamily="18" charset="0"/>
              </a:rPr>
              <a:t>Дыхательные тренажеры на лексические темы</a:t>
            </a:r>
            <a:endParaRPr lang="ru-RU" dirty="0">
              <a:solidFill>
                <a:schemeClr val="tx2"/>
              </a:solidFill>
              <a:latin typeface="Times New Roman" pitchFamily="18" charset="0"/>
              <a:cs typeface="Times New Roman" pitchFamily="18" charset="0"/>
            </a:endParaRPr>
          </a:p>
        </p:txBody>
      </p:sp>
      <p:pic>
        <p:nvPicPr>
          <p:cNvPr id="2050" name="Picture 2" descr="C:\Users\Анатолий\Pictures\2017-03-27\20170322_082630.jpg"/>
          <p:cNvPicPr>
            <a:picLocks noGrp="1" noChangeAspect="1" noChangeArrowheads="1"/>
          </p:cNvPicPr>
          <p:nvPr>
            <p:ph idx="1"/>
          </p:nvPr>
        </p:nvPicPr>
        <p:blipFill>
          <a:blip r:embed="rId4" cstate="print"/>
          <a:srcRect/>
          <a:stretch>
            <a:fillRect/>
          </a:stretch>
        </p:blipFill>
        <p:spPr bwMode="auto">
          <a:xfrm rot="21015733">
            <a:off x="231021" y="2346779"/>
            <a:ext cx="2948637" cy="2982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Анатолий\Pictures\2017-03-27\20170322_082427.jpg"/>
          <p:cNvPicPr>
            <a:picLocks noChangeAspect="1" noChangeArrowheads="1"/>
          </p:cNvPicPr>
          <p:nvPr/>
        </p:nvPicPr>
        <p:blipFill>
          <a:blip r:embed="rId5" cstate="print"/>
          <a:srcRect/>
          <a:stretch>
            <a:fillRect/>
          </a:stretch>
        </p:blipFill>
        <p:spPr bwMode="auto">
          <a:xfrm rot="365098">
            <a:off x="5476433" y="2554272"/>
            <a:ext cx="3571900" cy="2777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rot="21109969">
            <a:off x="861836" y="1743956"/>
            <a:ext cx="1677737" cy="461665"/>
          </a:xfrm>
          <a:prstGeom prst="rect">
            <a:avLst/>
          </a:prstGeom>
          <a:noFill/>
        </p:spPr>
        <p:txBody>
          <a:bodyPr wrap="square" rtlCol="0">
            <a:spAutoFit/>
          </a:bodyPr>
          <a:lstStyle/>
          <a:p>
            <a:r>
              <a:rPr lang="ru-RU" sz="2400" dirty="0" smtClean="0"/>
              <a:t>«Зима»</a:t>
            </a:r>
            <a:endParaRPr lang="ru-RU" sz="2400" dirty="0"/>
          </a:p>
        </p:txBody>
      </p:sp>
      <p:sp>
        <p:nvSpPr>
          <p:cNvPr id="7" name="TextBox 6"/>
          <p:cNvSpPr txBox="1"/>
          <p:nvPr/>
        </p:nvSpPr>
        <p:spPr>
          <a:xfrm rot="546601">
            <a:off x="6750506" y="1987374"/>
            <a:ext cx="1859741" cy="461665"/>
          </a:xfrm>
          <a:prstGeom prst="rect">
            <a:avLst/>
          </a:prstGeom>
          <a:noFill/>
        </p:spPr>
        <p:txBody>
          <a:bodyPr wrap="square" rtlCol="0">
            <a:spAutoFit/>
          </a:bodyPr>
          <a:lstStyle/>
          <a:p>
            <a:r>
              <a:rPr lang="ru-RU" sz="2400" dirty="0" smtClean="0"/>
              <a:t>«Осень»</a:t>
            </a:r>
            <a:endParaRPr lang="ru-RU" sz="2400" dirty="0"/>
          </a:p>
        </p:txBody>
      </p:sp>
      <p:pic>
        <p:nvPicPr>
          <p:cNvPr id="2052" name="Picture 4" descr="C:\Users\Анатолий\Pictures\2017-03-27\20170324_105346.jpg"/>
          <p:cNvPicPr>
            <a:picLocks noChangeAspect="1" noChangeArrowheads="1"/>
          </p:cNvPicPr>
          <p:nvPr/>
        </p:nvPicPr>
        <p:blipFill>
          <a:blip r:embed="rId6" cstate="print"/>
          <a:srcRect/>
          <a:stretch>
            <a:fillRect/>
          </a:stretch>
        </p:blipFill>
        <p:spPr bwMode="auto">
          <a:xfrm>
            <a:off x="3286116" y="1714488"/>
            <a:ext cx="2214578" cy="2060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C:\Users\Анатолий\Pictures\2017-03-27\20170323_154230.jpg"/>
          <p:cNvPicPr>
            <a:picLocks noChangeAspect="1" noChangeArrowheads="1"/>
          </p:cNvPicPr>
          <p:nvPr/>
        </p:nvPicPr>
        <p:blipFill>
          <a:blip r:embed="rId7" cstate="print"/>
          <a:srcRect/>
          <a:stretch>
            <a:fillRect/>
          </a:stretch>
        </p:blipFill>
        <p:spPr bwMode="auto">
          <a:xfrm>
            <a:off x="2928926" y="4357694"/>
            <a:ext cx="3000396" cy="2294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rot="21099828">
            <a:off x="413920" y="623452"/>
            <a:ext cx="3213632" cy="461665"/>
          </a:xfrm>
          <a:prstGeom prst="rect">
            <a:avLst/>
          </a:prstGeom>
          <a:noFill/>
        </p:spPr>
        <p:txBody>
          <a:bodyPr wrap="square" rtlCol="0">
            <a:spAutoFit/>
          </a:bodyPr>
          <a:lstStyle/>
          <a:p>
            <a:r>
              <a:rPr lang="ru-RU" sz="2400" b="1" dirty="0" smtClean="0">
                <a:solidFill>
                  <a:srgbClr val="7030A0"/>
                </a:solidFill>
              </a:rPr>
              <a:t>«Цветы. Насекомые»</a:t>
            </a:r>
            <a:endParaRPr lang="ru-RU" sz="2400" b="1" dirty="0">
              <a:solidFill>
                <a:srgbClr val="7030A0"/>
              </a:solidFill>
            </a:endParaRPr>
          </a:p>
        </p:txBody>
      </p:sp>
      <p:pic>
        <p:nvPicPr>
          <p:cNvPr id="3075" name="Picture 3" descr="C:\Users\Анатолий\Pictures\2017-03-27\20170323_170257.jpg"/>
          <p:cNvPicPr>
            <a:picLocks noChangeAspect="1" noChangeArrowheads="1"/>
          </p:cNvPicPr>
          <p:nvPr/>
        </p:nvPicPr>
        <p:blipFill>
          <a:blip r:embed="rId3" cstate="print"/>
          <a:srcRect/>
          <a:stretch>
            <a:fillRect/>
          </a:stretch>
        </p:blipFill>
        <p:spPr bwMode="auto">
          <a:xfrm rot="4869242">
            <a:off x="94156" y="1339524"/>
            <a:ext cx="2647084" cy="24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Users\Анатолий\Pictures\2017-03-27\20170323_170618.jpg"/>
          <p:cNvPicPr>
            <a:picLocks noChangeAspect="1" noChangeArrowheads="1"/>
          </p:cNvPicPr>
          <p:nvPr/>
        </p:nvPicPr>
        <p:blipFill>
          <a:blip r:embed="rId4" cstate="print"/>
          <a:srcRect/>
          <a:stretch>
            <a:fillRect/>
          </a:stretch>
        </p:blipFill>
        <p:spPr bwMode="auto">
          <a:xfrm rot="5400000">
            <a:off x="5077643" y="3566299"/>
            <a:ext cx="3238020" cy="239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425972">
            <a:off x="6923821" y="372974"/>
            <a:ext cx="1887293" cy="461665"/>
          </a:xfrm>
          <a:prstGeom prst="rect">
            <a:avLst/>
          </a:prstGeom>
          <a:noFill/>
        </p:spPr>
        <p:txBody>
          <a:bodyPr wrap="square" rtlCol="0">
            <a:spAutoFit/>
          </a:bodyPr>
          <a:lstStyle/>
          <a:p>
            <a:r>
              <a:rPr lang="ru-RU" sz="2400" b="1" dirty="0" smtClean="0">
                <a:solidFill>
                  <a:srgbClr val="7030A0"/>
                </a:solidFill>
              </a:rPr>
              <a:t>«Деревья»</a:t>
            </a:r>
            <a:endParaRPr lang="ru-RU" sz="2400" b="1" dirty="0">
              <a:solidFill>
                <a:srgbClr val="7030A0"/>
              </a:solidFill>
            </a:endParaRPr>
          </a:p>
        </p:txBody>
      </p:sp>
      <p:pic>
        <p:nvPicPr>
          <p:cNvPr id="3078" name="Picture 6" descr="C:\Users\Анатолий\Pictures\2017-03-27\20170324_091929.jpg"/>
          <p:cNvPicPr>
            <a:picLocks noChangeAspect="1" noChangeArrowheads="1"/>
          </p:cNvPicPr>
          <p:nvPr/>
        </p:nvPicPr>
        <p:blipFill>
          <a:blip r:embed="rId5" cstate="print"/>
          <a:srcRect/>
          <a:stretch>
            <a:fillRect/>
          </a:stretch>
        </p:blipFill>
        <p:spPr bwMode="auto">
          <a:xfrm rot="5698960">
            <a:off x="2262277" y="1412804"/>
            <a:ext cx="2443409" cy="1761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9" name="Picture 7" descr="C:\Users\Анатолий\Pictures\2017-03-27\20170323_170515.jpg"/>
          <p:cNvPicPr>
            <a:picLocks noChangeAspect="1" noChangeArrowheads="1"/>
          </p:cNvPicPr>
          <p:nvPr/>
        </p:nvPicPr>
        <p:blipFill>
          <a:blip r:embed="rId6" cstate="print"/>
          <a:srcRect/>
          <a:stretch>
            <a:fillRect/>
          </a:stretch>
        </p:blipFill>
        <p:spPr bwMode="auto">
          <a:xfrm>
            <a:off x="4786314" y="1142984"/>
            <a:ext cx="3714776" cy="2134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C:\Users\Анатолий\Pictures\2017-03-27\20170323_170143.jpg"/>
          <p:cNvPicPr/>
          <p:nvPr/>
        </p:nvPicPr>
        <p:blipFill>
          <a:blip r:embed="rId7" cstate="print"/>
          <a:srcRect/>
          <a:stretch>
            <a:fillRect/>
          </a:stretch>
        </p:blipFill>
        <p:spPr bwMode="auto">
          <a:xfrm>
            <a:off x="1071538" y="4071942"/>
            <a:ext cx="3357586" cy="22145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rot="21099828">
            <a:off x="413920" y="623452"/>
            <a:ext cx="3213632" cy="461665"/>
          </a:xfrm>
          <a:prstGeom prst="rect">
            <a:avLst/>
          </a:prstGeom>
          <a:noFill/>
        </p:spPr>
        <p:txBody>
          <a:bodyPr wrap="square" rtlCol="0">
            <a:spAutoFit/>
          </a:bodyPr>
          <a:lstStyle/>
          <a:p>
            <a:r>
              <a:rPr lang="ru-RU" sz="2400" b="1" dirty="0" smtClean="0">
                <a:solidFill>
                  <a:srgbClr val="7030A0"/>
                </a:solidFill>
              </a:rPr>
              <a:t>«Фрукты»</a:t>
            </a:r>
            <a:endParaRPr lang="ru-RU" sz="2400" b="1" dirty="0">
              <a:solidFill>
                <a:srgbClr val="7030A0"/>
              </a:solidFill>
            </a:endParaRPr>
          </a:p>
        </p:txBody>
      </p:sp>
      <p:sp>
        <p:nvSpPr>
          <p:cNvPr id="8" name="TextBox 7"/>
          <p:cNvSpPr txBox="1"/>
          <p:nvPr/>
        </p:nvSpPr>
        <p:spPr>
          <a:xfrm rot="425972">
            <a:off x="6923821" y="372974"/>
            <a:ext cx="1887293" cy="461665"/>
          </a:xfrm>
          <a:prstGeom prst="rect">
            <a:avLst/>
          </a:prstGeom>
          <a:noFill/>
        </p:spPr>
        <p:txBody>
          <a:bodyPr wrap="square" rtlCol="0">
            <a:spAutoFit/>
          </a:bodyPr>
          <a:lstStyle/>
          <a:p>
            <a:r>
              <a:rPr lang="ru-RU" sz="2400" b="1" dirty="0" smtClean="0">
                <a:solidFill>
                  <a:srgbClr val="7030A0"/>
                </a:solidFill>
              </a:rPr>
              <a:t>«Овощи»</a:t>
            </a:r>
            <a:endParaRPr lang="ru-RU" sz="2400" b="1" dirty="0">
              <a:solidFill>
                <a:srgbClr val="7030A0"/>
              </a:solidFill>
            </a:endParaRPr>
          </a:p>
        </p:txBody>
      </p:sp>
      <p:pic>
        <p:nvPicPr>
          <p:cNvPr id="2050" name="Picture 2" descr="C:\Users\Анатолий\Desktop\20170331_103631.jpg"/>
          <p:cNvPicPr>
            <a:picLocks noChangeAspect="1" noChangeArrowheads="1"/>
          </p:cNvPicPr>
          <p:nvPr/>
        </p:nvPicPr>
        <p:blipFill>
          <a:blip r:embed="rId3" cstate="print"/>
          <a:srcRect/>
          <a:stretch>
            <a:fillRect/>
          </a:stretch>
        </p:blipFill>
        <p:spPr bwMode="auto">
          <a:xfrm rot="21432046">
            <a:off x="1052837" y="4154634"/>
            <a:ext cx="3441268" cy="22438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Рисунок 12" descr="C:\Users\Анатолий\Desktop\20170330_184710.jpg"/>
          <p:cNvPicPr/>
          <p:nvPr/>
        </p:nvPicPr>
        <p:blipFill>
          <a:blip r:embed="rId4" cstate="print"/>
          <a:srcRect l="9434"/>
          <a:stretch>
            <a:fillRect/>
          </a:stretch>
        </p:blipFill>
        <p:spPr bwMode="auto">
          <a:xfrm>
            <a:off x="3500430" y="428604"/>
            <a:ext cx="3429025" cy="27146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descr="C:\Users\Анатолий\Desktop\20170331_090053.jpg"/>
          <p:cNvPicPr>
            <a:picLocks noChangeAspect="1" noChangeArrowheads="1"/>
          </p:cNvPicPr>
          <p:nvPr/>
        </p:nvPicPr>
        <p:blipFill>
          <a:blip r:embed="rId5" cstate="print"/>
          <a:srcRect/>
          <a:stretch>
            <a:fillRect/>
          </a:stretch>
        </p:blipFill>
        <p:spPr bwMode="auto">
          <a:xfrm rot="21134708">
            <a:off x="168911" y="1197074"/>
            <a:ext cx="4167088" cy="27860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Рисунок 13" descr="C:\Users\Анатолий\Desktop\20170330_184910.jpg"/>
          <p:cNvPicPr/>
          <p:nvPr/>
        </p:nvPicPr>
        <p:blipFill>
          <a:blip r:embed="rId6" cstate="print"/>
          <a:srcRect t="14859"/>
          <a:stretch>
            <a:fillRect/>
          </a:stretch>
        </p:blipFill>
        <p:spPr bwMode="auto">
          <a:xfrm>
            <a:off x="5500694" y="4286256"/>
            <a:ext cx="3214710" cy="20796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Рисунок 14" descr="C:\Users\Анатолий\Desktop\20170330_184836.jpg"/>
          <p:cNvPicPr/>
          <p:nvPr/>
        </p:nvPicPr>
        <p:blipFill>
          <a:blip r:embed="rId7" cstate="print"/>
          <a:srcRect r="15363"/>
          <a:stretch>
            <a:fillRect/>
          </a:stretch>
        </p:blipFill>
        <p:spPr bwMode="auto">
          <a:xfrm rot="5400000">
            <a:off x="6536545" y="1535893"/>
            <a:ext cx="2428892" cy="2214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098" name="Picture 2" descr="C:\Users\Анатолий\Pictures\2017-03-27\20170327_101528.jpg"/>
          <p:cNvPicPr>
            <a:picLocks noGrp="1" noChangeAspect="1" noChangeArrowheads="1"/>
          </p:cNvPicPr>
          <p:nvPr>
            <p:ph idx="1"/>
          </p:nvPr>
        </p:nvPicPr>
        <p:blipFill>
          <a:blip r:embed="rId3" cstate="print"/>
          <a:srcRect/>
          <a:stretch>
            <a:fillRect/>
          </a:stretch>
        </p:blipFill>
        <p:spPr bwMode="auto">
          <a:xfrm>
            <a:off x="6243646" y="3714752"/>
            <a:ext cx="2900354" cy="2428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Анатолий\Pictures\2017-03-27\20170327_083734.jpg"/>
          <p:cNvPicPr>
            <a:picLocks noChangeAspect="1" noChangeArrowheads="1"/>
          </p:cNvPicPr>
          <p:nvPr/>
        </p:nvPicPr>
        <p:blipFill>
          <a:blip r:embed="rId4" cstate="print"/>
          <a:srcRect/>
          <a:stretch>
            <a:fillRect/>
          </a:stretch>
        </p:blipFill>
        <p:spPr bwMode="auto">
          <a:xfrm>
            <a:off x="4500562" y="785794"/>
            <a:ext cx="4214842" cy="2990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286380" y="214290"/>
            <a:ext cx="1964187" cy="461665"/>
          </a:xfrm>
          <a:prstGeom prst="rect">
            <a:avLst/>
          </a:prstGeom>
          <a:noFill/>
        </p:spPr>
        <p:txBody>
          <a:bodyPr wrap="square" rtlCol="0">
            <a:spAutoFit/>
          </a:bodyPr>
          <a:lstStyle/>
          <a:p>
            <a:r>
              <a:rPr lang="ru-RU" sz="2400" b="1" dirty="0" smtClean="0">
                <a:solidFill>
                  <a:srgbClr val="002060"/>
                </a:solidFill>
              </a:rPr>
              <a:t>«Посуда»</a:t>
            </a:r>
            <a:endParaRPr lang="ru-RU" sz="2400" b="1" dirty="0">
              <a:solidFill>
                <a:srgbClr val="002060"/>
              </a:solidFill>
            </a:endParaRPr>
          </a:p>
        </p:txBody>
      </p:sp>
      <p:sp>
        <p:nvSpPr>
          <p:cNvPr id="10" name="Прямоугольник 9"/>
          <p:cNvSpPr/>
          <p:nvPr/>
        </p:nvSpPr>
        <p:spPr>
          <a:xfrm rot="20986445">
            <a:off x="480946" y="542012"/>
            <a:ext cx="3444090" cy="461665"/>
          </a:xfrm>
          <a:prstGeom prst="rect">
            <a:avLst/>
          </a:prstGeom>
        </p:spPr>
        <p:txBody>
          <a:bodyPr wrap="square">
            <a:spAutoFit/>
          </a:bodyPr>
          <a:lstStyle/>
          <a:p>
            <a:r>
              <a:rPr lang="ru-RU" sz="2400" b="1" dirty="0" smtClean="0">
                <a:solidFill>
                  <a:srgbClr val="002060"/>
                </a:solidFill>
              </a:rPr>
              <a:t>«Космос»</a:t>
            </a:r>
            <a:endParaRPr lang="ru-RU" sz="2400" b="1" dirty="0">
              <a:solidFill>
                <a:srgbClr val="002060"/>
              </a:solidFill>
            </a:endParaRPr>
          </a:p>
        </p:txBody>
      </p:sp>
      <p:pic>
        <p:nvPicPr>
          <p:cNvPr id="11" name="Picture 5" descr="C:\Users\Анатолий\Pictures\2017-03-27\20170321_130651.jpg"/>
          <p:cNvPicPr>
            <a:picLocks noChangeAspect="1" noChangeArrowheads="1"/>
          </p:cNvPicPr>
          <p:nvPr/>
        </p:nvPicPr>
        <p:blipFill>
          <a:blip r:embed="rId5" cstate="print"/>
          <a:srcRect/>
          <a:stretch>
            <a:fillRect/>
          </a:stretch>
        </p:blipFill>
        <p:spPr bwMode="auto">
          <a:xfrm>
            <a:off x="785786" y="1785926"/>
            <a:ext cx="2729822" cy="2508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descr="C:\Users\Анатолий\Pictures\2017-03-27\20170324_110109.jpg"/>
          <p:cNvPicPr/>
          <p:nvPr/>
        </p:nvPicPr>
        <p:blipFill>
          <a:blip r:embed="rId6" cstate="print"/>
          <a:srcRect/>
          <a:stretch>
            <a:fillRect/>
          </a:stretch>
        </p:blipFill>
        <p:spPr bwMode="auto">
          <a:xfrm>
            <a:off x="2214546" y="4214818"/>
            <a:ext cx="3143272" cy="242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TextBox 7"/>
          <p:cNvSpPr txBox="1"/>
          <p:nvPr/>
        </p:nvSpPr>
        <p:spPr>
          <a:xfrm>
            <a:off x="5286380" y="214290"/>
            <a:ext cx="1964187" cy="830997"/>
          </a:xfrm>
          <a:prstGeom prst="rect">
            <a:avLst/>
          </a:prstGeom>
          <a:noFill/>
        </p:spPr>
        <p:txBody>
          <a:bodyPr wrap="square" rtlCol="0">
            <a:spAutoFit/>
          </a:bodyPr>
          <a:lstStyle/>
          <a:p>
            <a:r>
              <a:rPr lang="ru-RU" sz="2400" b="1" dirty="0" smtClean="0">
                <a:solidFill>
                  <a:srgbClr val="002060"/>
                </a:solidFill>
              </a:rPr>
              <a:t>«Домашние животные»</a:t>
            </a:r>
            <a:endParaRPr lang="ru-RU" sz="2400" b="1" dirty="0">
              <a:solidFill>
                <a:srgbClr val="002060"/>
              </a:solidFill>
            </a:endParaRPr>
          </a:p>
        </p:txBody>
      </p:sp>
      <p:sp>
        <p:nvSpPr>
          <p:cNvPr id="10" name="Прямоугольник 9"/>
          <p:cNvSpPr/>
          <p:nvPr/>
        </p:nvSpPr>
        <p:spPr>
          <a:xfrm rot="20986445">
            <a:off x="480946" y="542012"/>
            <a:ext cx="3444090" cy="461665"/>
          </a:xfrm>
          <a:prstGeom prst="rect">
            <a:avLst/>
          </a:prstGeom>
        </p:spPr>
        <p:txBody>
          <a:bodyPr wrap="square">
            <a:spAutoFit/>
          </a:bodyPr>
          <a:lstStyle/>
          <a:p>
            <a:r>
              <a:rPr lang="ru-RU" sz="2400" b="1" dirty="0" smtClean="0">
                <a:solidFill>
                  <a:srgbClr val="002060"/>
                </a:solidFill>
              </a:rPr>
              <a:t>«Дикие животные»</a:t>
            </a:r>
            <a:endParaRPr lang="ru-RU" sz="2400" b="1" dirty="0">
              <a:solidFill>
                <a:srgbClr val="002060"/>
              </a:solidFill>
            </a:endParaRPr>
          </a:p>
        </p:txBody>
      </p:sp>
      <p:pic>
        <p:nvPicPr>
          <p:cNvPr id="1026" name="Picture 2" descr="C:\Users\Анатолий\Desktop\20170331_090009.jpg"/>
          <p:cNvPicPr>
            <a:picLocks noChangeAspect="1" noChangeArrowheads="1"/>
          </p:cNvPicPr>
          <p:nvPr/>
        </p:nvPicPr>
        <p:blipFill>
          <a:blip r:embed="rId3" cstate="print"/>
          <a:srcRect/>
          <a:stretch>
            <a:fillRect/>
          </a:stretch>
        </p:blipFill>
        <p:spPr bwMode="auto">
          <a:xfrm>
            <a:off x="-7620000" y="-3429000"/>
            <a:ext cx="5184000" cy="2916000"/>
          </a:xfrm>
          <a:prstGeom prst="rect">
            <a:avLst/>
          </a:prstGeom>
          <a:noFill/>
        </p:spPr>
      </p:pic>
      <p:pic>
        <p:nvPicPr>
          <p:cNvPr id="1027" name="Picture 3" descr="C:\Users\Анатолий\Desktop\20170331_090009.jpg"/>
          <p:cNvPicPr>
            <a:picLocks noChangeAspect="1" noChangeArrowheads="1"/>
          </p:cNvPicPr>
          <p:nvPr/>
        </p:nvPicPr>
        <p:blipFill>
          <a:blip r:embed="rId4" cstate="print"/>
          <a:srcRect/>
          <a:stretch>
            <a:fillRect/>
          </a:stretch>
        </p:blipFill>
        <p:spPr bwMode="auto">
          <a:xfrm>
            <a:off x="-7620000" y="-3429000"/>
            <a:ext cx="3200000" cy="1800000"/>
          </a:xfrm>
          <a:prstGeom prst="rect">
            <a:avLst/>
          </a:prstGeom>
          <a:noFill/>
        </p:spPr>
      </p:pic>
      <p:pic>
        <p:nvPicPr>
          <p:cNvPr id="1028" name="Picture 4" descr="C:\Users\Анатолий\Desktop\20170331_090009.jpg"/>
          <p:cNvPicPr>
            <a:picLocks noChangeAspect="1" noChangeArrowheads="1"/>
          </p:cNvPicPr>
          <p:nvPr/>
        </p:nvPicPr>
        <p:blipFill>
          <a:blip r:embed="rId5" cstate="print"/>
          <a:srcRect/>
          <a:stretch>
            <a:fillRect/>
          </a:stretch>
        </p:blipFill>
        <p:spPr bwMode="auto">
          <a:xfrm rot="21097780">
            <a:off x="628733" y="1270861"/>
            <a:ext cx="3942193" cy="30381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2" descr="C:\Users\Анатолий\Desktop\20170330_154806.jpg"/>
          <p:cNvPicPr>
            <a:picLocks noChangeAspect="1" noChangeArrowheads="1"/>
          </p:cNvPicPr>
          <p:nvPr/>
        </p:nvPicPr>
        <p:blipFill>
          <a:blip r:embed="rId6" cstate="print"/>
          <a:srcRect/>
          <a:stretch>
            <a:fillRect/>
          </a:stretch>
        </p:blipFill>
        <p:spPr bwMode="auto">
          <a:xfrm rot="329052">
            <a:off x="5321440" y="1151184"/>
            <a:ext cx="3275794" cy="2385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5" descr="C:\Users\Анатолий\Pictures\2017-03-27\20170323_174111.jpg"/>
          <p:cNvPicPr>
            <a:picLocks noChangeAspect="1" noChangeArrowheads="1"/>
          </p:cNvPicPr>
          <p:nvPr/>
        </p:nvPicPr>
        <p:blipFill>
          <a:blip r:embed="rId7" cstate="print"/>
          <a:srcRect/>
          <a:stretch>
            <a:fillRect/>
          </a:stretch>
        </p:blipFill>
        <p:spPr bwMode="auto">
          <a:xfrm rot="472031">
            <a:off x="4615192" y="3848685"/>
            <a:ext cx="4176922" cy="2658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6" descr="C:\Users\Анатолий\Pictures\2017-03-27\20170324_091716.jpg"/>
          <p:cNvPicPr>
            <a:picLocks noChangeAspect="1" noChangeArrowheads="1"/>
          </p:cNvPicPr>
          <p:nvPr/>
        </p:nvPicPr>
        <p:blipFill>
          <a:blip r:embed="rId8" cstate="print"/>
          <a:srcRect/>
          <a:stretch>
            <a:fillRect/>
          </a:stretch>
        </p:blipFill>
        <p:spPr bwMode="auto">
          <a:xfrm>
            <a:off x="1142976" y="4071942"/>
            <a:ext cx="3159148" cy="2353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122" name="Picture 2" descr="C:\Users\Анатолий\Pictures\2017-03-27\20170321_084150.jpg"/>
          <p:cNvPicPr>
            <a:picLocks noGrp="1" noChangeAspect="1" noChangeArrowheads="1"/>
          </p:cNvPicPr>
          <p:nvPr>
            <p:ph idx="1"/>
          </p:nvPr>
        </p:nvPicPr>
        <p:blipFill>
          <a:blip r:embed="rId3" cstate="print"/>
          <a:srcRect/>
          <a:stretch>
            <a:fillRect/>
          </a:stretch>
        </p:blipFill>
        <p:spPr bwMode="auto">
          <a:xfrm rot="21139530">
            <a:off x="367479" y="1216142"/>
            <a:ext cx="3643434" cy="2538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rot="21172684">
            <a:off x="494698" y="599195"/>
            <a:ext cx="4093691" cy="461665"/>
          </a:xfrm>
          <a:prstGeom prst="rect">
            <a:avLst/>
          </a:prstGeom>
          <a:noFill/>
        </p:spPr>
        <p:txBody>
          <a:bodyPr wrap="square" rtlCol="0">
            <a:spAutoFit/>
          </a:bodyPr>
          <a:lstStyle/>
          <a:p>
            <a:r>
              <a:rPr lang="ru-RU" sz="2400" dirty="0" smtClean="0">
                <a:solidFill>
                  <a:srgbClr val="7030A0"/>
                </a:solidFill>
              </a:rPr>
              <a:t>«Перелетные птицы»</a:t>
            </a:r>
            <a:endParaRPr lang="ru-RU" sz="2400" dirty="0">
              <a:solidFill>
                <a:srgbClr val="7030A0"/>
              </a:solidFill>
            </a:endParaRPr>
          </a:p>
        </p:txBody>
      </p:sp>
      <p:pic>
        <p:nvPicPr>
          <p:cNvPr id="5123" name="Picture 3" descr="C:\Users\Анатолий\Pictures\2017-03-27\20170322_083757.jpg"/>
          <p:cNvPicPr>
            <a:picLocks noChangeAspect="1" noChangeArrowheads="1"/>
          </p:cNvPicPr>
          <p:nvPr/>
        </p:nvPicPr>
        <p:blipFill>
          <a:blip r:embed="rId4" cstate="print"/>
          <a:srcRect/>
          <a:stretch>
            <a:fillRect/>
          </a:stretch>
        </p:blipFill>
        <p:spPr bwMode="auto">
          <a:xfrm rot="1051138">
            <a:off x="4240247" y="1140610"/>
            <a:ext cx="4199604"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1140495">
            <a:off x="6098037" y="385130"/>
            <a:ext cx="1510368" cy="461665"/>
          </a:xfrm>
          <a:prstGeom prst="rect">
            <a:avLst/>
          </a:prstGeom>
          <a:noFill/>
        </p:spPr>
        <p:txBody>
          <a:bodyPr wrap="square" rtlCol="0">
            <a:spAutoFit/>
          </a:bodyPr>
          <a:lstStyle/>
          <a:p>
            <a:r>
              <a:rPr lang="ru-RU" sz="2400" dirty="0" smtClean="0"/>
              <a:t>«Грибы»</a:t>
            </a:r>
            <a:endParaRPr lang="ru-RU" sz="2400" dirty="0"/>
          </a:p>
        </p:txBody>
      </p:sp>
      <p:sp>
        <p:nvSpPr>
          <p:cNvPr id="8" name="Прямоугольник 7"/>
          <p:cNvSpPr/>
          <p:nvPr/>
        </p:nvSpPr>
        <p:spPr>
          <a:xfrm>
            <a:off x="1142977" y="3857628"/>
            <a:ext cx="2571768" cy="369332"/>
          </a:xfrm>
          <a:prstGeom prst="rect">
            <a:avLst/>
          </a:prstGeom>
        </p:spPr>
        <p:txBody>
          <a:bodyPr wrap="square">
            <a:spAutoFit/>
          </a:bodyPr>
          <a:lstStyle/>
          <a:p>
            <a:r>
              <a:rPr lang="ru-RU" dirty="0" smtClean="0">
                <a:solidFill>
                  <a:srgbClr val="7030A0"/>
                </a:solidFill>
              </a:rPr>
              <a:t>«</a:t>
            </a:r>
            <a:r>
              <a:rPr lang="ru-RU" b="1" dirty="0" smtClean="0">
                <a:solidFill>
                  <a:srgbClr val="7030A0"/>
                </a:solidFill>
              </a:rPr>
              <a:t>Морские обитатели»</a:t>
            </a:r>
            <a:endParaRPr lang="ru-RU" b="1" dirty="0">
              <a:solidFill>
                <a:srgbClr val="7030A0"/>
              </a:solidFill>
            </a:endParaRPr>
          </a:p>
        </p:txBody>
      </p:sp>
      <p:pic>
        <p:nvPicPr>
          <p:cNvPr id="1028" name="Picture 4" descr="C:\Users\Анатолий\Desktop\20170330_184627.jpg"/>
          <p:cNvPicPr>
            <a:picLocks noChangeAspect="1" noChangeArrowheads="1"/>
          </p:cNvPicPr>
          <p:nvPr/>
        </p:nvPicPr>
        <p:blipFill>
          <a:blip r:embed="rId5" cstate="print"/>
          <a:srcRect/>
          <a:stretch>
            <a:fillRect/>
          </a:stretch>
        </p:blipFill>
        <p:spPr bwMode="auto">
          <a:xfrm rot="21438965">
            <a:off x="1000100" y="4286256"/>
            <a:ext cx="2643206" cy="2285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descr="C:\Users\Анатолий\Desktop\20170330_184521.jpg"/>
          <p:cNvPicPr>
            <a:picLocks noChangeAspect="1" noChangeArrowheads="1"/>
          </p:cNvPicPr>
          <p:nvPr/>
        </p:nvPicPr>
        <p:blipFill>
          <a:blip r:embed="rId6" cstate="print"/>
          <a:srcRect/>
          <a:stretch>
            <a:fillRect/>
          </a:stretch>
        </p:blipFill>
        <p:spPr bwMode="auto">
          <a:xfrm>
            <a:off x="4000496" y="4357694"/>
            <a:ext cx="2928958" cy="2031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a:off x="4357686" y="3982998"/>
            <a:ext cx="2928958" cy="369332"/>
          </a:xfrm>
          <a:prstGeom prst="rect">
            <a:avLst/>
          </a:prstGeom>
        </p:spPr>
        <p:txBody>
          <a:bodyPr wrap="square">
            <a:spAutoFit/>
          </a:bodyPr>
          <a:lstStyle/>
          <a:p>
            <a:r>
              <a:rPr lang="ru-RU" b="1" dirty="0" smtClean="0">
                <a:solidFill>
                  <a:srgbClr val="7030A0"/>
                </a:solidFill>
              </a:rPr>
              <a:t>Воздушный транспорт»</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122" name="Picture 2" descr="C:\Users\Анатолий\Pictures\2017-03-27\20170321_084150.jpg"/>
          <p:cNvPicPr>
            <a:picLocks noGrp="1" noChangeAspect="1" noChangeArrowheads="1"/>
          </p:cNvPicPr>
          <p:nvPr>
            <p:ph idx="1"/>
          </p:nvPr>
        </p:nvPicPr>
        <p:blipFill>
          <a:blip r:embed="rId3" cstate="print"/>
          <a:srcRect/>
          <a:stretch>
            <a:fillRect/>
          </a:stretch>
        </p:blipFill>
        <p:spPr bwMode="auto">
          <a:xfrm rot="21139530">
            <a:off x="367479" y="1216142"/>
            <a:ext cx="3643434" cy="2538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rot="21172684">
            <a:off x="494698" y="599195"/>
            <a:ext cx="4093691" cy="461665"/>
          </a:xfrm>
          <a:prstGeom prst="rect">
            <a:avLst/>
          </a:prstGeom>
          <a:noFill/>
        </p:spPr>
        <p:txBody>
          <a:bodyPr wrap="square" rtlCol="0">
            <a:spAutoFit/>
          </a:bodyPr>
          <a:lstStyle/>
          <a:p>
            <a:r>
              <a:rPr lang="ru-RU" sz="2400" dirty="0" smtClean="0">
                <a:solidFill>
                  <a:srgbClr val="7030A0"/>
                </a:solidFill>
              </a:rPr>
              <a:t>«Перелетные птицы»</a:t>
            </a:r>
            <a:endParaRPr lang="ru-RU" sz="2400" dirty="0">
              <a:solidFill>
                <a:srgbClr val="7030A0"/>
              </a:solidFill>
            </a:endParaRPr>
          </a:p>
        </p:txBody>
      </p:sp>
      <p:pic>
        <p:nvPicPr>
          <p:cNvPr id="5123" name="Picture 3" descr="C:\Users\Анатолий\Pictures\2017-03-27\20170322_083757.jpg"/>
          <p:cNvPicPr>
            <a:picLocks noChangeAspect="1" noChangeArrowheads="1"/>
          </p:cNvPicPr>
          <p:nvPr/>
        </p:nvPicPr>
        <p:blipFill>
          <a:blip r:embed="rId4" cstate="print"/>
          <a:srcRect/>
          <a:stretch>
            <a:fillRect/>
          </a:stretch>
        </p:blipFill>
        <p:spPr bwMode="auto">
          <a:xfrm rot="1051138">
            <a:off x="4240247" y="1140610"/>
            <a:ext cx="4199604"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1140495">
            <a:off x="6098037" y="385130"/>
            <a:ext cx="1510368" cy="461665"/>
          </a:xfrm>
          <a:prstGeom prst="rect">
            <a:avLst/>
          </a:prstGeom>
          <a:noFill/>
        </p:spPr>
        <p:txBody>
          <a:bodyPr wrap="square" rtlCol="0">
            <a:spAutoFit/>
          </a:bodyPr>
          <a:lstStyle/>
          <a:p>
            <a:r>
              <a:rPr lang="ru-RU" sz="2400" dirty="0" smtClean="0"/>
              <a:t>«Грибы»</a:t>
            </a:r>
            <a:endParaRPr lang="ru-RU" sz="2400" dirty="0"/>
          </a:p>
        </p:txBody>
      </p:sp>
      <p:sp>
        <p:nvSpPr>
          <p:cNvPr id="8" name="Прямоугольник 7"/>
          <p:cNvSpPr/>
          <p:nvPr/>
        </p:nvSpPr>
        <p:spPr>
          <a:xfrm>
            <a:off x="1142977" y="3857628"/>
            <a:ext cx="2571768" cy="369332"/>
          </a:xfrm>
          <a:prstGeom prst="rect">
            <a:avLst/>
          </a:prstGeom>
        </p:spPr>
        <p:txBody>
          <a:bodyPr wrap="square">
            <a:spAutoFit/>
          </a:bodyPr>
          <a:lstStyle/>
          <a:p>
            <a:r>
              <a:rPr lang="ru-RU" dirty="0" smtClean="0">
                <a:solidFill>
                  <a:srgbClr val="7030A0"/>
                </a:solidFill>
              </a:rPr>
              <a:t>«</a:t>
            </a:r>
            <a:r>
              <a:rPr lang="ru-RU" b="1" dirty="0" smtClean="0">
                <a:solidFill>
                  <a:srgbClr val="7030A0"/>
                </a:solidFill>
              </a:rPr>
              <a:t>Морские обитатели»</a:t>
            </a:r>
            <a:endParaRPr lang="ru-RU" b="1" dirty="0">
              <a:solidFill>
                <a:srgbClr val="7030A0"/>
              </a:solidFill>
            </a:endParaRPr>
          </a:p>
        </p:txBody>
      </p:sp>
      <p:pic>
        <p:nvPicPr>
          <p:cNvPr id="1028" name="Picture 4" descr="C:\Users\Анатолий\Desktop\20170330_184627.jpg"/>
          <p:cNvPicPr>
            <a:picLocks noChangeAspect="1" noChangeArrowheads="1"/>
          </p:cNvPicPr>
          <p:nvPr/>
        </p:nvPicPr>
        <p:blipFill>
          <a:blip r:embed="rId5" cstate="print"/>
          <a:srcRect/>
          <a:stretch>
            <a:fillRect/>
          </a:stretch>
        </p:blipFill>
        <p:spPr bwMode="auto">
          <a:xfrm rot="21438965">
            <a:off x="1000100" y="4286256"/>
            <a:ext cx="2643206" cy="2285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descr="C:\Users\Анатолий\Desktop\20170330_184521.jpg"/>
          <p:cNvPicPr>
            <a:picLocks noChangeAspect="1" noChangeArrowheads="1"/>
          </p:cNvPicPr>
          <p:nvPr/>
        </p:nvPicPr>
        <p:blipFill>
          <a:blip r:embed="rId6" cstate="print"/>
          <a:srcRect/>
          <a:stretch>
            <a:fillRect/>
          </a:stretch>
        </p:blipFill>
        <p:spPr bwMode="auto">
          <a:xfrm>
            <a:off x="4000496" y="4357694"/>
            <a:ext cx="2928958" cy="2031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a:off x="4357686" y="3982998"/>
            <a:ext cx="2928958" cy="369332"/>
          </a:xfrm>
          <a:prstGeom prst="rect">
            <a:avLst/>
          </a:prstGeom>
        </p:spPr>
        <p:txBody>
          <a:bodyPr wrap="square">
            <a:spAutoFit/>
          </a:bodyPr>
          <a:lstStyle/>
          <a:p>
            <a:r>
              <a:rPr lang="ru-RU" b="1" dirty="0" smtClean="0">
                <a:solidFill>
                  <a:srgbClr val="7030A0"/>
                </a:solidFill>
              </a:rPr>
              <a:t>Воздушный транспорт»</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TextBox 7"/>
          <p:cNvSpPr txBox="1"/>
          <p:nvPr/>
        </p:nvSpPr>
        <p:spPr>
          <a:xfrm>
            <a:off x="1500166" y="357166"/>
            <a:ext cx="6429420" cy="707886"/>
          </a:xfrm>
          <a:prstGeom prst="rect">
            <a:avLst/>
          </a:prstGeom>
          <a:noFill/>
        </p:spPr>
        <p:txBody>
          <a:bodyPr wrap="square" rtlCol="0">
            <a:spAutoFit/>
          </a:bodyPr>
          <a:lstStyle/>
          <a:p>
            <a:r>
              <a:rPr lang="ru-RU" sz="4000" b="1" dirty="0" smtClean="0">
                <a:solidFill>
                  <a:srgbClr val="7030A0"/>
                </a:solidFill>
                <a:latin typeface="Times New Roman" pitchFamily="18" charset="0"/>
                <a:cs typeface="Times New Roman" pitchFamily="18" charset="0"/>
              </a:rPr>
              <a:t>3.Хромотерапия</a:t>
            </a:r>
            <a:endParaRPr lang="ru-RU" sz="4000" b="1" dirty="0">
              <a:solidFill>
                <a:srgbClr val="7030A0"/>
              </a:solidFill>
              <a:latin typeface="Times New Roman" pitchFamily="18" charset="0"/>
              <a:cs typeface="Times New Roman" pitchFamily="18" charset="0"/>
            </a:endParaRPr>
          </a:p>
        </p:txBody>
      </p:sp>
      <p:pic>
        <p:nvPicPr>
          <p:cNvPr id="70658" name="Picture 2" descr="C:\Users\Анатолий\Desktop\iRE51OK93.jpg"/>
          <p:cNvPicPr>
            <a:picLocks noChangeAspect="1" noChangeArrowheads="1"/>
          </p:cNvPicPr>
          <p:nvPr/>
        </p:nvPicPr>
        <p:blipFill>
          <a:blip r:embed="rId3" cstate="print"/>
          <a:srcRect/>
          <a:stretch>
            <a:fillRect/>
          </a:stretch>
        </p:blipFill>
        <p:spPr bwMode="auto">
          <a:xfrm>
            <a:off x="6172200" y="380993"/>
            <a:ext cx="2971800" cy="2047875"/>
          </a:xfrm>
          <a:prstGeom prst="rect">
            <a:avLst/>
          </a:prstGeom>
          <a:noFill/>
        </p:spPr>
      </p:pic>
      <p:sp>
        <p:nvSpPr>
          <p:cNvPr id="6" name="Прямоугольник 5"/>
          <p:cNvSpPr/>
          <p:nvPr/>
        </p:nvSpPr>
        <p:spPr>
          <a:xfrm>
            <a:off x="500034" y="1305342"/>
            <a:ext cx="7715304" cy="4647426"/>
          </a:xfrm>
          <a:prstGeom prst="rect">
            <a:avLst/>
          </a:prstGeom>
        </p:spPr>
        <p:txBody>
          <a:bodyPr wrap="square">
            <a:spAutoFit/>
          </a:bodyPr>
          <a:lstStyle/>
          <a:p>
            <a:r>
              <a:rPr lang="ru-RU" sz="2800" b="1" i="1" dirty="0" smtClean="0">
                <a:solidFill>
                  <a:srgbClr val="FF0000"/>
                </a:solidFill>
                <a:latin typeface="Times New Roman" pitchFamily="18" charset="0"/>
                <a:cs typeface="Times New Roman" pitchFamily="18" charset="0"/>
              </a:rPr>
              <a:t>     </a:t>
            </a:r>
            <a:r>
              <a:rPr lang="ru-RU" sz="2800" b="1" i="1" dirty="0" err="1" smtClean="0">
                <a:solidFill>
                  <a:srgbClr val="FF0000"/>
                </a:solidFill>
                <a:latin typeface="Times New Roman" pitchFamily="18" charset="0"/>
                <a:cs typeface="Times New Roman" pitchFamily="18" charset="0"/>
              </a:rPr>
              <a:t>Цветотерапия</a:t>
            </a:r>
            <a:r>
              <a:rPr lang="ru-RU" sz="2800" b="1" i="1" dirty="0" smtClean="0">
                <a:solidFill>
                  <a:srgbClr val="FF0000"/>
                </a:solidFill>
                <a:latin typeface="Times New Roman" pitchFamily="18" charset="0"/>
                <a:cs typeface="Times New Roman" pitchFamily="18" charset="0"/>
              </a:rPr>
              <a:t> (</a:t>
            </a:r>
            <a:r>
              <a:rPr lang="ru-RU" sz="2800" b="1" i="1" dirty="0" err="1" smtClean="0">
                <a:solidFill>
                  <a:srgbClr val="FF0000"/>
                </a:solidFill>
                <a:latin typeface="Times New Roman" pitchFamily="18" charset="0"/>
                <a:cs typeface="Times New Roman" pitchFamily="18" charset="0"/>
              </a:rPr>
              <a:t>хромотерапия</a:t>
            </a:r>
            <a:r>
              <a:rPr lang="ru-RU" sz="2800" b="1" i="1" dirty="0" smtClean="0">
                <a:solidFill>
                  <a:srgbClr val="FF0000"/>
                </a:solidFill>
                <a:latin typeface="Times New Roman" pitchFamily="18" charset="0"/>
                <a:cs typeface="Times New Roman" pitchFamily="18" charset="0"/>
              </a:rPr>
              <a:t>)</a:t>
            </a:r>
            <a:endParaRPr lang="en-US" sz="2800" b="1" i="1" dirty="0" smtClean="0">
              <a:solidFill>
                <a:srgbClr val="FF0000"/>
              </a:solidFill>
              <a:latin typeface="Times New Roman" pitchFamily="18" charset="0"/>
              <a:cs typeface="Times New Roman" pitchFamily="18" charset="0"/>
            </a:endParaRPr>
          </a:p>
          <a:p>
            <a:r>
              <a:rPr lang="ru-RU" sz="2800" b="1" i="1" dirty="0" smtClean="0">
                <a:solidFill>
                  <a:srgbClr val="FF0000"/>
                </a:solidFill>
                <a:latin typeface="Times New Roman" pitchFamily="18" charset="0"/>
                <a:cs typeface="Times New Roman" pitchFamily="18" charset="0"/>
              </a:rPr>
              <a:t> </a:t>
            </a:r>
            <a:r>
              <a:rPr lang="ru-RU" sz="2400" i="1" dirty="0" smtClean="0">
                <a:latin typeface="Times New Roman" pitchFamily="18" charset="0"/>
                <a:cs typeface="Times New Roman" pitchFamily="18" charset="0"/>
              </a:rPr>
              <a:t>– наука,</a:t>
            </a:r>
            <a:r>
              <a:rPr lang="en-US" sz="2400" i="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изучающая свойства цвета, который </a:t>
            </a:r>
          </a:p>
          <a:p>
            <a:r>
              <a:rPr lang="ru-RU" sz="2400" dirty="0" smtClean="0">
                <a:latin typeface="Times New Roman" pitchFamily="18" charset="0"/>
                <a:cs typeface="Times New Roman" pitchFamily="18" charset="0"/>
              </a:rPr>
              <a:t>воздействует на состояние человека, снабжает его организм световой энергией и оказывает специфическое влияние на различные заболевания </a:t>
            </a:r>
          </a:p>
          <a:p>
            <a:r>
              <a:rPr lang="ru-RU" sz="2400" dirty="0" smtClean="0">
                <a:latin typeface="Times New Roman" pitchFamily="18" charset="0"/>
                <a:cs typeface="Times New Roman" pitchFamily="18" charset="0"/>
              </a:rPr>
              <a:t>     При помощи определённых цветов можно</a:t>
            </a:r>
          </a:p>
          <a:p>
            <a:r>
              <a:rPr lang="ru-RU" sz="2400" dirty="0" smtClean="0">
                <a:latin typeface="Times New Roman" pitchFamily="18" charset="0"/>
                <a:cs typeface="Times New Roman" pitchFamily="18" charset="0"/>
              </a:rPr>
              <a:t>корректировать </a:t>
            </a:r>
            <a:r>
              <a:rPr lang="ru-RU" sz="2400" dirty="0" err="1" smtClean="0">
                <a:latin typeface="Times New Roman" pitchFamily="18" charset="0"/>
                <a:cs typeface="Times New Roman" pitchFamily="18" charset="0"/>
              </a:rPr>
              <a:t>психоэмоциональное</a:t>
            </a:r>
            <a:r>
              <a:rPr lang="ru-RU" sz="2400" dirty="0" smtClean="0">
                <a:latin typeface="Times New Roman" pitchFamily="18" charset="0"/>
                <a:cs typeface="Times New Roman" pitchFamily="18" charset="0"/>
              </a:rPr>
              <a:t> состояние ребёнка, поэтому педагоги, работающие с детьми, а также их родители должны владеть элементарной информацией о </a:t>
            </a:r>
            <a:r>
              <a:rPr lang="ru-RU" sz="2400" dirty="0" err="1" smtClean="0">
                <a:latin typeface="Times New Roman" pitchFamily="18" charset="0"/>
                <a:cs typeface="Times New Roman" pitchFamily="18" charset="0"/>
              </a:rPr>
              <a:t>цветотерапии</a:t>
            </a:r>
            <a:r>
              <a:rPr lang="ru-RU" sz="2400" dirty="0" smtClean="0">
                <a:latin typeface="Times New Roman" pitchFamily="18" charset="0"/>
                <a:cs typeface="Times New Roman" pitchFamily="18" charset="0"/>
              </a:rPr>
              <a:t>. </a:t>
            </a:r>
          </a:p>
          <a:p>
            <a:r>
              <a:rPr lang="ru-RU" sz="2400" dirty="0" smtClean="0">
                <a:latin typeface="Times New Roman" pitchFamily="18" charset="0"/>
                <a:cs typeface="Times New Roman" pitchFamily="18" charset="0"/>
              </a:rPr>
              <a:t>       Приведу психологические характеристики цвета, наиболее часто встречающиеся разных публикациях.</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Овал 7"/>
          <p:cNvSpPr/>
          <p:nvPr/>
        </p:nvSpPr>
        <p:spPr>
          <a:xfrm>
            <a:off x="0" y="3714752"/>
            <a:ext cx="8429684" cy="28575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1071538" y="500042"/>
            <a:ext cx="8429652" cy="27860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00034" y="1000107"/>
            <a:ext cx="8286808" cy="4801314"/>
          </a:xfrm>
          <a:prstGeom prst="rect">
            <a:avLst/>
          </a:prstGeom>
        </p:spPr>
        <p:txBody>
          <a:bodyPr wrap="square">
            <a:spAutoFit/>
          </a:bodyPr>
          <a:lstStyle/>
          <a:p>
            <a:r>
              <a:rPr lang="ru-RU" sz="2400" b="1" i="1" u="sng" dirty="0" smtClean="0">
                <a:latin typeface="Times New Roman" pitchFamily="18" charset="0"/>
                <a:cs typeface="Times New Roman" pitchFamily="18" charset="0"/>
              </a:rPr>
              <a:t>Красный – цвет </a:t>
            </a:r>
            <a:r>
              <a:rPr lang="ru-RU" sz="2400" b="1" i="1" u="sng" dirty="0" smtClean="0">
                <a:latin typeface="Times New Roman" pitchFamily="18" charset="0"/>
                <a:cs typeface="Times New Roman" pitchFamily="18" charset="0"/>
              </a:rPr>
              <a:t>счастья.</a:t>
            </a:r>
            <a:r>
              <a:rPr lang="ru-RU" sz="20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Он </a:t>
            </a:r>
            <a:r>
              <a:rPr lang="ru-RU" sz="2000" b="1" dirty="0" smtClean="0">
                <a:latin typeface="Times New Roman" pitchFamily="18" charset="0"/>
                <a:cs typeface="Times New Roman" pitchFamily="18" charset="0"/>
              </a:rPr>
              <a:t>будто </a:t>
            </a:r>
            <a:r>
              <a:rPr lang="ru-RU" sz="2000" b="1" dirty="0" smtClean="0">
                <a:latin typeface="Times New Roman" pitchFamily="18" charset="0"/>
                <a:cs typeface="Times New Roman" pitchFamily="18" charset="0"/>
              </a:rPr>
              <a:t>излучает тепло, активизирует силы организма и даже лечит простуду. Этот цвет стимулирует сердечную деятельность, активизирует обмен веществ. Но с ним надо быть </a:t>
            </a:r>
            <a:r>
              <a:rPr lang="ru-RU" sz="2000" b="1" u="sng" dirty="0" smtClean="0">
                <a:latin typeface="Times New Roman" pitchFamily="18" charset="0"/>
                <a:cs typeface="Times New Roman" pitchFamily="18" charset="0"/>
              </a:rPr>
              <a:t>осторожным</a:t>
            </a:r>
            <a:r>
              <a:rPr lang="ru-RU" sz="2000" b="1" dirty="0" smtClean="0">
                <a:latin typeface="Times New Roman" pitchFamily="18" charset="0"/>
                <a:cs typeface="Times New Roman" pitchFamily="18" charset="0"/>
              </a:rPr>
              <a:t>: длительное его действие может привести к переутомлению и раздражению.</a:t>
            </a:r>
          </a:p>
          <a:p>
            <a:r>
              <a:rPr lang="ru-RU" sz="2000" b="1" dirty="0" smtClean="0">
                <a:latin typeface="Times New Roman" pitchFamily="18" charset="0"/>
                <a:cs typeface="Times New Roman" pitchFamily="18" charset="0"/>
              </a:rPr>
              <a:t>Этот </a:t>
            </a:r>
            <a:r>
              <a:rPr lang="ru-RU" sz="2000" b="1" dirty="0" smtClean="0">
                <a:latin typeface="Times New Roman" pitchFamily="18" charset="0"/>
                <a:cs typeface="Times New Roman" pitchFamily="18" charset="0"/>
              </a:rPr>
              <a:t>цвет необходим для работы с робкими,   застенчивыми, неуверенными в себе детьми. </a:t>
            </a:r>
          </a:p>
          <a:p>
            <a:endParaRPr lang="ru-RU" b="1" dirty="0" smtClean="0"/>
          </a:p>
          <a:p>
            <a:endParaRPr lang="ru-RU" b="1" dirty="0" smtClean="0">
              <a:solidFill>
                <a:srgbClr val="FF0000"/>
              </a:solidFill>
            </a:endParaRPr>
          </a:p>
          <a:p>
            <a:endParaRPr lang="ru-RU" b="1" dirty="0" smtClean="0">
              <a:solidFill>
                <a:srgbClr val="FF0000"/>
              </a:solidFill>
            </a:endParaRPr>
          </a:p>
          <a:p>
            <a:r>
              <a:rPr lang="ru-RU" sz="2400" b="1" i="1" u="sng" dirty="0" smtClean="0"/>
              <a:t>Оранжевый – </a:t>
            </a:r>
            <a:r>
              <a:rPr lang="ru-RU" sz="2400" b="1" i="1" u="sng" dirty="0" smtClean="0"/>
              <a:t>цвет </a:t>
            </a:r>
            <a:r>
              <a:rPr lang="ru-RU" sz="2400" b="1" i="1" u="sng" dirty="0" err="1" smtClean="0"/>
              <a:t>оптмизма</a:t>
            </a:r>
            <a:r>
              <a:rPr lang="ru-RU" sz="2400" b="1" i="1" u="sng" dirty="0" smtClean="0"/>
              <a:t>, радостного удивления. </a:t>
            </a:r>
            <a:r>
              <a:rPr lang="ru-RU" sz="2000" b="1" dirty="0" smtClean="0"/>
              <a:t>У</a:t>
            </a:r>
            <a:r>
              <a:rPr lang="ru-RU" sz="2000" b="1" dirty="0" smtClean="0"/>
              <a:t>лучшает настроение, аппетит, настраивает на оптимизм, общительность, учащает пульс и дыхание, стимулирует познавательную  активность, способствует развитию воображения, помогает развивать   нереализованные способности. </a:t>
            </a:r>
            <a:endParaRPr lang="ru-RU" sz="2000" b="1"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К</a:t>
            </a:r>
            <a:endParaRPr lang="ru-RU" dirty="0"/>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857224" y="1071546"/>
            <a:ext cx="7286676" cy="5016758"/>
          </a:xfrm>
          <a:prstGeom prst="rect">
            <a:avLst/>
          </a:prstGeom>
        </p:spPr>
        <p:txBody>
          <a:bodyPr wrap="square">
            <a:spAutoFit/>
          </a:bodyPr>
          <a:lstStyle/>
          <a:p>
            <a:pPr algn="ctr"/>
            <a:r>
              <a:rPr lang="ru-RU" sz="2000" dirty="0" smtClean="0">
                <a:latin typeface="Times New Roman" pitchFamily="18" charset="0"/>
                <a:cs typeface="Times New Roman" pitchFamily="18" charset="0"/>
              </a:rPr>
              <a:t>    Этап  автоматизации звуков обозначен в методике логопедического воздействия по исправлению звукопроизношения как этап формирования первичных произносительных умений и навыков (по Л.С. Волковой). Его цель заключается в том, чтобы научить ребенка правильно произносить уже поставленный звук. </a:t>
            </a:r>
          </a:p>
          <a:p>
            <a:pPr algn="ctr"/>
            <a:r>
              <a:rPr lang="ru-RU" sz="2000" dirty="0" smtClean="0">
                <a:latin typeface="Times New Roman" pitchFamily="18" charset="0"/>
                <a:cs typeface="Times New Roman" pitchFamily="18" charset="0"/>
              </a:rPr>
              <a:t>     Я часто сталкиваюсь с необходимостью разнообразить приёмы своей работы и удерживать внимание детей в процессе занятия. Для малышей логопедические занятия по автоматизации звуков бывают зачастую трудны, однообразны, а к тому же у детей с нарушениями речи внимание неустойчиво и они быстро устают.</a:t>
            </a:r>
          </a:p>
          <a:p>
            <a:pPr algn="ctr"/>
            <a:r>
              <a:rPr lang="ru-RU" sz="2000" dirty="0" smtClean="0">
                <a:latin typeface="Times New Roman" pitchFamily="18" charset="0"/>
                <a:cs typeface="Times New Roman" pitchFamily="18" charset="0"/>
              </a:rPr>
              <a:t>      Чтобы повысить интерес детей к логопедическим занятиям, нужны разнообразные творческие задания,  дидактические игры и новые нетрадиционные приемы в обучении.</a:t>
            </a:r>
          </a:p>
          <a:p>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Овал 7"/>
          <p:cNvSpPr/>
          <p:nvPr/>
        </p:nvSpPr>
        <p:spPr>
          <a:xfrm>
            <a:off x="285720" y="500042"/>
            <a:ext cx="4714908" cy="27860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28596" y="857232"/>
            <a:ext cx="8286808" cy="1877437"/>
          </a:xfrm>
          <a:prstGeom prst="rect">
            <a:avLst/>
          </a:prstGeom>
        </p:spPr>
        <p:txBody>
          <a:bodyPr wrap="square">
            <a:spAutoFit/>
          </a:bodyPr>
          <a:lstStyle/>
          <a:p>
            <a:r>
              <a:rPr lang="ru-RU" sz="2800" b="1" i="1" u="sng" dirty="0" smtClean="0">
                <a:latin typeface="Times New Roman" pitchFamily="18" charset="0"/>
                <a:cs typeface="Times New Roman" pitchFamily="18" charset="0"/>
              </a:rPr>
              <a:t>Желтый</a:t>
            </a:r>
            <a:r>
              <a:rPr lang="en-US" sz="2800" b="1" i="1" dirty="0" smtClean="0">
                <a:latin typeface="Times New Roman" pitchFamily="18" charset="0"/>
                <a:cs typeface="Times New Roman" pitchFamily="18" charset="0"/>
              </a:rPr>
              <a:t>-</a:t>
            </a:r>
            <a:r>
              <a:rPr lang="ru-RU" sz="2800" b="1" i="1" dirty="0" smtClean="0">
                <a:latin typeface="Times New Roman" pitchFamily="18" charset="0"/>
                <a:cs typeface="Times New Roman" pitchFamily="18" charset="0"/>
              </a:rPr>
              <a:t> </a:t>
            </a:r>
            <a:r>
              <a:rPr lang="ru-RU" sz="2800" b="1" i="1" dirty="0" smtClean="0">
                <a:latin typeface="Times New Roman" pitchFamily="18" charset="0"/>
                <a:cs typeface="Times New Roman" pitchFamily="18" charset="0"/>
              </a:rPr>
              <a:t>цвет радости и оптимизма</a:t>
            </a:r>
            <a:r>
              <a:rPr lang="ru-RU" sz="2800" b="1" i="1" dirty="0" smtClean="0">
                <a:latin typeface="Times New Roman" pitchFamily="18" charset="0"/>
                <a:cs typeface="Times New Roman" pitchFamily="18" charset="0"/>
              </a:rPr>
              <a:t>.</a:t>
            </a:r>
          </a:p>
          <a:p>
            <a:r>
              <a:rPr lang="ru-RU" sz="2800" b="1" i="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Способствует укреплению нервной системы и зрения. Если долго смотреть на желтый цвет, то скорее отойдут плохие мысли, улучшится настроение</a:t>
            </a:r>
            <a:endParaRPr lang="ru-RU" sz="2000" b="1"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
        <p:nvSpPr>
          <p:cNvPr id="9" name="Овал 8"/>
          <p:cNvSpPr/>
          <p:nvPr/>
        </p:nvSpPr>
        <p:spPr>
          <a:xfrm>
            <a:off x="0" y="3429000"/>
            <a:ext cx="8715404" cy="292895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57158" y="3357562"/>
            <a:ext cx="8501122" cy="2062103"/>
          </a:xfrm>
          <a:prstGeom prst="rect">
            <a:avLst/>
          </a:prstGeom>
        </p:spPr>
        <p:txBody>
          <a:bodyPr wrap="square">
            <a:spAutoFit/>
          </a:bodyPr>
          <a:lstStyle/>
          <a:p>
            <a:r>
              <a:rPr lang="ru-RU" sz="2800" b="1" i="1" u="sng" dirty="0" smtClean="0">
                <a:latin typeface="Times New Roman" pitchFamily="18" charset="0"/>
                <a:cs typeface="Times New Roman" pitchFamily="18" charset="0"/>
              </a:rPr>
              <a:t>Зелёный</a:t>
            </a:r>
            <a:r>
              <a:rPr lang="ru-RU" sz="2800" b="1" i="1" dirty="0" smtClean="0">
                <a:solidFill>
                  <a:srgbClr val="00B050"/>
                </a:solidFill>
                <a:latin typeface="Times New Roman" pitchFamily="18" charset="0"/>
                <a:cs typeface="Times New Roman" pitchFamily="18" charset="0"/>
              </a:rPr>
              <a:t> – </a:t>
            </a:r>
            <a:r>
              <a:rPr lang="ru-RU" sz="2800" b="1" i="1" dirty="0" smtClean="0">
                <a:latin typeface="Times New Roman" pitchFamily="18" charset="0"/>
                <a:cs typeface="Times New Roman" pitchFamily="18" charset="0"/>
              </a:rPr>
              <a:t>цвет </a:t>
            </a:r>
            <a:r>
              <a:rPr lang="ru-RU" sz="2800" b="1" i="1" dirty="0" smtClean="0">
                <a:latin typeface="Times New Roman" pitchFamily="18" charset="0"/>
                <a:cs typeface="Times New Roman" pitchFamily="18" charset="0"/>
              </a:rPr>
              <a:t> спокойствия</a:t>
            </a:r>
          </a:p>
          <a:p>
            <a:r>
              <a:rPr lang="ru-RU" sz="2000" b="1" dirty="0" smtClean="0">
                <a:latin typeface="Times New Roman" pitchFamily="18" charset="0"/>
                <a:cs typeface="Times New Roman" pitchFamily="18" charset="0"/>
              </a:rPr>
              <a:t>П</a:t>
            </a:r>
            <a:r>
              <a:rPr lang="ru-RU" sz="2000" b="1" dirty="0" smtClean="0">
                <a:latin typeface="Times New Roman" pitchFamily="18" charset="0"/>
                <a:cs typeface="Times New Roman" pitchFamily="18" charset="0"/>
              </a:rPr>
              <a:t>омогает </a:t>
            </a:r>
            <a:r>
              <a:rPr lang="ru-RU" sz="2000" b="1" dirty="0" smtClean="0">
                <a:latin typeface="Times New Roman" pitchFamily="18" charset="0"/>
                <a:cs typeface="Times New Roman" pitchFamily="18" charset="0"/>
              </a:rPr>
              <a:t>при переутомлении и головной боли, успокаивает нервную систему.</a:t>
            </a:r>
          </a:p>
          <a:p>
            <a:r>
              <a:rPr lang="ru-RU" sz="2000" b="1" dirty="0" smtClean="0">
                <a:latin typeface="Times New Roman" pitchFamily="18" charset="0"/>
                <a:cs typeface="Times New Roman" pitchFamily="18" charset="0"/>
              </a:rPr>
              <a:t>Зелёный </a:t>
            </a:r>
            <a:r>
              <a:rPr lang="ru-RU" sz="2000" b="1" dirty="0" smtClean="0">
                <a:latin typeface="Times New Roman" pitchFamily="18" charset="0"/>
                <a:cs typeface="Times New Roman" pitchFamily="18" charset="0"/>
              </a:rPr>
              <a:t>цвет очень важен для взрослых и детей, так как его отсутствие вызывает повышенную возбудимость, нервозность и раздражительность</a:t>
            </a:r>
            <a:r>
              <a:rPr lang="ru-RU" sz="2000" b="1" dirty="0" smtClean="0">
                <a:latin typeface="Times New Roman" pitchFamily="18" charset="0"/>
                <a:cs typeface="Times New Roman" pitchFamily="18" charset="0"/>
              </a:rPr>
              <a:t>.</a:t>
            </a:r>
            <a:endParaRPr lang="ru-RU" sz="20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Прямоугольник 5"/>
          <p:cNvSpPr/>
          <p:nvPr/>
        </p:nvSpPr>
        <p:spPr>
          <a:xfrm>
            <a:off x="428596" y="857232"/>
            <a:ext cx="8286808" cy="707886"/>
          </a:xfrm>
          <a:prstGeom prst="rect">
            <a:avLst/>
          </a:prstGeom>
        </p:spPr>
        <p:txBody>
          <a:bodyPr wrap="square">
            <a:spAutoFit/>
          </a:bodyPr>
          <a:lstStyle/>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
        <p:nvSpPr>
          <p:cNvPr id="11" name="Овал 10"/>
          <p:cNvSpPr/>
          <p:nvPr/>
        </p:nvSpPr>
        <p:spPr>
          <a:xfrm>
            <a:off x="714348" y="357166"/>
            <a:ext cx="8429652" cy="278608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0" y="3571876"/>
            <a:ext cx="8429652" cy="278608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14282" y="1071546"/>
            <a:ext cx="8643998" cy="4339650"/>
          </a:xfrm>
          <a:prstGeom prst="rect">
            <a:avLst/>
          </a:prstGeom>
        </p:spPr>
        <p:txBody>
          <a:bodyPr wrap="square">
            <a:spAutoFit/>
          </a:bodyPr>
          <a:lstStyle/>
          <a:p>
            <a:r>
              <a:rPr lang="ru-RU" sz="2800" b="1" i="1" u="sng" dirty="0" smtClean="0">
                <a:latin typeface="Times New Roman" pitchFamily="18" charset="0"/>
                <a:cs typeface="Times New Roman" pitchFamily="18" charset="0"/>
              </a:rPr>
              <a:t>Синий – цвет вдохновения и </a:t>
            </a:r>
            <a:r>
              <a:rPr lang="ru-RU" sz="2800" b="1" i="1" u="sng" dirty="0" smtClean="0">
                <a:latin typeface="Times New Roman" pitchFamily="18" charset="0"/>
                <a:cs typeface="Times New Roman" pitchFamily="18" charset="0"/>
              </a:rPr>
              <a:t>сосредоточенности. </a:t>
            </a:r>
            <a:endParaRPr lang="ru-RU" sz="2800" b="1" i="1" dirty="0" smtClean="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Синий </a:t>
            </a:r>
            <a:r>
              <a:rPr lang="ru-RU" sz="2000" b="1" dirty="0" smtClean="0">
                <a:latin typeface="Times New Roman" pitchFamily="18" charset="0"/>
                <a:cs typeface="Times New Roman" pitchFamily="18" charset="0"/>
              </a:rPr>
              <a:t>цвет эффективен </a:t>
            </a:r>
            <a:r>
              <a:rPr lang="ru-RU" sz="2000" b="1" dirty="0" smtClean="0">
                <a:latin typeface="Times New Roman" pitchFamily="18" charset="0"/>
                <a:cs typeface="Times New Roman" pitchFamily="18" charset="0"/>
              </a:rPr>
              <a:t>в борьбе со стрессом. Говорят: если долго смотреть на синее, проходит боль. Этот цвет также успокаивающе действует на глаза.</a:t>
            </a:r>
          </a:p>
          <a:p>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 </a:t>
            </a:r>
          </a:p>
          <a:p>
            <a:r>
              <a:rPr lang="ru-RU" sz="2800" b="1" i="1" u="sng" dirty="0" smtClean="0">
                <a:latin typeface="Times New Roman" pitchFamily="18" charset="0"/>
                <a:cs typeface="Times New Roman" pitchFamily="18" charset="0"/>
              </a:rPr>
              <a:t>Голубой – </a:t>
            </a:r>
            <a:r>
              <a:rPr lang="ru-RU" sz="2800" b="1" i="1" u="sng" dirty="0" smtClean="0">
                <a:latin typeface="Times New Roman" pitchFamily="18" charset="0"/>
                <a:cs typeface="Times New Roman" pitchFamily="18" charset="0"/>
              </a:rPr>
              <a:t>цвет мечтательности</a:t>
            </a:r>
            <a:r>
              <a:rPr lang="ru-RU" sz="2800" b="1" dirty="0" smtClean="0">
                <a:latin typeface="Times New Roman" pitchFamily="18" charset="0"/>
                <a:cs typeface="Times New Roman" pitchFamily="18" charset="0"/>
              </a:rPr>
              <a:t>. </a:t>
            </a:r>
          </a:p>
          <a:p>
            <a:r>
              <a:rPr lang="ru-RU" sz="2000" b="1" dirty="0" smtClean="0">
                <a:latin typeface="Times New Roman" pitchFamily="18" charset="0"/>
                <a:cs typeface="Times New Roman" pitchFamily="18" charset="0"/>
              </a:rPr>
              <a:t>Оказывает </a:t>
            </a:r>
            <a:r>
              <a:rPr lang="ru-RU" sz="2000" b="1" dirty="0" smtClean="0">
                <a:latin typeface="Times New Roman" pitchFamily="18" charset="0"/>
                <a:cs typeface="Times New Roman" pitchFamily="18" charset="0"/>
              </a:rPr>
              <a:t>успокаивающее действие на центральную нервную  систему, помогает при нервных расстройствах, бессоннице, </a:t>
            </a:r>
            <a:r>
              <a:rPr lang="ru-RU" sz="2000" b="1" dirty="0" smtClean="0">
                <a:latin typeface="Times New Roman" pitchFamily="18" charset="0"/>
                <a:cs typeface="Times New Roman" pitchFamily="18" charset="0"/>
              </a:rPr>
              <a:t>повышенной  возбудимости</a:t>
            </a:r>
            <a:r>
              <a:rPr lang="ru-RU" sz="2000" b="1"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Прямоугольник 5"/>
          <p:cNvSpPr/>
          <p:nvPr/>
        </p:nvSpPr>
        <p:spPr>
          <a:xfrm>
            <a:off x="428596" y="857232"/>
            <a:ext cx="8286808" cy="707886"/>
          </a:xfrm>
          <a:prstGeom prst="rect">
            <a:avLst/>
          </a:prstGeom>
        </p:spPr>
        <p:txBody>
          <a:bodyPr wrap="square">
            <a:spAutoFit/>
          </a:bodyPr>
          <a:lstStyle/>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
        <p:nvSpPr>
          <p:cNvPr id="9" name="Овал 8"/>
          <p:cNvSpPr/>
          <p:nvPr/>
        </p:nvSpPr>
        <p:spPr>
          <a:xfrm>
            <a:off x="3286116" y="0"/>
            <a:ext cx="6143668" cy="278608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0" y="3429000"/>
            <a:ext cx="8429652" cy="278608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57158" y="1000108"/>
            <a:ext cx="8786842" cy="4278094"/>
          </a:xfrm>
          <a:prstGeom prst="rect">
            <a:avLst/>
          </a:prstGeom>
        </p:spPr>
        <p:txBody>
          <a:bodyPr wrap="square">
            <a:spAutoFit/>
          </a:bodyPr>
          <a:lstStyle/>
          <a:p>
            <a:r>
              <a:rPr lang="ru-RU" sz="2400" b="1" i="1" u="sng" dirty="0" smtClean="0">
                <a:latin typeface="Times New Roman" pitchFamily="18" charset="0"/>
                <a:cs typeface="Times New Roman" pitchFamily="18" charset="0"/>
              </a:rPr>
              <a:t>Фиолетовый – цвет </a:t>
            </a:r>
            <a:r>
              <a:rPr lang="ru-RU" sz="2400" b="1" i="1" u="sng" dirty="0" smtClean="0">
                <a:latin typeface="Times New Roman" pitchFamily="18" charset="0"/>
                <a:cs typeface="Times New Roman" pitchFamily="18" charset="0"/>
              </a:rPr>
              <a:t>благородства</a:t>
            </a:r>
            <a:r>
              <a:rPr lang="ru-RU" sz="2000" b="1" i="1" dirty="0" smtClean="0">
                <a:latin typeface="Times New Roman" pitchFamily="18" charset="0"/>
                <a:cs typeface="Times New Roman" pitchFamily="18" charset="0"/>
              </a:rPr>
              <a:t>. </a:t>
            </a:r>
          </a:p>
          <a:p>
            <a:r>
              <a:rPr lang="ru-RU" sz="2000" b="1" i="1" dirty="0" smtClean="0">
                <a:latin typeface="Times New Roman" pitchFamily="18" charset="0"/>
                <a:cs typeface="Times New Roman" pitchFamily="18" charset="0"/>
              </a:rPr>
              <a:t>Использование фиолетового  </a:t>
            </a:r>
            <a:r>
              <a:rPr lang="ru-RU" sz="2000" b="1" dirty="0" smtClean="0">
                <a:latin typeface="Times New Roman" pitchFamily="18" charset="0"/>
                <a:cs typeface="Times New Roman" pitchFamily="18" charset="0"/>
              </a:rPr>
              <a:t>цвета </a:t>
            </a:r>
            <a:r>
              <a:rPr lang="ru-RU" sz="2000" b="1" dirty="0" smtClean="0">
                <a:latin typeface="Times New Roman" pitchFamily="18" charset="0"/>
                <a:cs typeface="Times New Roman" pitchFamily="18" charset="0"/>
              </a:rPr>
              <a:t>в небольших количествах помогает развивать воображение, творческое мышление, успокаивать, благотворно влиять на сон, побуждать стремление к духовному росту, творчеству, осуществлять благотворное воздействие </a:t>
            </a:r>
            <a:r>
              <a:rPr lang="ru-RU" sz="2000" b="1" dirty="0" smtClean="0">
                <a:latin typeface="Times New Roman" pitchFamily="18" charset="0"/>
                <a:cs typeface="Times New Roman" pitchFamily="18" charset="0"/>
              </a:rPr>
              <a:t>на </a:t>
            </a:r>
            <a:r>
              <a:rPr lang="ru-RU" sz="2000" b="1" dirty="0" err="1" smtClean="0">
                <a:latin typeface="Times New Roman" pitchFamily="18" charset="0"/>
                <a:cs typeface="Times New Roman" pitchFamily="18" charset="0"/>
              </a:rPr>
              <a:t>сердечно-сосудистую</a:t>
            </a:r>
            <a:r>
              <a:rPr lang="ru-RU" sz="20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систему..</a:t>
            </a:r>
          </a:p>
          <a:p>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r>
              <a:rPr lang="ru-RU" sz="2400" b="1" i="1" u="sng" dirty="0" smtClean="0">
                <a:latin typeface="Times New Roman" pitchFamily="18" charset="0"/>
                <a:cs typeface="Times New Roman" pitchFamily="18" charset="0"/>
              </a:rPr>
              <a:t>Розовый – цвет романтичности, нежности, доброты, мягкости, комфорта </a:t>
            </a:r>
            <a:r>
              <a:rPr lang="ru-RU" sz="2400" b="1" i="1" u="sng"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Помогает </a:t>
            </a:r>
            <a:r>
              <a:rPr lang="ru-RU" sz="2000" b="1" dirty="0" smtClean="0">
                <a:latin typeface="Times New Roman" pitchFamily="18" charset="0"/>
                <a:cs typeface="Times New Roman" pitchFamily="18" charset="0"/>
              </a:rPr>
              <a:t>концентрации внимания, снимает нервное напряжение, а также,  по мнению многих психологов, помогает избавиться от навязчивых мыслей.</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Прямоугольник 5"/>
          <p:cNvSpPr/>
          <p:nvPr/>
        </p:nvSpPr>
        <p:spPr>
          <a:xfrm>
            <a:off x="428596" y="857232"/>
            <a:ext cx="8286808" cy="707886"/>
          </a:xfrm>
          <a:prstGeom prst="rect">
            <a:avLst/>
          </a:prstGeom>
        </p:spPr>
        <p:txBody>
          <a:bodyPr wrap="square">
            <a:spAutoFit/>
          </a:bodyPr>
          <a:lstStyle/>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
        <p:nvSpPr>
          <p:cNvPr id="13" name="Овал 12"/>
          <p:cNvSpPr/>
          <p:nvPr/>
        </p:nvSpPr>
        <p:spPr>
          <a:xfrm>
            <a:off x="428596" y="4000504"/>
            <a:ext cx="4357718" cy="250033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5643570" y="642918"/>
            <a:ext cx="3143272" cy="2357454"/>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28596" y="889844"/>
            <a:ext cx="8358246" cy="3170099"/>
          </a:xfrm>
          <a:prstGeom prst="rect">
            <a:avLst/>
          </a:prstGeom>
        </p:spPr>
        <p:txBody>
          <a:bodyPr wrap="square">
            <a:spAutoFit/>
          </a:bodyPr>
          <a:lstStyle/>
          <a:p>
            <a:r>
              <a:rPr lang="ru-RU" sz="2000" b="1" i="1" u="sng" dirty="0" smtClean="0">
                <a:latin typeface="Times New Roman" pitchFamily="18" charset="0"/>
                <a:cs typeface="Times New Roman" pitchFamily="18" charset="0"/>
              </a:rPr>
              <a:t>Коричневый – цвет </a:t>
            </a:r>
            <a:r>
              <a:rPr lang="ru-RU" sz="2000" b="1" i="1" u="sng" dirty="0" smtClean="0">
                <a:latin typeface="Times New Roman" pitchFamily="18" charset="0"/>
                <a:cs typeface="Times New Roman" pitchFamily="18" charset="0"/>
              </a:rPr>
              <a:t>надёжности, защиты и прочности. </a:t>
            </a:r>
            <a:r>
              <a:rPr lang="ru-RU" sz="2000" b="1" i="1" dirty="0" smtClean="0">
                <a:latin typeface="Times New Roman" pitchFamily="18" charset="0"/>
                <a:cs typeface="Times New Roman" pitchFamily="18" charset="0"/>
              </a:rPr>
              <a:t>Повышает</a:t>
            </a:r>
            <a:endParaRPr lang="ru-RU" sz="2000" b="1" i="1" dirty="0" smtClean="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работоспособность, способствует концентрации внимания, стабилизирует  эмоциональное состояние. Кроме </a:t>
            </a:r>
            <a:r>
              <a:rPr lang="ru-RU" sz="2000" b="1" dirty="0" smtClean="0">
                <a:latin typeface="Times New Roman" pitchFamily="18" charset="0"/>
                <a:cs typeface="Times New Roman" pitchFamily="18" charset="0"/>
              </a:rPr>
              <a:t>этого   снимает  </a:t>
            </a:r>
            <a:r>
              <a:rPr lang="ru-RU" sz="2000" b="1" dirty="0" smtClean="0">
                <a:latin typeface="Times New Roman" pitchFamily="18" charset="0"/>
                <a:cs typeface="Times New Roman" pitchFamily="18" charset="0"/>
              </a:rPr>
              <a:t>тревогу, дарит уверенность в себе и спокойствие. </a:t>
            </a:r>
          </a:p>
          <a:p>
            <a:endParaRPr lang="ru-RU" sz="2000" b="1" dirty="0" smtClean="0">
              <a:latin typeface="Times New Roman" pitchFamily="18" charset="0"/>
              <a:cs typeface="Times New Roman" pitchFamily="18" charset="0"/>
            </a:endParaRPr>
          </a:p>
          <a:p>
            <a:r>
              <a:rPr lang="ru-RU" sz="2000" b="1" i="1" u="sng" dirty="0" smtClean="0">
                <a:latin typeface="Times New Roman" pitchFamily="18" charset="0"/>
                <a:cs typeface="Times New Roman" pitchFamily="18" charset="0"/>
              </a:rPr>
              <a:t>Серый – цвет стремления к стабильности, здравомыслия, чувства меры.</a:t>
            </a:r>
          </a:p>
          <a:p>
            <a:r>
              <a:rPr lang="ru-RU" sz="2000" b="1" dirty="0" smtClean="0">
                <a:latin typeface="Times New Roman" pitchFamily="18" charset="0"/>
                <a:cs typeface="Times New Roman" pitchFamily="18" charset="0"/>
              </a:rPr>
              <a:t>Помогает справиться с невротическими реакциями, агрессией, способен  «управлять эмоциями», расслабляет, позволяет чувствовать себя спокойно, способствует сну. </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Прямоугольник 5"/>
          <p:cNvSpPr/>
          <p:nvPr/>
        </p:nvSpPr>
        <p:spPr>
          <a:xfrm>
            <a:off x="428596" y="857232"/>
            <a:ext cx="8286808" cy="707886"/>
          </a:xfrm>
          <a:prstGeom prst="rect">
            <a:avLst/>
          </a:prstGeom>
        </p:spPr>
        <p:txBody>
          <a:bodyPr wrap="square">
            <a:spAutoFit/>
          </a:bodyPr>
          <a:lstStyle/>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
        <p:nvSpPr>
          <p:cNvPr id="8" name="Овал 7"/>
          <p:cNvSpPr/>
          <p:nvPr/>
        </p:nvSpPr>
        <p:spPr>
          <a:xfrm>
            <a:off x="5572132" y="214290"/>
            <a:ext cx="3357586" cy="27860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85720" y="1000108"/>
            <a:ext cx="8501122" cy="4278094"/>
          </a:xfrm>
          <a:prstGeom prst="rect">
            <a:avLst/>
          </a:prstGeom>
        </p:spPr>
        <p:txBody>
          <a:bodyPr wrap="square">
            <a:spAutoFit/>
          </a:bodyPr>
          <a:lstStyle/>
          <a:p>
            <a:r>
              <a:rPr lang="ru-RU" sz="2400" b="1" i="1" u="sng" dirty="0" smtClean="0">
                <a:latin typeface="Times New Roman" pitchFamily="18" charset="0"/>
                <a:cs typeface="Times New Roman" pitchFamily="18" charset="0"/>
              </a:rPr>
              <a:t>Белый – цвет очищения, целомудренности, единения.   </a:t>
            </a:r>
            <a:r>
              <a:rPr lang="ru-RU" sz="2000" b="1" dirty="0" smtClean="0">
                <a:latin typeface="Times New Roman" pitchFamily="18" charset="0"/>
                <a:cs typeface="Times New Roman" pitchFamily="18" charset="0"/>
              </a:rPr>
              <a:t>Содержит в себе</a:t>
            </a:r>
          </a:p>
          <a:p>
            <a:r>
              <a:rPr lang="ru-RU" sz="2000" b="1" dirty="0" smtClean="0">
                <a:latin typeface="Times New Roman" pitchFamily="18" charset="0"/>
                <a:cs typeface="Times New Roman" pitchFamily="18" charset="0"/>
              </a:rPr>
              <a:t>энергию преобразования, повышает самооценку, оказывает благотворное</a:t>
            </a:r>
          </a:p>
          <a:p>
            <a:r>
              <a:rPr lang="ru-RU" sz="2000" b="1" dirty="0" smtClean="0">
                <a:latin typeface="Times New Roman" pitchFamily="18" charset="0"/>
                <a:cs typeface="Times New Roman" pitchFamily="18" charset="0"/>
              </a:rPr>
              <a:t>влияние на центральную нервную систему и мозг, восстанавливает структуру  тканей, которые непосредственно отвечают за сознание. </a:t>
            </a:r>
          </a:p>
          <a:p>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r>
              <a:rPr lang="ru-RU" sz="2400" b="1" i="1" u="sng" dirty="0" smtClean="0">
                <a:latin typeface="Times New Roman" pitchFamily="18" charset="0"/>
                <a:cs typeface="Times New Roman" pitchFamily="18" charset="0"/>
              </a:rPr>
              <a:t>Чёрный цвет действует угнетающе, подавляет </a:t>
            </a:r>
            <a:r>
              <a:rPr lang="ru-RU" sz="2400" b="1" i="1" u="sng" dirty="0" smtClean="0">
                <a:latin typeface="Times New Roman" pitchFamily="18" charset="0"/>
                <a:cs typeface="Times New Roman" pitchFamily="18" charset="0"/>
              </a:rPr>
              <a:t>эмоциональную  </a:t>
            </a:r>
            <a:r>
              <a:rPr lang="ru-RU" sz="2000" b="1" dirty="0" smtClean="0">
                <a:latin typeface="Times New Roman" pitchFamily="18" charset="0"/>
                <a:cs typeface="Times New Roman" pitchFamily="18" charset="0"/>
              </a:rPr>
              <a:t>активность.</a:t>
            </a:r>
          </a:p>
          <a:p>
            <a:r>
              <a:rPr lang="ru-RU" sz="20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Он не используется в целях </a:t>
            </a:r>
            <a:r>
              <a:rPr lang="ru-RU" sz="2000" b="1" dirty="0" smtClean="0">
                <a:latin typeface="Times New Roman" pitchFamily="18" charset="0"/>
                <a:cs typeface="Times New Roman" pitchFamily="18" charset="0"/>
              </a:rPr>
              <a:t>коррекции</a:t>
            </a:r>
          </a:p>
          <a:p>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психоречевых</a:t>
            </a:r>
            <a:r>
              <a:rPr lang="ru-RU" sz="2000" b="1" dirty="0" smtClean="0">
                <a:latin typeface="Times New Roman" pitchFamily="18" charset="0"/>
                <a:cs typeface="Times New Roman" pitchFamily="18" charset="0"/>
              </a:rPr>
              <a:t> нарушений у  детей с </a:t>
            </a:r>
            <a:r>
              <a:rPr lang="ru-RU" sz="2000" b="1" dirty="0" smtClean="0">
                <a:latin typeface="Times New Roman" pitchFamily="18" charset="0"/>
                <a:cs typeface="Times New Roman" pitchFamily="18" charset="0"/>
              </a:rPr>
              <a:t>речевой</a:t>
            </a:r>
          </a:p>
          <a:p>
            <a:r>
              <a:rPr lang="ru-RU" sz="20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патологией.</a:t>
            </a:r>
            <a:endParaRPr lang="ru-RU" sz="2000" b="1" dirty="0">
              <a:latin typeface="Times New Roman" pitchFamily="18" charset="0"/>
              <a:cs typeface="Times New Roman" pitchFamily="18" charset="0"/>
            </a:endParaRPr>
          </a:p>
        </p:txBody>
      </p:sp>
      <p:sp>
        <p:nvSpPr>
          <p:cNvPr id="9" name="Овал 8"/>
          <p:cNvSpPr/>
          <p:nvPr/>
        </p:nvSpPr>
        <p:spPr>
          <a:xfrm>
            <a:off x="6500794" y="4643446"/>
            <a:ext cx="2643206" cy="192882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 name="Заголовок 15"/>
          <p:cNvSpPr>
            <a:spLocks noGrp="1"/>
          </p:cNvSpPr>
          <p:nvPr>
            <p:ph type="title"/>
          </p:nvPr>
        </p:nvSpPr>
        <p:spPr/>
        <p:txBody>
          <a:bodyPr>
            <a:normAutofit fontScale="90000"/>
          </a:bodyPr>
          <a:lstStyle/>
          <a:p>
            <a:r>
              <a:rPr lang="ru-RU" b="1" dirty="0" smtClean="0">
                <a:solidFill>
                  <a:srgbClr val="FF0000"/>
                </a:solidFill>
              </a:rPr>
              <a:t>Взаимосвязь между цветом и группой крови</a:t>
            </a:r>
            <a:endParaRPr lang="ru-RU" b="1" dirty="0">
              <a:solidFill>
                <a:srgbClr val="FF0000"/>
              </a:solidFill>
            </a:endParaRPr>
          </a:p>
        </p:txBody>
      </p:sp>
      <p:sp>
        <p:nvSpPr>
          <p:cNvPr id="17" name="Содержимое 16"/>
          <p:cNvSpPr>
            <a:spLocks noGrp="1"/>
          </p:cNvSpPr>
          <p:nvPr>
            <p:ph idx="1"/>
          </p:nvPr>
        </p:nvSpPr>
        <p:spPr>
          <a:xfrm>
            <a:off x="457200" y="1600200"/>
            <a:ext cx="8229600" cy="4829196"/>
          </a:xfrm>
        </p:spPr>
        <p:txBody>
          <a:bodyPr>
            <a:normAutofit fontScale="70000" lnSpcReduction="20000"/>
          </a:bodyPr>
          <a:lstStyle/>
          <a:p>
            <a:pPr>
              <a:buNone/>
            </a:pPr>
            <a:r>
              <a:rPr lang="ru-RU" dirty="0" smtClean="0">
                <a:latin typeface="Times New Roman" pitchFamily="18" charset="0"/>
                <a:cs typeface="Times New Roman" pitchFamily="18" charset="0"/>
              </a:rPr>
              <a:t>               </a:t>
            </a:r>
            <a:r>
              <a:rPr lang="ru-RU" u="sng" dirty="0" smtClean="0">
                <a:latin typeface="Times New Roman" pitchFamily="18" charset="0"/>
                <a:cs typeface="Times New Roman" pitchFamily="18" charset="0"/>
              </a:rPr>
              <a:t>Ученые также установили взаимосвязь между </a:t>
            </a:r>
            <a:r>
              <a:rPr lang="ru-RU" b="1" u="sng" dirty="0" smtClean="0">
                <a:latin typeface="Times New Roman" pitchFamily="18" charset="0"/>
                <a:cs typeface="Times New Roman" pitchFamily="18" charset="0"/>
              </a:rPr>
              <a:t>цветом и группой крови</a:t>
            </a:r>
            <a:r>
              <a:rPr lang="ru-RU" u="sng" dirty="0" smtClean="0">
                <a:latin typeface="Times New Roman" pitchFamily="18" charset="0"/>
                <a:cs typeface="Times New Roman" pitchFamily="18" charset="0"/>
              </a:rPr>
              <a:t>. </a:t>
            </a:r>
            <a:endParaRPr lang="en-US" u="sng"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Людям с I группой наиболее подходят красные и оранжевые оттенки. </a:t>
            </a:r>
            <a:endParaRPr lang="en-US"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Для нормализации жизненных процессов тех, у кого II группа крови, рекомендуются голубой и зеленый тона, которые особо хорошо влияют на тело и умственные способности. </a:t>
            </a:r>
            <a:endParaRPr lang="en-US"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Люди с III группой имеют более широкий </a:t>
            </a:r>
            <a:r>
              <a:rPr lang="ru-RU" u="sng" dirty="0" smtClean="0">
                <a:latin typeface="Times New Roman" pitchFamily="18" charset="0"/>
                <a:cs typeface="Times New Roman" pitchFamily="18" charset="0"/>
              </a:rPr>
              <a:t>выбор</a:t>
            </a:r>
            <a:r>
              <a:rPr lang="ru-RU" dirty="0" smtClean="0">
                <a:latin typeface="Times New Roman" pitchFamily="18" charset="0"/>
                <a:cs typeface="Times New Roman" pitchFamily="18" charset="0"/>
              </a:rPr>
              <a:t>: красный, оранжевый </a:t>
            </a:r>
            <a:r>
              <a:rPr lang="ru-RU" b="1" dirty="0" smtClean="0">
                <a:latin typeface="Times New Roman" pitchFamily="18" charset="0"/>
                <a:cs typeface="Times New Roman" pitchFamily="18" charset="0"/>
              </a:rPr>
              <a:t>цвета</a:t>
            </a:r>
            <a:r>
              <a:rPr lang="ru-RU" dirty="0" smtClean="0">
                <a:latin typeface="Times New Roman" pitchFamily="18" charset="0"/>
                <a:cs typeface="Times New Roman" pitchFamily="18" charset="0"/>
              </a:rPr>
              <a:t> стимулируют процессы их жизнедеятельности, повышают умственную активность; голубой и зеленый - успокаивают нервную систему, а фиолетовый способствует поднятию настроения.</a:t>
            </a:r>
            <a:endParaRPr lang="en-US"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Людям с IV группой крови </a:t>
            </a:r>
            <a:r>
              <a:rPr lang="ru-RU" i="1" dirty="0" smtClean="0">
                <a:latin typeface="Times New Roman" pitchFamily="18" charset="0"/>
                <a:cs typeface="Times New Roman" pitchFamily="18" charset="0"/>
              </a:rPr>
              <a:t>(что похожие по своим энергетическим характеристикам со II группой)</a:t>
            </a:r>
            <a:r>
              <a:rPr lang="ru-RU" dirty="0" smtClean="0">
                <a:latin typeface="Times New Roman" pitchFamily="18" charset="0"/>
                <a:cs typeface="Times New Roman" pitchFamily="18" charset="0"/>
              </a:rPr>
              <a:t> нужно как можно чаще созерцать голубое и зеленое.</a:t>
            </a:r>
          </a:p>
          <a:p>
            <a:endParaRPr lang="ru-RU" dirty="0"/>
          </a:p>
        </p:txBody>
      </p:sp>
      <p:sp>
        <p:nvSpPr>
          <p:cNvPr id="6" name="Прямоугольник 5"/>
          <p:cNvSpPr/>
          <p:nvPr/>
        </p:nvSpPr>
        <p:spPr>
          <a:xfrm>
            <a:off x="428596" y="857232"/>
            <a:ext cx="8286808" cy="707886"/>
          </a:xfrm>
          <a:prstGeom prst="rect">
            <a:avLst/>
          </a:prstGeom>
        </p:spPr>
        <p:txBody>
          <a:bodyPr wrap="square">
            <a:spAutoFit/>
          </a:bodyPr>
          <a:lstStyle/>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 name="Содержимое 16"/>
          <p:cNvSpPr>
            <a:spLocks noGrp="1"/>
          </p:cNvSpPr>
          <p:nvPr>
            <p:ph idx="1"/>
          </p:nvPr>
        </p:nvSpPr>
        <p:spPr>
          <a:xfrm>
            <a:off x="428596" y="428604"/>
            <a:ext cx="8229600" cy="4286280"/>
          </a:xfrm>
        </p:spPr>
        <p:txBody>
          <a:bodyPr>
            <a:normAutofit fontScale="70000" lnSpcReduction="20000"/>
          </a:bodyPr>
          <a:lstStyle/>
          <a:p>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Цветотерапия</a:t>
            </a:r>
            <a:r>
              <a:rPr lang="ru-RU" b="1" dirty="0" smtClean="0">
                <a:latin typeface="Times New Roman" pitchFamily="18" charset="0"/>
                <a:cs typeface="Times New Roman" pitchFamily="18" charset="0"/>
              </a:rPr>
              <a:t> для дошкольников – это хорошая </a:t>
            </a:r>
            <a:r>
              <a:rPr lang="ru-RU" b="1" dirty="0" smtClean="0">
                <a:latin typeface="Times New Roman" pitchFamily="18" charset="0"/>
                <a:cs typeface="Times New Roman" pitchFamily="18" charset="0"/>
              </a:rPr>
              <a:t>возможность выразить свое настроение, передать эмоции и чувства, которые сложно объяснить слова. Прежде всего, ребенку </a:t>
            </a:r>
            <a:r>
              <a:rPr lang="ru-RU" b="1" dirty="0" smtClean="0">
                <a:latin typeface="Times New Roman" pitchFamily="18" charset="0"/>
                <a:cs typeface="Times New Roman" pitchFamily="18" charset="0"/>
              </a:rPr>
              <a:t>предлагается определиться с любимым цветом. Если дети выбирают насыщенные, яркие оттенки красного, желтого или зеленого, это является показателем гармоничного психического развития, динамичности и любознательности. В случае же, когда ребенок отдает предпочтение белому или черному цветам, возможна склонность к замкнутости и одиночеству. Для коррекции данной склонности также может быть использована </a:t>
            </a:r>
            <a:r>
              <a:rPr lang="ru-RU" b="1" dirty="0" err="1" smtClean="0">
                <a:latin typeface="Times New Roman" pitchFamily="18" charset="0"/>
                <a:cs typeface="Times New Roman" pitchFamily="18" charset="0"/>
              </a:rPr>
              <a:t>цветотерапия</a:t>
            </a:r>
            <a:r>
              <a:rPr lang="ru-RU" b="1" dirty="0" smtClean="0">
                <a:latin typeface="Times New Roman" pitchFamily="18" charset="0"/>
                <a:cs typeface="Times New Roman" pitchFamily="18" charset="0"/>
              </a:rPr>
              <a:t>. Упражнения со сменой различных цветов здесь будут особенно актуальны.</a:t>
            </a:r>
          </a:p>
          <a:p>
            <a:endParaRPr lang="ru-RU" b="1" dirty="0">
              <a:latin typeface="Times New Roman" pitchFamily="18" charset="0"/>
              <a:cs typeface="Times New Roman" pitchFamily="18" charset="0"/>
            </a:endParaRPr>
          </a:p>
        </p:txBody>
      </p:sp>
      <p:pic>
        <p:nvPicPr>
          <p:cNvPr id="5" name="Рисунок 4" descr="цветотерапия для детей"/>
          <p:cNvPicPr/>
          <p:nvPr/>
        </p:nvPicPr>
        <p:blipFill>
          <a:blip r:embed="rId3" cstate="print"/>
          <a:srcRect/>
          <a:stretch>
            <a:fillRect/>
          </a:stretch>
        </p:blipFill>
        <p:spPr bwMode="auto">
          <a:xfrm>
            <a:off x="1643042" y="4143380"/>
            <a:ext cx="28575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 name="Содержимое 16"/>
          <p:cNvSpPr>
            <a:spLocks noGrp="1"/>
          </p:cNvSpPr>
          <p:nvPr>
            <p:ph idx="1"/>
          </p:nvPr>
        </p:nvSpPr>
        <p:spPr>
          <a:xfrm>
            <a:off x="428596" y="571480"/>
            <a:ext cx="8229600" cy="4572032"/>
          </a:xfrm>
        </p:spPr>
        <p:txBody>
          <a:bodyPr>
            <a:normAutofit fontScale="70000" lnSpcReduction="20000"/>
          </a:bodyPr>
          <a:lstStyle/>
          <a:p>
            <a:pPr>
              <a:buNone/>
            </a:pPr>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Например, можно предложить ребенку, выбравшему белый или черный цвет, попробовать заменить эти цвета на другие, более яркие. Делать это лучше постепенно. Можно использовать раскраски, предлагая ребенку раскрашивать белые фигуры разными цветами, постепенно увеличивая яркость и насыщенность. Также можно делать аппликации. На черные (или белые) элементы фигурки предложить наклеить что-нибудь более яркое (звезды, полосы, цветы и т.д.) и оценить результат. Если ребенок удовлетворен новой картинкой, попросите его рассказать о своем настроении. Изменилось ли что-нибудь в нем? Стало ли ему лучше, радостнее, легче и т. д. или наоборот?</a:t>
            </a:r>
          </a:p>
          <a:p>
            <a:endParaRPr lang="ru-RU" b="1" dirty="0">
              <a:latin typeface="Times New Roman" pitchFamily="18" charset="0"/>
              <a:cs typeface="Times New Roman" pitchFamily="18" charset="0"/>
            </a:endParaRPr>
          </a:p>
        </p:txBody>
      </p:sp>
      <p:pic>
        <p:nvPicPr>
          <p:cNvPr id="4" name="Рисунок 3" descr="цветотерапия упражнения"/>
          <p:cNvPicPr/>
          <p:nvPr/>
        </p:nvPicPr>
        <p:blipFill>
          <a:blip r:embed="rId3" cstate="print"/>
          <a:srcRect/>
          <a:stretch>
            <a:fillRect/>
          </a:stretch>
        </p:blipFill>
        <p:spPr bwMode="auto">
          <a:xfrm>
            <a:off x="2643174" y="4286256"/>
            <a:ext cx="28575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 name="Заголовок 15"/>
          <p:cNvSpPr>
            <a:spLocks noGrp="1"/>
          </p:cNvSpPr>
          <p:nvPr>
            <p:ph type="title"/>
          </p:nvPr>
        </p:nvSpPr>
        <p:spPr>
          <a:xfrm>
            <a:off x="457200" y="274638"/>
            <a:ext cx="5329246" cy="1143000"/>
          </a:xfrm>
        </p:spPr>
        <p:txBody>
          <a:bodyPr>
            <a:normAutofit/>
          </a:bodyPr>
          <a:lstStyle/>
          <a:p>
            <a:r>
              <a:rPr lang="ru-RU" b="1" dirty="0" smtClean="0">
                <a:solidFill>
                  <a:srgbClr val="FF0000"/>
                </a:solidFill>
              </a:rPr>
              <a:t>«</a:t>
            </a:r>
            <a:r>
              <a:rPr lang="ru-RU" b="1" dirty="0" smtClean="0">
                <a:solidFill>
                  <a:srgbClr val="FF0000"/>
                </a:solidFill>
              </a:rPr>
              <a:t>Цветной дождь»</a:t>
            </a:r>
            <a:endParaRPr lang="ru-RU" b="1" dirty="0">
              <a:solidFill>
                <a:srgbClr val="FF0000"/>
              </a:solidFill>
            </a:endParaRPr>
          </a:p>
        </p:txBody>
      </p:sp>
      <p:pic>
        <p:nvPicPr>
          <p:cNvPr id="7" name="Picture 2" descr="C:\Users\Анатолий\Desktop\фото пособий цветотерапия.jpg"/>
          <p:cNvPicPr>
            <a:picLocks noChangeAspect="1" noChangeArrowheads="1"/>
          </p:cNvPicPr>
          <p:nvPr/>
        </p:nvPicPr>
        <p:blipFill>
          <a:blip r:embed="rId3" cstate="print"/>
          <a:srcRect/>
          <a:stretch>
            <a:fillRect/>
          </a:stretch>
        </p:blipFill>
        <p:spPr bwMode="auto">
          <a:xfrm>
            <a:off x="5357818" y="571480"/>
            <a:ext cx="3500461" cy="2492653"/>
          </a:xfrm>
          <a:prstGeom prst="rect">
            <a:avLst/>
          </a:prstGeom>
          <a:noFill/>
        </p:spPr>
      </p:pic>
      <p:pic>
        <p:nvPicPr>
          <p:cNvPr id="5" name="Picture 16" descr="C:\Users\Анатолий\Desktop\mmmmmm.jpg"/>
          <p:cNvPicPr>
            <a:picLocks noChangeAspect="1" noChangeArrowheads="1"/>
          </p:cNvPicPr>
          <p:nvPr/>
        </p:nvPicPr>
        <p:blipFill>
          <a:blip r:embed="rId4" cstate="print"/>
          <a:srcRect/>
          <a:stretch>
            <a:fillRect/>
          </a:stretch>
        </p:blipFill>
        <p:spPr bwMode="auto">
          <a:xfrm>
            <a:off x="285720" y="4643446"/>
            <a:ext cx="2786082" cy="2047875"/>
          </a:xfrm>
          <a:prstGeom prst="rect">
            <a:avLst/>
          </a:prstGeom>
          <a:noFill/>
        </p:spPr>
      </p:pic>
      <p:pic>
        <p:nvPicPr>
          <p:cNvPr id="8" name="Picture 4"/>
          <p:cNvPicPr>
            <a:picLocks noChangeAspect="1" noChangeArrowheads="1"/>
          </p:cNvPicPr>
          <p:nvPr/>
        </p:nvPicPr>
        <p:blipFill>
          <a:blip r:embed="rId5" cstate="print"/>
          <a:srcRect/>
          <a:stretch>
            <a:fillRect/>
          </a:stretch>
        </p:blipFill>
        <p:spPr bwMode="auto">
          <a:xfrm>
            <a:off x="4929190" y="3929066"/>
            <a:ext cx="3857652" cy="2714548"/>
          </a:xfrm>
          <a:prstGeom prst="rect">
            <a:avLst/>
          </a:prstGeom>
          <a:noFill/>
          <a:ln w="9525">
            <a:noFill/>
            <a:miter lim="800000"/>
            <a:headEnd/>
            <a:tailEnd/>
          </a:ln>
          <a:effectLst/>
        </p:spPr>
      </p:pic>
      <p:sp>
        <p:nvSpPr>
          <p:cNvPr id="17" name="Содержимое 16"/>
          <p:cNvSpPr>
            <a:spLocks noGrp="1"/>
          </p:cNvSpPr>
          <p:nvPr>
            <p:ph idx="1"/>
          </p:nvPr>
        </p:nvSpPr>
        <p:spPr>
          <a:xfrm>
            <a:off x="457200" y="1071546"/>
            <a:ext cx="6186502" cy="5786454"/>
          </a:xfrm>
        </p:spPr>
        <p:txBody>
          <a:bodyPr>
            <a:normAutofit/>
          </a:bodyPr>
          <a:lstStyle/>
          <a:p>
            <a:pPr>
              <a:buNone/>
            </a:pPr>
            <a:r>
              <a:rPr lang="ru-RU"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Одним из оригинальных методов, которые использует </a:t>
            </a:r>
            <a:r>
              <a:rPr lang="ru-RU" sz="2000" dirty="0" err="1" smtClean="0">
                <a:latin typeface="Times New Roman" pitchFamily="18" charset="0"/>
                <a:cs typeface="Times New Roman" pitchFamily="18" charset="0"/>
              </a:rPr>
              <a:t>цветотерапия</a:t>
            </a:r>
            <a:r>
              <a:rPr lang="ru-RU" sz="2000" dirty="0" smtClean="0">
                <a:latin typeface="Times New Roman" pitchFamily="18" charset="0"/>
                <a:cs typeface="Times New Roman" pitchFamily="18" charset="0"/>
              </a:rPr>
              <a:t> в ДОУ, можно назвать шатер из цветных атласных лент (методика «Цветной дождь»). Ленты подобраны по оттенкам – от теплых к холодным, они вертикально спускаются вниз, напоминая струи дождя. Дети могут прятаться в шатре, могут выбирать понравившийся цвет, гладить ленты руками. Также в течение дня детям предлагается несколько раз проходить через шатер  (зонт) в соответствующем направлении: </a:t>
            </a:r>
            <a:r>
              <a:rPr lang="ru-RU" sz="2000" dirty="0" err="1" smtClean="0">
                <a:latin typeface="Times New Roman" pitchFamily="18" charset="0"/>
                <a:cs typeface="Times New Roman" pitchFamily="18" charset="0"/>
              </a:rPr>
              <a:t>гиперактивным</a:t>
            </a:r>
            <a:r>
              <a:rPr lang="ru-RU" sz="2000" dirty="0" smtClean="0">
                <a:latin typeface="Times New Roman" pitchFamily="18" charset="0"/>
                <a:cs typeface="Times New Roman" pitchFamily="18" charset="0"/>
              </a:rPr>
              <a:t> детям – от теплых оттенков к холодным, а вялым, инертным – в обратном направлении.</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 name="Заголовок 15"/>
          <p:cNvSpPr>
            <a:spLocks noGrp="1"/>
          </p:cNvSpPr>
          <p:nvPr>
            <p:ph type="title"/>
          </p:nvPr>
        </p:nvSpPr>
        <p:spPr>
          <a:xfrm>
            <a:off x="457200" y="274638"/>
            <a:ext cx="8229600" cy="511156"/>
          </a:xfrm>
        </p:spPr>
        <p:txBody>
          <a:bodyPr>
            <a:normAutofit fontScale="90000"/>
          </a:bodyPr>
          <a:lstStyle/>
          <a:p>
            <a:r>
              <a:rPr lang="ru-RU" b="1" dirty="0" smtClean="0">
                <a:solidFill>
                  <a:srgbClr val="FF0000"/>
                </a:solidFill>
              </a:rPr>
              <a:t>  «Цветные подушечки»</a:t>
            </a:r>
            <a:endParaRPr lang="ru-RU" b="1" dirty="0">
              <a:solidFill>
                <a:srgbClr val="FF0000"/>
              </a:solidFill>
            </a:endParaRPr>
          </a:p>
        </p:txBody>
      </p:sp>
      <p:sp>
        <p:nvSpPr>
          <p:cNvPr id="17" name="Содержимое 16"/>
          <p:cNvSpPr>
            <a:spLocks noGrp="1"/>
          </p:cNvSpPr>
          <p:nvPr>
            <p:ph idx="1"/>
          </p:nvPr>
        </p:nvSpPr>
        <p:spPr>
          <a:xfrm>
            <a:off x="457200" y="714356"/>
            <a:ext cx="8229600" cy="6143644"/>
          </a:xfrm>
        </p:spPr>
        <p:txBody>
          <a:bodyPr>
            <a:normAutofit/>
          </a:bodyPr>
          <a:lstStyle/>
          <a:p>
            <a:pPr>
              <a:buNone/>
            </a:pPr>
            <a:r>
              <a:rPr lang="ru-RU" sz="2400" dirty="0" smtClean="0">
                <a:latin typeface="Times New Roman" pitchFamily="18" charset="0"/>
                <a:cs typeface="Times New Roman" pitchFamily="18" charset="0"/>
              </a:rPr>
              <a:t>       При этом возможны различные вариации упражнения – шатер можно заменить на цветные коврики и предложить детям выбрать тот, что по душе. Либо, напротив, попросить ребенка пересесть на другой цвет (если это необходимо для достижения цели упражнения). Излишне возбудимому ребенку предложите присесть на синий или зеленый коврик, а робкому на красный или желтый</a:t>
            </a:r>
            <a:r>
              <a:rPr lang="ru-RU" sz="2400" dirty="0" smtClean="0">
                <a:latin typeface="Times New Roman" pitchFamily="18" charset="0"/>
                <a:cs typeface="Times New Roman" pitchFamily="18" charset="0"/>
              </a:rPr>
              <a:t>. Мы с детьми назвали их: красную- подушечкой радости,</a:t>
            </a:r>
            <a:endParaRPr lang="ru-RU" sz="2400" dirty="0" smtClean="0">
              <a:latin typeface="Times New Roman" pitchFamily="18" charset="0"/>
              <a:cs typeface="Times New Roman" pitchFamily="18" charset="0"/>
            </a:endParaRPr>
          </a:p>
          <a:p>
            <a:pPr>
              <a:buNone/>
            </a:pPr>
            <a:endParaRPr lang="ru-RU" b="1"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p:txBody>
      </p:sp>
      <p:pic>
        <p:nvPicPr>
          <p:cNvPr id="6" name="Picture 3"/>
          <p:cNvPicPr>
            <a:picLocks noChangeAspect="1" noChangeArrowheads="1"/>
          </p:cNvPicPr>
          <p:nvPr/>
        </p:nvPicPr>
        <p:blipFill>
          <a:blip r:embed="rId3" cstate="print"/>
          <a:srcRect/>
          <a:stretch>
            <a:fillRect/>
          </a:stretch>
        </p:blipFill>
        <p:spPr bwMode="auto">
          <a:xfrm>
            <a:off x="4929190" y="3929066"/>
            <a:ext cx="3907277" cy="2625725"/>
          </a:xfrm>
          <a:prstGeom prst="rect">
            <a:avLst/>
          </a:prstGeom>
          <a:noFill/>
          <a:ln w="9525">
            <a:noFill/>
            <a:miter lim="800000"/>
            <a:headEnd/>
            <a:tailEnd/>
          </a:ln>
          <a:effectLst/>
        </p:spPr>
      </p:pic>
      <p:pic>
        <p:nvPicPr>
          <p:cNvPr id="7" name="Picture 5"/>
          <p:cNvPicPr>
            <a:picLocks noChangeAspect="1" noChangeArrowheads="1"/>
          </p:cNvPicPr>
          <p:nvPr/>
        </p:nvPicPr>
        <p:blipFill>
          <a:blip r:embed="rId4" cstate="print"/>
          <a:srcRect/>
          <a:stretch>
            <a:fillRect/>
          </a:stretch>
        </p:blipFill>
        <p:spPr bwMode="auto">
          <a:xfrm>
            <a:off x="357158" y="3929066"/>
            <a:ext cx="3643338" cy="2697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атолий\Desktop\471190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Заголовок 2"/>
          <p:cNvSpPr>
            <a:spLocks noGrp="1"/>
          </p:cNvSpPr>
          <p:nvPr>
            <p:ph type="title"/>
          </p:nvPr>
        </p:nvSpPr>
        <p:spPr>
          <a:xfrm>
            <a:off x="457200" y="214290"/>
            <a:ext cx="8229600" cy="5572164"/>
          </a:xfrm>
        </p:spPr>
        <p:txBody>
          <a:bodyPr>
            <a:normAutofit fontScale="90000"/>
          </a:bodyPr>
          <a:lstStyle/>
          <a:p>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sz="6000" b="1" dirty="0" smtClean="0">
                <a:solidFill>
                  <a:schemeClr val="accent1">
                    <a:lumMod val="50000"/>
                  </a:schemeClr>
                </a:solidFill>
                <a:latin typeface="Times New Roman" pitchFamily="18" charset="0"/>
                <a:cs typeface="Times New Roman" pitchFamily="18" charset="0"/>
              </a:rPr>
              <a:t>Направления работы:</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b="1" dirty="0" smtClean="0">
                <a:solidFill>
                  <a:srgbClr val="7030A0"/>
                </a:solidFill>
                <a:latin typeface="Times New Roman" pitchFamily="18" charset="0"/>
                <a:cs typeface="Times New Roman" pitchFamily="18" charset="0"/>
              </a:rPr>
              <a:t>1.Интерактивные презентации</a:t>
            </a:r>
            <a:br>
              <a:rPr lang="ru-RU" b="1" dirty="0" smtClean="0">
                <a:solidFill>
                  <a:srgbClr val="7030A0"/>
                </a:solidFill>
                <a:latin typeface="Times New Roman" pitchFamily="18" charset="0"/>
                <a:cs typeface="Times New Roman" pitchFamily="18" charset="0"/>
              </a:rPr>
            </a:br>
            <a:r>
              <a:rPr lang="ru-RU" b="1" dirty="0" smtClean="0">
                <a:solidFill>
                  <a:srgbClr val="7030A0"/>
                </a:solidFill>
                <a:latin typeface="Times New Roman" pitchFamily="18" charset="0"/>
                <a:cs typeface="Times New Roman" pitchFamily="18" charset="0"/>
              </a:rPr>
              <a:t>2.Дыхательные тренажеры </a:t>
            </a:r>
            <a:br>
              <a:rPr lang="ru-RU" b="1" dirty="0" smtClean="0">
                <a:solidFill>
                  <a:srgbClr val="7030A0"/>
                </a:solidFill>
                <a:latin typeface="Times New Roman" pitchFamily="18" charset="0"/>
                <a:cs typeface="Times New Roman" pitchFamily="18" charset="0"/>
              </a:rPr>
            </a:br>
            <a:r>
              <a:rPr lang="ru-RU" b="1" dirty="0" smtClean="0">
                <a:solidFill>
                  <a:srgbClr val="7030A0"/>
                </a:solidFill>
                <a:latin typeface="Times New Roman" pitchFamily="18" charset="0"/>
                <a:cs typeface="Times New Roman" pitchFamily="18" charset="0"/>
              </a:rPr>
              <a:t>3.Хромотерапия</a:t>
            </a:r>
            <a:br>
              <a:rPr lang="ru-RU" b="1" dirty="0" smtClean="0">
                <a:solidFill>
                  <a:srgbClr val="7030A0"/>
                </a:solidFill>
                <a:latin typeface="Times New Roman" pitchFamily="18" charset="0"/>
                <a:cs typeface="Times New Roman" pitchFamily="18" charset="0"/>
              </a:rPr>
            </a:br>
            <a:r>
              <a:rPr lang="ru-RU" b="1" dirty="0" smtClean="0">
                <a:solidFill>
                  <a:srgbClr val="7030A0"/>
                </a:solidFill>
                <a:latin typeface="Times New Roman" pitchFamily="18" charset="0"/>
                <a:cs typeface="Times New Roman" pitchFamily="18" charset="0"/>
              </a:rPr>
              <a:t>4. Нетрадиционные виды массажа</a:t>
            </a:r>
            <a:br>
              <a:rPr lang="ru-RU" b="1" dirty="0" smtClean="0">
                <a:solidFill>
                  <a:srgbClr val="7030A0"/>
                </a:solidFill>
                <a:latin typeface="Times New Roman" pitchFamily="18" charset="0"/>
                <a:cs typeface="Times New Roman" pitchFamily="18" charset="0"/>
              </a:rPr>
            </a:br>
            <a:r>
              <a:rPr lang="ru-RU" b="1" dirty="0" smtClean="0">
                <a:solidFill>
                  <a:srgbClr val="7030A0"/>
                </a:solidFill>
                <a:latin typeface="Times New Roman" pitchFamily="18" charset="0"/>
                <a:cs typeface="Times New Roman" pitchFamily="18" charset="0"/>
              </a:rPr>
              <a:t/>
            </a:r>
            <a:br>
              <a:rPr lang="ru-RU" b="1" dirty="0" smtClean="0">
                <a:solidFill>
                  <a:srgbClr val="7030A0"/>
                </a:solidFill>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 name="Заголовок 15"/>
          <p:cNvSpPr>
            <a:spLocks noGrp="1"/>
          </p:cNvSpPr>
          <p:nvPr>
            <p:ph type="title"/>
          </p:nvPr>
        </p:nvSpPr>
        <p:spPr/>
        <p:txBody>
          <a:bodyPr>
            <a:normAutofit fontScale="90000"/>
          </a:bodyPr>
          <a:lstStyle/>
          <a:p>
            <a:r>
              <a:rPr lang="ru-RU" b="1" dirty="0" smtClean="0">
                <a:solidFill>
                  <a:srgbClr val="FF0000"/>
                </a:solidFill>
                <a:latin typeface="Times New Roman" pitchFamily="18" charset="0"/>
                <a:cs typeface="Times New Roman" pitchFamily="18" charset="0"/>
              </a:rPr>
              <a:t> «Зажги радугу»</a:t>
            </a:r>
            <a:r>
              <a:rPr lang="ru-RU" dirty="0" smtClean="0">
                <a:solidFill>
                  <a:srgbClr val="FF0000"/>
                </a:solidFill>
                <a:latin typeface="Times New Roman" pitchFamily="18" charset="0"/>
                <a:cs typeface="Times New Roman" pitchFamily="18" charset="0"/>
              </a:rPr>
              <a:t/>
            </a:r>
            <a:br>
              <a:rPr lang="ru-RU" dirty="0" smtClean="0">
                <a:solidFill>
                  <a:srgbClr val="FF0000"/>
                </a:solidFill>
                <a:latin typeface="Times New Roman" pitchFamily="18" charset="0"/>
                <a:cs typeface="Times New Roman" pitchFamily="18" charset="0"/>
              </a:rPr>
            </a:br>
            <a:r>
              <a:rPr lang="ru-RU" b="1" dirty="0" smtClean="0">
                <a:solidFill>
                  <a:srgbClr val="FF0000"/>
                </a:solidFill>
              </a:rPr>
              <a:t>  </a:t>
            </a:r>
            <a:endParaRPr lang="ru-RU" b="1" dirty="0">
              <a:solidFill>
                <a:srgbClr val="FF0000"/>
              </a:solidFill>
            </a:endParaRPr>
          </a:p>
        </p:txBody>
      </p:sp>
      <p:sp>
        <p:nvSpPr>
          <p:cNvPr id="17" name="Содержимое 16"/>
          <p:cNvSpPr>
            <a:spLocks noGrp="1"/>
          </p:cNvSpPr>
          <p:nvPr>
            <p:ph idx="1"/>
          </p:nvPr>
        </p:nvSpPr>
        <p:spPr>
          <a:xfrm>
            <a:off x="457200" y="785794"/>
            <a:ext cx="8229600" cy="4857784"/>
          </a:xfrm>
        </p:spPr>
        <p:txBody>
          <a:bodyPr>
            <a:normAutofit fontScale="77500" lnSpcReduction="20000"/>
          </a:bodyPr>
          <a:lstStyle/>
          <a:p>
            <a:pPr>
              <a:buNone/>
            </a:pPr>
            <a:r>
              <a:rPr lang="ru-RU" dirty="0" smtClean="0"/>
              <a:t> </a:t>
            </a:r>
          </a:p>
          <a:p>
            <a:pPr>
              <a:buNone/>
            </a:pPr>
            <a:r>
              <a:rPr lang="ru-RU" dirty="0" smtClean="0"/>
              <a:t>          Можно также расстелить перед ребенком белый холст или лист бумаги и предложить выложить на нем радугу из определенных цветов (упражнение «Зажги радугу»). В качестве элементов радуги используются полоски дугообразной или прямой  формы из тесьмы или картона  различных оттенков. Детям с повышенной эмоциональной возбужденностью предлагается выложить радугу из более спокойных, холодных оттенков, а детям с дефицитом активности, подавленным, находящимся в депрессии – из более теплых и ярких.</a:t>
            </a:r>
          </a:p>
          <a:p>
            <a:pPr>
              <a:buNone/>
            </a:pPr>
            <a:r>
              <a:rPr lang="ru-RU" dirty="0" smtClean="0"/>
              <a:t> </a:t>
            </a:r>
          </a:p>
          <a:p>
            <a:pPr>
              <a:buNone/>
            </a:pPr>
            <a:r>
              <a:rPr lang="ru-RU" dirty="0" smtClean="0"/>
              <a:t> </a:t>
            </a:r>
          </a:p>
          <a:p>
            <a:pPr>
              <a:buNone/>
            </a:pPr>
            <a:endParaRPr lang="ru-RU" b="1"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p:txBody>
      </p:sp>
      <p:pic>
        <p:nvPicPr>
          <p:cNvPr id="5" name="Picture 2"/>
          <p:cNvPicPr>
            <a:picLocks noChangeAspect="1" noChangeArrowheads="1"/>
          </p:cNvPicPr>
          <p:nvPr/>
        </p:nvPicPr>
        <p:blipFill>
          <a:blip r:embed="rId3" cstate="print"/>
          <a:srcRect/>
          <a:stretch>
            <a:fillRect/>
          </a:stretch>
        </p:blipFill>
        <p:spPr bwMode="auto">
          <a:xfrm>
            <a:off x="1071538" y="4643446"/>
            <a:ext cx="3714776" cy="178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 name="Заголовок 15"/>
          <p:cNvSpPr>
            <a:spLocks noGrp="1"/>
          </p:cNvSpPr>
          <p:nvPr>
            <p:ph type="title"/>
          </p:nvPr>
        </p:nvSpPr>
        <p:spPr>
          <a:xfrm>
            <a:off x="457200" y="-285776"/>
            <a:ext cx="7615262" cy="1500198"/>
          </a:xfrm>
        </p:spPr>
        <p:txBody>
          <a:bodyPr>
            <a:normAutofit/>
          </a:bodyPr>
          <a:lstStyle/>
          <a:p>
            <a:r>
              <a:rPr lang="ru-RU" b="1" dirty="0" smtClean="0">
                <a:solidFill>
                  <a:srgbClr val="FF0000"/>
                </a:solidFill>
              </a:rPr>
              <a:t>  </a:t>
            </a:r>
            <a:r>
              <a:rPr lang="ru-RU" b="1" dirty="0" smtClean="0">
                <a:solidFill>
                  <a:srgbClr val="FF0000"/>
                </a:solidFill>
              </a:rPr>
              <a:t>«Настольные цветные </a:t>
            </a:r>
            <a:r>
              <a:rPr lang="ru-RU" b="1" dirty="0" smtClean="0">
                <a:solidFill>
                  <a:srgbClr val="FF0000"/>
                </a:solidFill>
              </a:rPr>
              <a:t>игры»</a:t>
            </a:r>
            <a:endParaRPr lang="ru-RU" b="1" dirty="0">
              <a:solidFill>
                <a:srgbClr val="FF0000"/>
              </a:solidFill>
            </a:endParaRPr>
          </a:p>
        </p:txBody>
      </p:sp>
      <p:sp>
        <p:nvSpPr>
          <p:cNvPr id="17" name="Содержимое 16"/>
          <p:cNvSpPr>
            <a:spLocks noGrp="1"/>
          </p:cNvSpPr>
          <p:nvPr>
            <p:ph idx="1"/>
          </p:nvPr>
        </p:nvSpPr>
        <p:spPr>
          <a:xfrm>
            <a:off x="457200" y="357166"/>
            <a:ext cx="3829048" cy="5214974"/>
          </a:xfrm>
        </p:spPr>
        <p:txBody>
          <a:bodyPr>
            <a:normAutofit/>
          </a:bodyPr>
          <a:lstStyle/>
          <a:p>
            <a:pPr>
              <a:buNone/>
            </a:pPr>
            <a:endParaRPr lang="ru-RU" b="1" dirty="0" smtClean="0">
              <a:latin typeface="Times New Roman" pitchFamily="18" charset="0"/>
              <a:cs typeface="Times New Roman" pitchFamily="18" charset="0"/>
            </a:endParaRPr>
          </a:p>
          <a:p>
            <a:pPr>
              <a:buNone/>
            </a:pPr>
            <a:r>
              <a:rPr lang="ru-RU" b="1" dirty="0" smtClean="0">
                <a:solidFill>
                  <a:schemeClr val="accent1">
                    <a:lumMod val="75000"/>
                  </a:schemeClr>
                </a:solidFill>
                <a:latin typeface="Times New Roman" pitchFamily="18" charset="0"/>
                <a:cs typeface="Times New Roman" pitchFamily="18" charset="0"/>
              </a:rPr>
              <a:t>4 лишний</a:t>
            </a:r>
          </a:p>
          <a:p>
            <a:pPr>
              <a:buNone/>
            </a:pPr>
            <a:r>
              <a:rPr lang="ru-RU" sz="1800" b="1" dirty="0" smtClean="0">
                <a:solidFill>
                  <a:schemeClr val="accent1">
                    <a:lumMod val="75000"/>
                  </a:schemeClr>
                </a:solidFill>
                <a:latin typeface="Times New Roman" pitchFamily="18" charset="0"/>
                <a:cs typeface="Times New Roman" pitchFamily="18" charset="0"/>
              </a:rPr>
              <a:t>Ребенку предлагается самому выбрать цвет карточек</a:t>
            </a:r>
          </a:p>
        </p:txBody>
      </p:sp>
      <p:sp>
        <p:nvSpPr>
          <p:cNvPr id="5" name="Прямоугольник 4"/>
          <p:cNvSpPr/>
          <p:nvPr/>
        </p:nvSpPr>
        <p:spPr>
          <a:xfrm>
            <a:off x="4214810" y="785795"/>
            <a:ext cx="4929190" cy="1631216"/>
          </a:xfrm>
          <a:prstGeom prst="rect">
            <a:avLst/>
          </a:prstGeom>
        </p:spPr>
        <p:txBody>
          <a:bodyPr wrap="square">
            <a:spAutoFit/>
          </a:bodyPr>
          <a:lstStyle/>
          <a:p>
            <a:pPr>
              <a:buNone/>
            </a:pPr>
            <a:r>
              <a:rPr lang="ru-RU" sz="2800" b="1" dirty="0" smtClean="0">
                <a:solidFill>
                  <a:schemeClr val="accent1">
                    <a:lumMod val="75000"/>
                  </a:schemeClr>
                </a:solidFill>
                <a:latin typeface="Times New Roman" pitchFamily="18" charset="0"/>
                <a:cs typeface="Times New Roman" pitchFamily="18" charset="0"/>
              </a:rPr>
              <a:t>«Назови слово»</a:t>
            </a:r>
          </a:p>
          <a:p>
            <a:pPr>
              <a:buNone/>
            </a:pPr>
            <a:r>
              <a:rPr lang="ru-RU" b="1" dirty="0" smtClean="0">
                <a:solidFill>
                  <a:schemeClr val="accent1">
                    <a:lumMod val="75000"/>
                  </a:schemeClr>
                </a:solidFill>
                <a:latin typeface="Times New Roman" pitchFamily="18" charset="0"/>
                <a:cs typeface="Times New Roman" pitchFamily="18" charset="0"/>
              </a:rPr>
              <a:t>Ребенку предлагается самому выбрать цвет карточек. Задания на автоматизацию звуков  сочетаются с заданиями лексико-грамматического направления.</a:t>
            </a:r>
          </a:p>
        </p:txBody>
      </p:sp>
      <p:pic>
        <p:nvPicPr>
          <p:cNvPr id="6" name="Picture 9"/>
          <p:cNvPicPr>
            <a:picLocks noChangeAspect="1" noChangeArrowheads="1"/>
          </p:cNvPicPr>
          <p:nvPr/>
        </p:nvPicPr>
        <p:blipFill>
          <a:blip r:embed="rId3" cstate="print"/>
          <a:srcRect/>
          <a:stretch>
            <a:fillRect/>
          </a:stretch>
        </p:blipFill>
        <p:spPr bwMode="auto">
          <a:xfrm>
            <a:off x="357158" y="2500306"/>
            <a:ext cx="3286148" cy="2286016"/>
          </a:xfrm>
          <a:prstGeom prst="rect">
            <a:avLst/>
          </a:prstGeom>
          <a:noFill/>
          <a:ln w="9525">
            <a:noFill/>
            <a:miter lim="800000"/>
            <a:headEnd/>
            <a:tailEnd/>
          </a:ln>
          <a:effectLst/>
        </p:spPr>
      </p:pic>
      <p:pic>
        <p:nvPicPr>
          <p:cNvPr id="7" name="Picture 12"/>
          <p:cNvPicPr>
            <a:picLocks noChangeAspect="1" noChangeArrowheads="1"/>
          </p:cNvPicPr>
          <p:nvPr/>
        </p:nvPicPr>
        <p:blipFill>
          <a:blip r:embed="rId4" cstate="print"/>
          <a:srcRect/>
          <a:stretch>
            <a:fillRect/>
          </a:stretch>
        </p:blipFill>
        <p:spPr bwMode="auto">
          <a:xfrm>
            <a:off x="571472" y="4572008"/>
            <a:ext cx="3286148" cy="2054221"/>
          </a:xfrm>
          <a:prstGeom prst="rect">
            <a:avLst/>
          </a:prstGeom>
          <a:noFill/>
          <a:ln w="9525">
            <a:noFill/>
            <a:miter lim="800000"/>
            <a:headEnd/>
            <a:tailEnd/>
          </a:ln>
          <a:effectLst/>
        </p:spPr>
      </p:pic>
      <p:pic>
        <p:nvPicPr>
          <p:cNvPr id="9" name="Picture 13"/>
          <p:cNvPicPr>
            <a:picLocks noChangeAspect="1" noChangeArrowheads="1"/>
          </p:cNvPicPr>
          <p:nvPr/>
        </p:nvPicPr>
        <p:blipFill>
          <a:blip r:embed="rId5" cstate="print"/>
          <a:srcRect/>
          <a:stretch>
            <a:fillRect/>
          </a:stretch>
        </p:blipFill>
        <p:spPr bwMode="auto">
          <a:xfrm>
            <a:off x="4214810" y="2357430"/>
            <a:ext cx="4523144" cy="2571768"/>
          </a:xfrm>
          <a:prstGeom prst="rect">
            <a:avLst/>
          </a:prstGeom>
          <a:noFill/>
          <a:ln w="9525">
            <a:noFill/>
            <a:miter lim="800000"/>
            <a:headEnd/>
            <a:tailEnd/>
          </a:ln>
          <a:effectLst/>
        </p:spPr>
      </p:pic>
      <p:pic>
        <p:nvPicPr>
          <p:cNvPr id="11" name="Picture 14"/>
          <p:cNvPicPr>
            <a:picLocks noChangeAspect="1" noChangeArrowheads="1"/>
          </p:cNvPicPr>
          <p:nvPr/>
        </p:nvPicPr>
        <p:blipFill>
          <a:blip r:embed="rId6" cstate="print"/>
          <a:srcRect/>
          <a:stretch>
            <a:fillRect/>
          </a:stretch>
        </p:blipFill>
        <p:spPr bwMode="auto">
          <a:xfrm>
            <a:off x="4643438" y="4714884"/>
            <a:ext cx="3000396" cy="19288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 name="Содержимое 16"/>
          <p:cNvSpPr>
            <a:spLocks noGrp="1"/>
          </p:cNvSpPr>
          <p:nvPr>
            <p:ph idx="1"/>
          </p:nvPr>
        </p:nvSpPr>
        <p:spPr>
          <a:xfrm>
            <a:off x="357158" y="428604"/>
            <a:ext cx="4286280" cy="3500462"/>
          </a:xfrm>
        </p:spPr>
        <p:txBody>
          <a:bodyPr>
            <a:normAutofit/>
          </a:bodyPr>
          <a:lstStyle/>
          <a:p>
            <a:pPr>
              <a:buNone/>
            </a:pPr>
            <a:endParaRPr lang="ru-RU" b="1" dirty="0" smtClean="0">
              <a:latin typeface="Times New Roman" pitchFamily="18" charset="0"/>
              <a:cs typeface="Times New Roman" pitchFamily="18" charset="0"/>
            </a:endParaRPr>
          </a:p>
          <a:p>
            <a:pPr>
              <a:buNone/>
            </a:pPr>
            <a:r>
              <a:rPr lang="ru-RU" b="1" dirty="0" smtClean="0">
                <a:solidFill>
                  <a:schemeClr val="accent1">
                    <a:lumMod val="75000"/>
                  </a:schemeClr>
                </a:solidFill>
                <a:latin typeface="Times New Roman" pitchFamily="18" charset="0"/>
                <a:cs typeface="Times New Roman" pitchFamily="18" charset="0"/>
              </a:rPr>
              <a:t>Цветные крышечки</a:t>
            </a:r>
            <a:endParaRPr lang="ru-RU" sz="1600" b="1" dirty="0" smtClean="0">
              <a:solidFill>
                <a:schemeClr val="accent1">
                  <a:lumMod val="75000"/>
                </a:schemeClr>
              </a:solidFill>
              <a:latin typeface="Times New Roman" pitchFamily="18" charset="0"/>
              <a:cs typeface="Times New Roman" pitchFamily="18" charset="0"/>
            </a:endParaRPr>
          </a:p>
          <a:p>
            <a:pPr>
              <a:buNone/>
            </a:pPr>
            <a:r>
              <a:rPr lang="ru-RU" sz="1800" b="1" dirty="0" smtClean="0">
                <a:solidFill>
                  <a:schemeClr val="accent1">
                    <a:lumMod val="75000"/>
                  </a:schemeClr>
                </a:solidFill>
                <a:latin typeface="Times New Roman" pitchFamily="18" charset="0"/>
                <a:cs typeface="Times New Roman" pitchFamily="18" charset="0"/>
              </a:rPr>
              <a:t>      Проговаривая слова на нужный звук дети  раскладывают разноцветные фишки, что способствует и  развитию мелкой моторики в силу их маленького размера</a:t>
            </a:r>
          </a:p>
        </p:txBody>
      </p:sp>
      <p:sp>
        <p:nvSpPr>
          <p:cNvPr id="5" name="Прямоугольник 4"/>
          <p:cNvSpPr/>
          <p:nvPr/>
        </p:nvSpPr>
        <p:spPr>
          <a:xfrm>
            <a:off x="4714876" y="785794"/>
            <a:ext cx="3786214" cy="2185214"/>
          </a:xfrm>
          <a:prstGeom prst="rect">
            <a:avLst/>
          </a:prstGeom>
        </p:spPr>
        <p:txBody>
          <a:bodyPr wrap="square">
            <a:spAutoFit/>
          </a:bodyPr>
          <a:lstStyle/>
          <a:p>
            <a:pPr>
              <a:buNone/>
            </a:pPr>
            <a:r>
              <a:rPr lang="ru-RU" sz="2800" b="1" dirty="0" smtClean="0">
                <a:solidFill>
                  <a:schemeClr val="accent1">
                    <a:lumMod val="75000"/>
                  </a:schemeClr>
                </a:solidFill>
                <a:latin typeface="Times New Roman" pitchFamily="18" charset="0"/>
                <a:cs typeface="Times New Roman" pitchFamily="18" charset="0"/>
              </a:rPr>
              <a:t>Цветные стаканчики</a:t>
            </a:r>
          </a:p>
          <a:p>
            <a:pPr>
              <a:buNone/>
            </a:pPr>
            <a:r>
              <a:rPr lang="ru-RU" b="1" dirty="0" smtClean="0">
                <a:solidFill>
                  <a:schemeClr val="accent1">
                    <a:lumMod val="75000"/>
                  </a:schemeClr>
                </a:solidFill>
                <a:latin typeface="Times New Roman" pitchFamily="18" charset="0"/>
                <a:cs typeface="Times New Roman" pitchFamily="18" charset="0"/>
              </a:rPr>
              <a:t>Повторяя за логопедом слова, робким детям можно выкладывать фишки в стаканчики с яркими цветами, а </a:t>
            </a:r>
            <a:r>
              <a:rPr lang="ru-RU" b="1" dirty="0" err="1" smtClean="0">
                <a:solidFill>
                  <a:schemeClr val="accent1">
                    <a:lumMod val="75000"/>
                  </a:schemeClr>
                </a:solidFill>
                <a:latin typeface="Times New Roman" pitchFamily="18" charset="0"/>
                <a:cs typeface="Times New Roman" pitchFamily="18" charset="0"/>
              </a:rPr>
              <a:t>гиперактивным</a:t>
            </a:r>
            <a:r>
              <a:rPr lang="ru-RU" b="1" dirty="0" smtClean="0">
                <a:solidFill>
                  <a:schemeClr val="accent1">
                    <a:lumMod val="75000"/>
                  </a:schemeClr>
                </a:solidFill>
                <a:latin typeface="Times New Roman" pitchFamily="18" charset="0"/>
                <a:cs typeface="Times New Roman" pitchFamily="18" charset="0"/>
              </a:rPr>
              <a:t>  в стаканчики спокойных цветов.</a:t>
            </a:r>
          </a:p>
        </p:txBody>
      </p:sp>
      <p:pic>
        <p:nvPicPr>
          <p:cNvPr id="6" name="Picture 7"/>
          <p:cNvPicPr>
            <a:picLocks noChangeAspect="1" noChangeArrowheads="1"/>
          </p:cNvPicPr>
          <p:nvPr/>
        </p:nvPicPr>
        <p:blipFill>
          <a:blip r:embed="rId3" cstate="print"/>
          <a:srcRect/>
          <a:stretch>
            <a:fillRect/>
          </a:stretch>
        </p:blipFill>
        <p:spPr bwMode="auto">
          <a:xfrm>
            <a:off x="0" y="4572008"/>
            <a:ext cx="3022945" cy="1982783"/>
          </a:xfrm>
          <a:prstGeom prst="rect">
            <a:avLst/>
          </a:prstGeom>
          <a:noFill/>
          <a:ln w="9525">
            <a:noFill/>
            <a:miter lim="800000"/>
            <a:headEnd/>
            <a:tailEnd/>
          </a:ln>
          <a:effectLst/>
        </p:spPr>
      </p:pic>
      <p:pic>
        <p:nvPicPr>
          <p:cNvPr id="8" name="Picture 8"/>
          <p:cNvPicPr>
            <a:picLocks noChangeAspect="1" noChangeArrowheads="1"/>
          </p:cNvPicPr>
          <p:nvPr/>
        </p:nvPicPr>
        <p:blipFill>
          <a:blip r:embed="rId4" cstate="print"/>
          <a:srcRect/>
          <a:stretch>
            <a:fillRect/>
          </a:stretch>
        </p:blipFill>
        <p:spPr bwMode="auto">
          <a:xfrm>
            <a:off x="1785918" y="3786190"/>
            <a:ext cx="3214710" cy="2125659"/>
          </a:xfrm>
          <a:prstGeom prst="rect">
            <a:avLst/>
          </a:prstGeom>
          <a:noFill/>
          <a:ln w="9525">
            <a:noFill/>
            <a:miter lim="800000"/>
            <a:headEnd/>
            <a:tailEnd/>
          </a:ln>
          <a:effectLst/>
        </p:spPr>
      </p:pic>
      <p:pic>
        <p:nvPicPr>
          <p:cNvPr id="9" name="Picture 10"/>
          <p:cNvPicPr>
            <a:picLocks noChangeAspect="1" noChangeArrowheads="1"/>
          </p:cNvPicPr>
          <p:nvPr/>
        </p:nvPicPr>
        <p:blipFill>
          <a:blip r:embed="rId5" cstate="print"/>
          <a:srcRect/>
          <a:stretch>
            <a:fillRect/>
          </a:stretch>
        </p:blipFill>
        <p:spPr bwMode="auto">
          <a:xfrm>
            <a:off x="5357818" y="3571876"/>
            <a:ext cx="3286148" cy="24890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Анатолий\Desktop\471190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9698" name="Содержимое 2"/>
          <p:cNvSpPr>
            <a:spLocks noGrp="1"/>
          </p:cNvSpPr>
          <p:nvPr>
            <p:ph idx="1"/>
          </p:nvPr>
        </p:nvSpPr>
        <p:spPr/>
        <p:txBody>
          <a:bodyPr/>
          <a:lstStyle/>
          <a:p>
            <a:endParaRPr lang="ru-RU" b="1" smtClean="0"/>
          </a:p>
          <a:p>
            <a:endParaRPr lang="ru-RU" b="1" smtClean="0"/>
          </a:p>
        </p:txBody>
      </p:sp>
      <p:sp>
        <p:nvSpPr>
          <p:cNvPr id="29700" name="Прямоугольник 5"/>
          <p:cNvSpPr>
            <a:spLocks noChangeArrowheads="1"/>
          </p:cNvSpPr>
          <p:nvPr/>
        </p:nvSpPr>
        <p:spPr bwMode="auto">
          <a:xfrm>
            <a:off x="1285875" y="1997075"/>
            <a:ext cx="7286625" cy="461963"/>
          </a:xfrm>
          <a:prstGeom prst="rect">
            <a:avLst/>
          </a:prstGeom>
          <a:noFill/>
          <a:ln w="9525">
            <a:noFill/>
            <a:miter lim="800000"/>
            <a:headEnd/>
            <a:tailEnd/>
          </a:ln>
        </p:spPr>
        <p:txBody>
          <a:bodyPr>
            <a:spAutoFit/>
          </a:bodyPr>
          <a:lstStyle/>
          <a:p>
            <a:r>
              <a:rPr lang="ru-RU" sz="2400">
                <a:solidFill>
                  <a:schemeClr val="bg1"/>
                </a:solidFill>
                <a:latin typeface="Times New Roman" pitchFamily="18" charset="0"/>
              </a:rPr>
              <a:t>     </a:t>
            </a:r>
            <a:endParaRPr lang="ru-RU">
              <a:latin typeface="Times New Roman" pitchFamily="18" charset="0"/>
            </a:endParaRPr>
          </a:p>
        </p:txBody>
      </p:sp>
      <p:sp>
        <p:nvSpPr>
          <p:cNvPr id="29701" name="Прямоугольник 7"/>
          <p:cNvSpPr>
            <a:spLocks noChangeArrowheads="1"/>
          </p:cNvSpPr>
          <p:nvPr/>
        </p:nvSpPr>
        <p:spPr bwMode="auto">
          <a:xfrm>
            <a:off x="2286000" y="2071688"/>
            <a:ext cx="4572000" cy="523875"/>
          </a:xfrm>
          <a:prstGeom prst="rect">
            <a:avLst/>
          </a:prstGeom>
          <a:noFill/>
          <a:ln w="9525">
            <a:noFill/>
            <a:miter lim="800000"/>
            <a:headEnd/>
            <a:tailEnd/>
          </a:ln>
        </p:spPr>
        <p:txBody>
          <a:bodyPr>
            <a:spAutoFit/>
          </a:bodyPr>
          <a:lstStyle/>
          <a:p>
            <a:pPr algn="ctr"/>
            <a:endParaRPr lang="ru-RU" sz="2800">
              <a:solidFill>
                <a:schemeClr val="bg1"/>
              </a:solidFill>
              <a:latin typeface="Times New Roman" pitchFamily="18" charset="0"/>
            </a:endParaRPr>
          </a:p>
        </p:txBody>
      </p:sp>
      <p:sp>
        <p:nvSpPr>
          <p:cNvPr id="29702" name="Rectangle 4"/>
          <p:cNvSpPr>
            <a:spLocks noChangeArrowheads="1"/>
          </p:cNvSpPr>
          <p:nvPr/>
        </p:nvSpPr>
        <p:spPr bwMode="auto">
          <a:xfrm>
            <a:off x="2147888" y="-1045426"/>
            <a:ext cx="4848225" cy="2308324"/>
          </a:xfrm>
          <a:prstGeom prst="rect">
            <a:avLst/>
          </a:prstGeom>
          <a:noFill/>
          <a:ln w="9525">
            <a:noFill/>
            <a:miter lim="800000"/>
            <a:headEnd/>
            <a:tailEnd/>
          </a:ln>
        </p:spPr>
        <p:txBody>
          <a:bodyPr wrap="square" anchor="ctr">
            <a:spAutoFit/>
          </a:bodyPr>
          <a:lstStyle/>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r>
              <a:rPr lang="ru-RU" sz="1200" b="1" dirty="0">
                <a:solidFill>
                  <a:srgbClr val="FF0000"/>
                </a:solidFill>
                <a:latin typeface="Times New Roman" pitchFamily="18" charset="0"/>
                <a:ea typeface="Calibri" pitchFamily="34" charset="0"/>
                <a:cs typeface="Times New Roman" pitchFamily="18" charset="0"/>
              </a:rPr>
              <a:t> </a:t>
            </a:r>
            <a:r>
              <a:rPr lang="ru-RU" sz="3600" b="1" dirty="0">
                <a:solidFill>
                  <a:srgbClr val="FF0000"/>
                </a:solidFill>
                <a:latin typeface="Times New Roman" pitchFamily="18" charset="0"/>
                <a:ea typeface="Calibri" pitchFamily="34" charset="0"/>
                <a:cs typeface="Times New Roman" pitchFamily="18" charset="0"/>
              </a:rPr>
              <a:t>«Цветик </a:t>
            </a:r>
            <a:r>
              <a:rPr lang="ru-RU" sz="3600" b="1" dirty="0" err="1">
                <a:solidFill>
                  <a:srgbClr val="FF0000"/>
                </a:solidFill>
                <a:latin typeface="Times New Roman" pitchFamily="18" charset="0"/>
                <a:ea typeface="Calibri" pitchFamily="34" charset="0"/>
                <a:cs typeface="Times New Roman" pitchFamily="18" charset="0"/>
              </a:rPr>
              <a:t>семицветик</a:t>
            </a:r>
            <a:r>
              <a:rPr lang="ru-RU" sz="3600" b="1" dirty="0">
                <a:solidFill>
                  <a:srgbClr val="FF0000"/>
                </a:solidFill>
                <a:latin typeface="Times New Roman" pitchFamily="18" charset="0"/>
                <a:ea typeface="Calibri" pitchFamily="34" charset="0"/>
                <a:cs typeface="Times New Roman" pitchFamily="18" charset="0"/>
              </a:rPr>
              <a:t>»</a:t>
            </a:r>
            <a:endParaRPr lang="ru-RU" sz="3600" dirty="0">
              <a:ea typeface="Calibri" pitchFamily="34" charset="0"/>
              <a:cs typeface="Arial" charset="0"/>
            </a:endParaRPr>
          </a:p>
        </p:txBody>
      </p:sp>
      <p:sp>
        <p:nvSpPr>
          <p:cNvPr id="29703" name="Rectangle 5"/>
          <p:cNvSpPr>
            <a:spLocks noChangeArrowheads="1"/>
          </p:cNvSpPr>
          <p:nvPr/>
        </p:nvSpPr>
        <p:spPr bwMode="auto">
          <a:xfrm>
            <a:off x="571500" y="1399691"/>
            <a:ext cx="7786688" cy="2277547"/>
          </a:xfrm>
          <a:prstGeom prst="rect">
            <a:avLst/>
          </a:prstGeom>
          <a:noFill/>
          <a:ln w="9525">
            <a:noFill/>
            <a:miter lim="800000"/>
            <a:headEnd/>
            <a:tailEnd/>
          </a:ln>
        </p:spPr>
        <p:txBody>
          <a:bodyPr wrap="square" anchor="ctr">
            <a:spAutoFit/>
          </a:bodyPr>
          <a:lstStyle/>
          <a:p>
            <a:r>
              <a:rPr lang="ru-RU" sz="1600" b="1" dirty="0">
                <a:latin typeface="Times New Roman" pitchFamily="18" charset="0"/>
                <a:ea typeface="Calibri" pitchFamily="34" charset="0"/>
                <a:cs typeface="Times New Roman" pitchFamily="18" charset="0"/>
              </a:rPr>
              <a:t>        Пособие «Цветик </a:t>
            </a:r>
            <a:r>
              <a:rPr lang="ru-RU" sz="1600" b="1" dirty="0" err="1">
                <a:latin typeface="Times New Roman" pitchFamily="18" charset="0"/>
                <a:ea typeface="Calibri" pitchFamily="34" charset="0"/>
                <a:cs typeface="Times New Roman" pitchFamily="18" charset="0"/>
              </a:rPr>
              <a:t>семицветик</a:t>
            </a:r>
            <a:r>
              <a:rPr lang="ru-RU" sz="1600" b="1" dirty="0">
                <a:latin typeface="Times New Roman" pitchFamily="18" charset="0"/>
                <a:ea typeface="Calibri" pitchFamily="34" charset="0"/>
                <a:cs typeface="Times New Roman" pitchFamily="18" charset="0"/>
              </a:rPr>
              <a:t>»  представляет собой большой цветок, на разноцветных лепестках которого расположены кармашки для картинок. Лепестки цветка раскладываются на полу и все задания выполняются в движении. На сердцевину цветка кладутся определенные картинки, которые нужно выбрать детям в соответствии с поставленной задачей.</a:t>
            </a:r>
          </a:p>
          <a:p>
            <a:pPr eaLnBrk="0" hangingPunct="0"/>
            <a:r>
              <a:rPr lang="ru-RU" sz="1600" b="1" dirty="0" smtClean="0">
                <a:latin typeface="Times New Roman" pitchFamily="18" charset="0"/>
                <a:ea typeface="Calibri" pitchFamily="34" charset="0"/>
                <a:cs typeface="Times New Roman" pitchFamily="18" charset="0"/>
              </a:rPr>
              <a:t>В </a:t>
            </a:r>
            <a:r>
              <a:rPr lang="ru-RU" sz="1600" b="1" dirty="0">
                <a:latin typeface="Times New Roman" pitchFamily="18" charset="0"/>
                <a:ea typeface="Calibri" pitchFamily="34" charset="0"/>
                <a:cs typeface="Times New Roman" pitchFamily="18" charset="0"/>
              </a:rPr>
              <a:t>этой игре можно использовать практически любой картинный материал и разработать варианты игр, соответствующих определенной коррекционной задаче.</a:t>
            </a:r>
            <a:endParaRPr lang="ru-RU" sz="1600" b="1" dirty="0">
              <a:latin typeface="Times New Roman" pitchFamily="18" charset="0"/>
              <a:cs typeface="Times New Roman" pitchFamily="18" charset="0"/>
            </a:endParaRPr>
          </a:p>
          <a:p>
            <a:pPr eaLnBrk="0" hangingPunct="0"/>
            <a:endParaRPr lang="ru-RU" sz="1400" dirty="0">
              <a:cs typeface="Arial" charset="0"/>
            </a:endParaRPr>
          </a:p>
        </p:txBody>
      </p:sp>
      <p:pic>
        <p:nvPicPr>
          <p:cNvPr id="29704" name="Picture 6" descr="C:\Users\Анатолий\Pictures\2016-10-17 (2)\IMG_3706.JPG"/>
          <p:cNvPicPr>
            <a:picLocks noChangeAspect="1" noChangeArrowheads="1"/>
          </p:cNvPicPr>
          <p:nvPr/>
        </p:nvPicPr>
        <p:blipFill>
          <a:blip r:embed="rId4" cstate="print"/>
          <a:srcRect/>
          <a:stretch>
            <a:fillRect/>
          </a:stretch>
        </p:blipFill>
        <p:spPr bwMode="auto">
          <a:xfrm>
            <a:off x="285720" y="3500438"/>
            <a:ext cx="2428892" cy="2786082"/>
          </a:xfrm>
          <a:prstGeom prst="rect">
            <a:avLst/>
          </a:prstGeom>
          <a:noFill/>
          <a:ln w="9525">
            <a:noFill/>
            <a:miter lim="800000"/>
            <a:headEnd/>
            <a:tailEnd/>
          </a:ln>
        </p:spPr>
      </p:pic>
      <p:pic>
        <p:nvPicPr>
          <p:cNvPr id="29705" name="Picture 7" descr="C:\Users\Анатолий\Pictures\2016-10-17 (2)\IMG_3712.JPG"/>
          <p:cNvPicPr>
            <a:picLocks noChangeAspect="1" noChangeArrowheads="1"/>
          </p:cNvPicPr>
          <p:nvPr/>
        </p:nvPicPr>
        <p:blipFill>
          <a:blip r:embed="rId5" cstate="print"/>
          <a:srcRect/>
          <a:stretch>
            <a:fillRect/>
          </a:stretch>
        </p:blipFill>
        <p:spPr bwMode="auto">
          <a:xfrm>
            <a:off x="3071802" y="3714752"/>
            <a:ext cx="2786082" cy="2786082"/>
          </a:xfrm>
          <a:prstGeom prst="rect">
            <a:avLst/>
          </a:prstGeom>
          <a:noFill/>
          <a:ln w="9525">
            <a:noFill/>
            <a:miter lim="800000"/>
            <a:headEnd/>
            <a:tailEnd/>
          </a:ln>
        </p:spPr>
      </p:pic>
      <p:pic>
        <p:nvPicPr>
          <p:cNvPr id="29706" name="Picture 8" descr="C:\Users\Анатолий\Pictures\2016-10-17 (2)\IMG_3713.JPG"/>
          <p:cNvPicPr>
            <a:picLocks noChangeAspect="1" noChangeArrowheads="1"/>
          </p:cNvPicPr>
          <p:nvPr/>
        </p:nvPicPr>
        <p:blipFill>
          <a:blip r:embed="rId6" cstate="print"/>
          <a:srcRect/>
          <a:stretch>
            <a:fillRect/>
          </a:stretch>
        </p:blipFill>
        <p:spPr bwMode="auto">
          <a:xfrm>
            <a:off x="6143636" y="3286124"/>
            <a:ext cx="2786082" cy="2714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fontAlgn="auto">
              <a:spcAft>
                <a:spcPts val="0"/>
              </a:spcAft>
              <a:defRPr/>
            </a:pPr>
            <a:r>
              <a:rPr lang="ru-RU" dirty="0" smtClean="0"/>
              <a:t>Концепция</a:t>
            </a:r>
            <a:endParaRPr lang="ru-RU" dirty="0"/>
          </a:p>
        </p:txBody>
      </p:sp>
      <p:sp>
        <p:nvSpPr>
          <p:cNvPr id="31746" name="Содержимое 2"/>
          <p:cNvSpPr>
            <a:spLocks noGrp="1"/>
          </p:cNvSpPr>
          <p:nvPr>
            <p:ph idx="1"/>
          </p:nvPr>
        </p:nvSpPr>
        <p:spPr/>
        <p:txBody>
          <a:bodyPr/>
          <a:lstStyle/>
          <a:p>
            <a:endParaRPr lang="ru-RU" b="1" smtClean="0"/>
          </a:p>
          <a:p>
            <a:endParaRPr lang="ru-RU" b="1" smtClean="0"/>
          </a:p>
        </p:txBody>
      </p:sp>
      <p:pic>
        <p:nvPicPr>
          <p:cNvPr id="31747" name="Picture 2" descr="C:\Users\Анатолий\Desktop\i3UWFM6L0.jpg"/>
          <p:cNvPicPr>
            <a:picLocks noChangeAspect="1" noChangeArrowheads="1"/>
          </p:cNvPicPr>
          <p:nvPr/>
        </p:nvPicPr>
        <p:blipFill>
          <a:blip r:embed="rId3" cstate="print"/>
          <a:srcRect/>
          <a:stretch>
            <a:fillRect/>
          </a:stretch>
        </p:blipFill>
        <p:spPr bwMode="auto">
          <a:xfrm>
            <a:off x="-285750" y="0"/>
            <a:ext cx="9429750" cy="7072313"/>
          </a:xfrm>
          <a:prstGeom prst="rect">
            <a:avLst/>
          </a:prstGeom>
          <a:noFill/>
          <a:ln w="9525">
            <a:noFill/>
            <a:miter lim="800000"/>
            <a:headEnd/>
            <a:tailEnd/>
          </a:ln>
        </p:spPr>
      </p:pic>
      <p:sp>
        <p:nvSpPr>
          <p:cNvPr id="31748" name="Прямоугольник 5"/>
          <p:cNvSpPr>
            <a:spLocks noChangeArrowheads="1"/>
          </p:cNvSpPr>
          <p:nvPr/>
        </p:nvSpPr>
        <p:spPr bwMode="auto">
          <a:xfrm>
            <a:off x="1285875" y="1997075"/>
            <a:ext cx="7286625" cy="461963"/>
          </a:xfrm>
          <a:prstGeom prst="rect">
            <a:avLst/>
          </a:prstGeom>
          <a:noFill/>
          <a:ln w="9525">
            <a:noFill/>
            <a:miter lim="800000"/>
            <a:headEnd/>
            <a:tailEnd/>
          </a:ln>
        </p:spPr>
        <p:txBody>
          <a:bodyPr>
            <a:spAutoFit/>
          </a:bodyPr>
          <a:lstStyle/>
          <a:p>
            <a:r>
              <a:rPr lang="ru-RU" sz="2400">
                <a:solidFill>
                  <a:schemeClr val="bg1"/>
                </a:solidFill>
                <a:latin typeface="Times New Roman" pitchFamily="18" charset="0"/>
              </a:rPr>
              <a:t>     </a:t>
            </a:r>
            <a:endParaRPr lang="ru-RU">
              <a:latin typeface="Times New Roman" pitchFamily="18" charset="0"/>
            </a:endParaRPr>
          </a:p>
        </p:txBody>
      </p:sp>
      <p:sp>
        <p:nvSpPr>
          <p:cNvPr id="31749" name="Прямоугольник 7"/>
          <p:cNvSpPr>
            <a:spLocks noChangeArrowheads="1"/>
          </p:cNvSpPr>
          <p:nvPr/>
        </p:nvSpPr>
        <p:spPr bwMode="auto">
          <a:xfrm>
            <a:off x="2286000" y="2071688"/>
            <a:ext cx="4572000" cy="523875"/>
          </a:xfrm>
          <a:prstGeom prst="rect">
            <a:avLst/>
          </a:prstGeom>
          <a:noFill/>
          <a:ln w="9525">
            <a:noFill/>
            <a:miter lim="800000"/>
            <a:headEnd/>
            <a:tailEnd/>
          </a:ln>
        </p:spPr>
        <p:txBody>
          <a:bodyPr>
            <a:spAutoFit/>
          </a:bodyPr>
          <a:lstStyle/>
          <a:p>
            <a:pPr algn="ctr"/>
            <a:endParaRPr lang="ru-RU" sz="2800">
              <a:solidFill>
                <a:schemeClr val="bg1"/>
              </a:solidFill>
              <a:latin typeface="Times New Roman" pitchFamily="18" charset="0"/>
            </a:endParaRPr>
          </a:p>
        </p:txBody>
      </p:sp>
      <p:pic>
        <p:nvPicPr>
          <p:cNvPr id="12" name="Picture 2" descr="C:\Users\Анатолий\Desktop\47119012.jpg"/>
          <p:cNvPicPr>
            <a:picLocks noChangeAspect="1" noChangeArrowheads="1"/>
          </p:cNvPicPr>
          <p:nvPr/>
        </p:nvPicPr>
        <p:blipFill>
          <a:blip r:embed="rId4" cstate="print"/>
          <a:srcRect/>
          <a:stretch>
            <a:fillRect/>
          </a:stretch>
        </p:blipFill>
        <p:spPr bwMode="auto">
          <a:xfrm>
            <a:off x="-357222" y="0"/>
            <a:ext cx="9501222" cy="6858000"/>
          </a:xfrm>
          <a:prstGeom prst="rect">
            <a:avLst/>
          </a:prstGeom>
          <a:noFill/>
        </p:spPr>
      </p:pic>
      <p:sp>
        <p:nvSpPr>
          <p:cNvPr id="31750" name="Rectangle 4"/>
          <p:cNvSpPr>
            <a:spLocks noChangeArrowheads="1"/>
          </p:cNvSpPr>
          <p:nvPr/>
        </p:nvSpPr>
        <p:spPr bwMode="auto">
          <a:xfrm>
            <a:off x="2511425" y="-925513"/>
            <a:ext cx="4121150" cy="2308226"/>
          </a:xfrm>
          <a:prstGeom prst="rect">
            <a:avLst/>
          </a:prstGeom>
          <a:noFill/>
          <a:ln w="9525">
            <a:noFill/>
            <a:miter lim="800000"/>
            <a:headEnd/>
            <a:tailEnd/>
          </a:ln>
        </p:spPr>
        <p:txBody>
          <a:bodyPr wrap="none" anchor="ctr">
            <a:spAutoFit/>
          </a:bodyPr>
          <a:lstStyle/>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endParaRPr lang="ru-RU" sz="1200" b="1" u="sng" dirty="0">
              <a:solidFill>
                <a:srgbClr val="FF0000"/>
              </a:solidFill>
              <a:latin typeface="Times New Roman" pitchFamily="18" charset="0"/>
              <a:ea typeface="Calibri" pitchFamily="34" charset="0"/>
              <a:cs typeface="Times New Roman" pitchFamily="18" charset="0"/>
            </a:endParaRPr>
          </a:p>
          <a:p>
            <a:pPr algn="ctr"/>
            <a:r>
              <a:rPr lang="ru-RU" sz="1200" b="1" u="sng" dirty="0">
                <a:solidFill>
                  <a:srgbClr val="FF0000"/>
                </a:solidFill>
                <a:latin typeface="Times New Roman" pitchFamily="18" charset="0"/>
                <a:ea typeface="Calibri" pitchFamily="34" charset="0"/>
                <a:cs typeface="Times New Roman" pitchFamily="18" charset="0"/>
              </a:rPr>
              <a:t> </a:t>
            </a:r>
            <a:r>
              <a:rPr lang="ru-RU" sz="3600" b="1" dirty="0">
                <a:solidFill>
                  <a:srgbClr val="FF0000"/>
                </a:solidFill>
                <a:latin typeface="Times New Roman" pitchFamily="18" charset="0"/>
                <a:ea typeface="Calibri" pitchFamily="34" charset="0"/>
                <a:cs typeface="Times New Roman" pitchFamily="18" charset="0"/>
              </a:rPr>
              <a:t>«Цветной коврик»</a:t>
            </a:r>
            <a:endParaRPr lang="ru-RU" sz="3600" dirty="0">
              <a:ea typeface="Calibri" pitchFamily="34" charset="0"/>
              <a:cs typeface="Arial" charset="0"/>
            </a:endParaRPr>
          </a:p>
        </p:txBody>
      </p:sp>
      <p:sp>
        <p:nvSpPr>
          <p:cNvPr id="31751" name="Rectangle 5"/>
          <p:cNvSpPr>
            <a:spLocks noChangeArrowheads="1"/>
          </p:cNvSpPr>
          <p:nvPr/>
        </p:nvSpPr>
        <p:spPr bwMode="auto">
          <a:xfrm>
            <a:off x="500063" y="1306210"/>
            <a:ext cx="8215312" cy="1938992"/>
          </a:xfrm>
          <a:prstGeom prst="rect">
            <a:avLst/>
          </a:prstGeom>
          <a:noFill/>
          <a:ln w="9525">
            <a:noFill/>
            <a:miter lim="800000"/>
            <a:headEnd/>
            <a:tailEnd/>
          </a:ln>
        </p:spPr>
        <p:txBody>
          <a:bodyPr wrap="square" anchor="ctr">
            <a:spAutoFit/>
          </a:bodyPr>
          <a:lstStyle/>
          <a:p>
            <a:r>
              <a:rPr lang="ru-RU" sz="2000" dirty="0" smtClean="0">
                <a:latin typeface="Times New Roman" pitchFamily="18" charset="0"/>
              </a:rPr>
              <a:t>Игры </a:t>
            </a:r>
            <a:r>
              <a:rPr lang="ru-RU" sz="2000" dirty="0">
                <a:latin typeface="Times New Roman" pitchFamily="18" charset="0"/>
              </a:rPr>
              <a:t>с  пособием способствуют закреплению знаний основных цветов, пространственных ориентировок на плоскости, развитию обшей и мелкой моторики, а также коррекции речевых нарушений, как лексической стороны, так и грамматических категорий</a:t>
            </a:r>
            <a:r>
              <a:rPr lang="ru-RU" sz="2000" dirty="0" smtClean="0">
                <a:latin typeface="Times New Roman" pitchFamily="18" charset="0"/>
              </a:rPr>
              <a:t>. При автоматизации используются картинки на изучаемый звук.</a:t>
            </a:r>
            <a:endParaRPr lang="ru-RU" sz="2000" dirty="0">
              <a:latin typeface="Times New Roman" pitchFamily="18" charset="0"/>
            </a:endParaRPr>
          </a:p>
          <a:p>
            <a:r>
              <a:rPr lang="ru-RU" sz="2000" i="1" u="sng" dirty="0">
                <a:latin typeface="Times New Roman" pitchFamily="18" charset="0"/>
              </a:rPr>
              <a:t>    </a:t>
            </a:r>
            <a:endParaRPr lang="ru-RU" sz="2000" dirty="0">
              <a:latin typeface="Times New Roman" pitchFamily="18" charset="0"/>
            </a:endParaRPr>
          </a:p>
        </p:txBody>
      </p:sp>
      <p:pic>
        <p:nvPicPr>
          <p:cNvPr id="31752" name="Picture 1" descr="C:\Users\Анатолий\Pictures\2016-10-17 (2)\IMG_3726.JPG"/>
          <p:cNvPicPr>
            <a:picLocks noChangeAspect="1" noChangeArrowheads="1"/>
          </p:cNvPicPr>
          <p:nvPr/>
        </p:nvPicPr>
        <p:blipFill>
          <a:blip r:embed="rId5" cstate="print"/>
          <a:srcRect l="21622"/>
          <a:stretch>
            <a:fillRect/>
          </a:stretch>
        </p:blipFill>
        <p:spPr bwMode="auto">
          <a:xfrm>
            <a:off x="5857884" y="3500438"/>
            <a:ext cx="2571768" cy="2438400"/>
          </a:xfrm>
          <a:prstGeom prst="rect">
            <a:avLst/>
          </a:prstGeom>
          <a:noFill/>
          <a:ln w="9525">
            <a:noFill/>
            <a:miter lim="800000"/>
            <a:headEnd/>
            <a:tailEnd/>
          </a:ln>
        </p:spPr>
      </p:pic>
      <p:pic>
        <p:nvPicPr>
          <p:cNvPr id="31753" name="Picture 2" descr="C:\Users\Анатолий\Pictures\2016-10-17 (2)\IMG_3725.JPG"/>
          <p:cNvPicPr>
            <a:picLocks noChangeAspect="1" noChangeArrowheads="1"/>
          </p:cNvPicPr>
          <p:nvPr/>
        </p:nvPicPr>
        <p:blipFill>
          <a:blip r:embed="rId6" cstate="print"/>
          <a:srcRect/>
          <a:stretch>
            <a:fillRect/>
          </a:stretch>
        </p:blipFill>
        <p:spPr bwMode="auto">
          <a:xfrm>
            <a:off x="3143240" y="3857628"/>
            <a:ext cx="2000250" cy="2428892"/>
          </a:xfrm>
          <a:prstGeom prst="rect">
            <a:avLst/>
          </a:prstGeom>
          <a:noFill/>
          <a:ln w="9525">
            <a:noFill/>
            <a:miter lim="800000"/>
            <a:headEnd/>
            <a:tailEnd/>
          </a:ln>
        </p:spPr>
      </p:pic>
      <p:pic>
        <p:nvPicPr>
          <p:cNvPr id="31754" name="Picture 3" descr="C:\Users\Анатолий\Pictures\2016-10-17 (2)\IMG_3723.JPG"/>
          <p:cNvPicPr>
            <a:picLocks noChangeAspect="1" noChangeArrowheads="1"/>
          </p:cNvPicPr>
          <p:nvPr/>
        </p:nvPicPr>
        <p:blipFill>
          <a:blip r:embed="rId7" cstate="print"/>
          <a:srcRect/>
          <a:stretch>
            <a:fillRect/>
          </a:stretch>
        </p:blipFill>
        <p:spPr bwMode="auto">
          <a:xfrm>
            <a:off x="0" y="3429000"/>
            <a:ext cx="2571736" cy="24384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Содержимое 2"/>
          <p:cNvSpPr>
            <a:spLocks noGrp="1"/>
          </p:cNvSpPr>
          <p:nvPr>
            <p:ph idx="1"/>
          </p:nvPr>
        </p:nvSpPr>
        <p:spPr/>
        <p:txBody>
          <a:bodyPr/>
          <a:lstStyle/>
          <a:p>
            <a:pPr eaLnBrk="1" hangingPunct="1"/>
            <a:endParaRPr lang="ru-RU" b="1" dirty="0" smtClean="0"/>
          </a:p>
          <a:p>
            <a:pPr eaLnBrk="1" hangingPunct="1"/>
            <a:endParaRPr lang="ru-RU" b="1" dirty="0" smtClean="0"/>
          </a:p>
        </p:txBody>
      </p:sp>
      <p:pic>
        <p:nvPicPr>
          <p:cNvPr id="8" name="Picture 2" descr="C:\Users\Анатолий\Desktop\471190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3557" name="Прямоугольник 6"/>
          <p:cNvSpPr>
            <a:spLocks noChangeArrowheads="1"/>
          </p:cNvSpPr>
          <p:nvPr/>
        </p:nvSpPr>
        <p:spPr bwMode="auto">
          <a:xfrm>
            <a:off x="500063" y="357166"/>
            <a:ext cx="7429500" cy="892552"/>
          </a:xfrm>
          <a:prstGeom prst="rect">
            <a:avLst/>
          </a:prstGeom>
          <a:noFill/>
          <a:ln w="9525">
            <a:noFill/>
            <a:miter lim="800000"/>
            <a:headEnd/>
            <a:tailEnd/>
          </a:ln>
        </p:spPr>
        <p:txBody>
          <a:bodyPr wrap="square">
            <a:spAutoFit/>
          </a:bodyPr>
          <a:lstStyle/>
          <a:p>
            <a:pPr algn="ctr">
              <a:defRPr/>
            </a:pPr>
            <a:r>
              <a:rPr lang="ru-RU" sz="3600" b="1" dirty="0">
                <a:solidFill>
                  <a:schemeClr val="accent1">
                    <a:lumMod val="50000"/>
                  </a:schemeClr>
                </a:solidFill>
                <a:latin typeface="Times New Roman" pitchFamily="18" charset="0"/>
              </a:rPr>
              <a:t> «Чудо домик»</a:t>
            </a:r>
          </a:p>
          <a:p>
            <a:pPr>
              <a:defRPr/>
            </a:pPr>
            <a:r>
              <a:rPr lang="ru-RU" sz="1600" dirty="0">
                <a:solidFill>
                  <a:schemeClr val="bg2">
                    <a:lumMod val="75000"/>
                  </a:schemeClr>
                </a:solidFill>
                <a:latin typeface="Times New Roman" pitchFamily="18" charset="0"/>
              </a:rPr>
              <a:t>    </a:t>
            </a:r>
            <a:endParaRPr lang="ru-RU" sz="1400" dirty="0">
              <a:solidFill>
                <a:schemeClr val="bg2">
                  <a:lumMod val="75000"/>
                </a:schemeClr>
              </a:solidFill>
              <a:latin typeface="Times New Roman" pitchFamily="18" charset="0"/>
            </a:endParaRPr>
          </a:p>
        </p:txBody>
      </p:sp>
      <p:sp>
        <p:nvSpPr>
          <p:cNvPr id="23558" name="Прямоугольник 7"/>
          <p:cNvSpPr>
            <a:spLocks noChangeArrowheads="1"/>
          </p:cNvSpPr>
          <p:nvPr/>
        </p:nvSpPr>
        <p:spPr bwMode="auto">
          <a:xfrm>
            <a:off x="500063" y="1000108"/>
            <a:ext cx="7858125" cy="1569660"/>
          </a:xfrm>
          <a:prstGeom prst="rect">
            <a:avLst/>
          </a:prstGeom>
          <a:noFill/>
          <a:ln w="9525">
            <a:noFill/>
            <a:miter lim="800000"/>
            <a:headEnd/>
            <a:tailEnd/>
          </a:ln>
        </p:spPr>
        <p:txBody>
          <a:bodyPr wrap="square">
            <a:spAutoFit/>
          </a:bodyPr>
          <a:lstStyle/>
          <a:p>
            <a:pPr>
              <a:defRPr/>
            </a:pPr>
            <a:r>
              <a:rPr lang="ru-RU" sz="1600" b="1" dirty="0" smtClean="0">
                <a:solidFill>
                  <a:schemeClr val="bg2">
                    <a:lumMod val="75000"/>
                  </a:schemeClr>
                </a:solidFill>
                <a:latin typeface="Times New Roman" pitchFamily="18" charset="0"/>
              </a:rPr>
              <a:t>       </a:t>
            </a:r>
            <a:r>
              <a:rPr lang="ru-RU" sz="1600" b="1" dirty="0" smtClean="0">
                <a:solidFill>
                  <a:schemeClr val="accent1">
                    <a:lumMod val="50000"/>
                  </a:schemeClr>
                </a:solidFill>
                <a:latin typeface="Times New Roman" pitchFamily="18" charset="0"/>
              </a:rPr>
              <a:t>Детям очень нравиться играть с пособием «Чудо домик» ( разноцветный </a:t>
            </a:r>
            <a:r>
              <a:rPr lang="ru-RU" sz="1600" b="1" dirty="0">
                <a:solidFill>
                  <a:schemeClr val="accent1">
                    <a:lumMod val="50000"/>
                  </a:schemeClr>
                </a:solidFill>
                <a:latin typeface="Times New Roman" pitchFamily="18" charset="0"/>
              </a:rPr>
              <a:t>«пятиэтажный  домик», где  в «каждой квартире» есть «окно» – карман для </a:t>
            </a:r>
            <a:r>
              <a:rPr lang="ru-RU" sz="1600" b="1" dirty="0" smtClean="0">
                <a:solidFill>
                  <a:schemeClr val="accent1">
                    <a:lumMod val="50000"/>
                  </a:schemeClr>
                </a:solidFill>
                <a:latin typeface="Times New Roman" pitchFamily="18" charset="0"/>
              </a:rPr>
              <a:t>картинок).   </a:t>
            </a:r>
            <a:r>
              <a:rPr lang="ru-RU" sz="1600" b="1" dirty="0">
                <a:solidFill>
                  <a:schemeClr val="accent1">
                    <a:lumMod val="50000"/>
                  </a:schemeClr>
                </a:solidFill>
                <a:latin typeface="Times New Roman" pitchFamily="18" charset="0"/>
              </a:rPr>
              <a:t>Игры с пособием способствуют развитию внимания, произвольной памяти, закреплению  представлений об основных цветах, пространственной ориентации и формированию определенных лексико-грамматических представлений</a:t>
            </a:r>
            <a:r>
              <a:rPr lang="ru-RU" sz="1600" b="1" dirty="0" smtClean="0">
                <a:solidFill>
                  <a:schemeClr val="accent1">
                    <a:lumMod val="50000"/>
                  </a:schemeClr>
                </a:solidFill>
                <a:latin typeface="Times New Roman" pitchFamily="18" charset="0"/>
              </a:rPr>
              <a:t>.</a:t>
            </a:r>
            <a:endParaRPr lang="ru-RU" sz="1600" b="1" dirty="0">
              <a:solidFill>
                <a:schemeClr val="accent1">
                  <a:lumMod val="50000"/>
                </a:schemeClr>
              </a:solidFill>
              <a:latin typeface="Times New Roman" pitchFamily="18" charset="0"/>
            </a:endParaRPr>
          </a:p>
        </p:txBody>
      </p:sp>
      <p:pic>
        <p:nvPicPr>
          <p:cNvPr id="22534" name="Picture 2" descr="C:\Users\Анатолий\Pictures\2016-12-14\IMG_3873.JPG"/>
          <p:cNvPicPr>
            <a:picLocks noChangeAspect="1" noChangeArrowheads="1"/>
          </p:cNvPicPr>
          <p:nvPr/>
        </p:nvPicPr>
        <p:blipFill>
          <a:blip r:embed="rId4" cstate="print"/>
          <a:srcRect/>
          <a:stretch>
            <a:fillRect/>
          </a:stretch>
        </p:blipFill>
        <p:spPr bwMode="auto">
          <a:xfrm rot="4975782">
            <a:off x="187915" y="3616909"/>
            <a:ext cx="2903537" cy="2368550"/>
          </a:xfrm>
          <a:prstGeom prst="rect">
            <a:avLst/>
          </a:prstGeom>
          <a:noFill/>
          <a:ln w="57150">
            <a:solidFill>
              <a:srgbClr val="FF6600"/>
            </a:solidFill>
            <a:miter lim="800000"/>
            <a:headEnd/>
            <a:tailEnd/>
          </a:ln>
        </p:spPr>
      </p:pic>
      <p:pic>
        <p:nvPicPr>
          <p:cNvPr id="22535" name="Picture 3" descr="C:\Users\Анатолий\Pictures\2016-12-14\IMG_3885.JPG"/>
          <p:cNvPicPr>
            <a:picLocks noChangeAspect="1" noChangeArrowheads="1"/>
          </p:cNvPicPr>
          <p:nvPr/>
        </p:nvPicPr>
        <p:blipFill>
          <a:blip r:embed="rId5" cstate="print"/>
          <a:srcRect/>
          <a:stretch>
            <a:fillRect/>
          </a:stretch>
        </p:blipFill>
        <p:spPr bwMode="auto">
          <a:xfrm rot="5805120">
            <a:off x="6006063" y="3575800"/>
            <a:ext cx="2894012" cy="2438400"/>
          </a:xfrm>
          <a:prstGeom prst="rect">
            <a:avLst/>
          </a:prstGeom>
          <a:noFill/>
          <a:ln w="57150">
            <a:solidFill>
              <a:srgbClr val="CC3300"/>
            </a:solidFill>
            <a:miter lim="800000"/>
            <a:headEnd/>
            <a:tailEnd/>
          </a:ln>
        </p:spPr>
      </p:pic>
      <p:pic>
        <p:nvPicPr>
          <p:cNvPr id="22536" name="Picture 4" descr="C:\Users\Анатолий\Pictures\2016-12-14\IMG_3875.JPG"/>
          <p:cNvPicPr>
            <a:picLocks noChangeAspect="1" noChangeArrowheads="1"/>
          </p:cNvPicPr>
          <p:nvPr/>
        </p:nvPicPr>
        <p:blipFill>
          <a:blip r:embed="rId6" cstate="print"/>
          <a:srcRect/>
          <a:stretch>
            <a:fillRect/>
          </a:stretch>
        </p:blipFill>
        <p:spPr bwMode="auto">
          <a:xfrm>
            <a:off x="3286116" y="3143248"/>
            <a:ext cx="2438400" cy="2857500"/>
          </a:xfrm>
          <a:prstGeom prst="rect">
            <a:avLst/>
          </a:prstGeom>
          <a:noFill/>
          <a:ln w="57150">
            <a:solidFill>
              <a:srgbClr val="FF9900"/>
            </a:solidFill>
            <a:miter lim="800000"/>
            <a:headEnd/>
            <a:tailEnd/>
          </a:ln>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атолий\Desktop\471190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Заголовок 4"/>
          <p:cNvSpPr>
            <a:spLocks noGrp="1"/>
          </p:cNvSpPr>
          <p:nvPr>
            <p:ph type="title"/>
          </p:nvPr>
        </p:nvSpPr>
        <p:spPr/>
        <p:txBody>
          <a:bodyPr>
            <a:normAutofit/>
          </a:bodyPr>
          <a:lstStyle/>
          <a:p>
            <a:r>
              <a:rPr lang="ru-RU" sz="4800" b="1" dirty="0" smtClean="0">
                <a:solidFill>
                  <a:srgbClr val="00B050"/>
                </a:solidFill>
                <a:latin typeface="Times New Roman" pitchFamily="18" charset="0"/>
                <a:cs typeface="Times New Roman" pitchFamily="18" charset="0"/>
              </a:rPr>
              <a:t>4.Логопедический массаж</a:t>
            </a:r>
            <a:endParaRPr lang="ru-RU" sz="4800" b="1" dirty="0">
              <a:solidFill>
                <a:srgbClr val="00B050"/>
              </a:solidFill>
              <a:latin typeface="Times New Roman" pitchFamily="18" charset="0"/>
              <a:cs typeface="Times New Roman" pitchFamily="18" charset="0"/>
            </a:endParaRPr>
          </a:p>
        </p:txBody>
      </p:sp>
      <p:sp>
        <p:nvSpPr>
          <p:cNvPr id="6" name="Содержимое 5"/>
          <p:cNvSpPr>
            <a:spLocks noGrp="1"/>
          </p:cNvSpPr>
          <p:nvPr>
            <p:ph idx="1"/>
          </p:nvPr>
        </p:nvSpPr>
        <p:spPr>
          <a:xfrm>
            <a:off x="457200" y="1214422"/>
            <a:ext cx="8229600" cy="4911741"/>
          </a:xfrm>
        </p:spPr>
        <p:txBody>
          <a:bodyPr>
            <a:normAutofit fontScale="85000" lnSpcReduction="20000"/>
          </a:bodyPr>
          <a:lstStyle/>
          <a:p>
            <a:pPr>
              <a:buNone/>
            </a:pPr>
            <a:r>
              <a:rPr lang="ru-RU" dirty="0" smtClean="0"/>
              <a:t>        </a:t>
            </a:r>
            <a:r>
              <a:rPr lang="ru-RU" dirty="0" smtClean="0"/>
              <a:t>  </a:t>
            </a:r>
            <a:r>
              <a:rPr lang="ru-RU" dirty="0" smtClean="0">
                <a:latin typeface="Times New Roman" pitchFamily="18" charset="0"/>
                <a:cs typeface="Times New Roman" pitchFamily="18" charset="0"/>
              </a:rPr>
              <a:t>Одним </a:t>
            </a:r>
            <a:r>
              <a:rPr lang="ru-RU" dirty="0" smtClean="0">
                <a:latin typeface="Times New Roman" pitchFamily="18" charset="0"/>
                <a:cs typeface="Times New Roman" pitchFamily="18" charset="0"/>
              </a:rPr>
              <a:t>из самых действенных способов коррекции речевых нарушений является массаж.</a:t>
            </a:r>
          </a:p>
          <a:p>
            <a:pPr>
              <a:buNone/>
            </a:pPr>
            <a:r>
              <a:rPr lang="ru-RU" dirty="0" smtClean="0">
                <a:latin typeface="Times New Roman" pitchFamily="18" charset="0"/>
                <a:cs typeface="Times New Roman" pitchFamily="18" charset="0"/>
              </a:rPr>
              <a:t>        По словам профессора Б.Р. Ярёменко, массаж ускоряет обратное развитие речевого нарушения в 4-5 раз.</a:t>
            </a:r>
          </a:p>
          <a:p>
            <a:pPr>
              <a:buNone/>
            </a:pPr>
            <a:r>
              <a:rPr lang="ru-RU" dirty="0" smtClean="0">
                <a:latin typeface="Times New Roman" pitchFamily="18" charset="0"/>
                <a:cs typeface="Times New Roman" pitchFamily="18" charset="0"/>
              </a:rPr>
              <a:t>        Различают классический, точечный, аппаратный, зондовый и нетрадиционные виды массажа. </a:t>
            </a:r>
          </a:p>
          <a:p>
            <a:pPr>
              <a:buNone/>
            </a:pPr>
            <a:r>
              <a:rPr lang="ru-RU" dirty="0" smtClean="0">
                <a:latin typeface="Times New Roman" pitchFamily="18" charset="0"/>
                <a:cs typeface="Times New Roman" pitchFamily="18" charset="0"/>
              </a:rPr>
              <a:t>         Среди нетрадиционных видов массажа выделяют массаж зубной щеткой и логопедический массаж ложками.</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p>
          <a:p>
            <a:pPr>
              <a:buNone/>
            </a:pPr>
            <a:r>
              <a:rPr lang="en-US"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2050" name="AutoShape 2" descr="https://mail.yandex.ru/message_part/20170331_093448.jpg?_uid=139164729&amp;name=20170331_093448.jpg&amp;hid=1.3&amp;ids=161848111608631305&amp;no_disposition=y&amp;thumb=y"/>
          <p:cNvSpPr>
            <a:spLocks noChangeAspect="1" noChangeArrowheads="1"/>
          </p:cNvSpPr>
          <p:nvPr/>
        </p:nvSpPr>
        <p:spPr bwMode="auto">
          <a:xfrm>
            <a:off x="381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Picture 11"/>
          <p:cNvPicPr>
            <a:picLocks noChangeAspect="1" noChangeArrowheads="1"/>
          </p:cNvPicPr>
          <p:nvPr/>
        </p:nvPicPr>
        <p:blipFill>
          <a:blip r:embed="rId4" cstate="print"/>
          <a:srcRect/>
          <a:stretch>
            <a:fillRect/>
          </a:stretch>
        </p:blipFill>
        <p:spPr bwMode="auto">
          <a:xfrm>
            <a:off x="4714876" y="4643446"/>
            <a:ext cx="3000396" cy="1954195"/>
          </a:xfrm>
          <a:prstGeom prst="rect">
            <a:avLst/>
          </a:prstGeom>
          <a:noFill/>
          <a:ln w="9525">
            <a:noFill/>
            <a:miter lim="800000"/>
            <a:headEnd/>
            <a:tailEnd/>
          </a:ln>
          <a:effectLst/>
        </p:spPr>
      </p:pic>
      <p:sp>
        <p:nvSpPr>
          <p:cNvPr id="2052" name="AutoShape 4" descr="https://mail.yandex.ru/message_part/20170331_093448.jpg?_uid=139164729&amp;name=20170331_093448.jpg&amp;hid=1.3&amp;ids=161848111608631305&amp;no_disposition=y&amp;thumb=y"/>
          <p:cNvSpPr>
            <a:spLocks noChangeAspect="1" noChangeArrowheads="1"/>
          </p:cNvSpPr>
          <p:nvPr/>
        </p:nvSpPr>
        <p:spPr bwMode="auto">
          <a:xfrm>
            <a:off x="381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 name="Picture 2" descr="C:\Users\Анатолий\Desktop\20170502_093013.jpg"/>
          <p:cNvPicPr>
            <a:picLocks noChangeAspect="1" noChangeArrowheads="1"/>
          </p:cNvPicPr>
          <p:nvPr/>
        </p:nvPicPr>
        <p:blipFill>
          <a:blip r:embed="rId5" cstate="print"/>
          <a:srcRect/>
          <a:stretch>
            <a:fillRect/>
          </a:stretch>
        </p:blipFill>
        <p:spPr bwMode="auto">
          <a:xfrm>
            <a:off x="1357290" y="4786322"/>
            <a:ext cx="2786082" cy="1727907"/>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Заголовок 4"/>
          <p:cNvSpPr>
            <a:spLocks noGrp="1"/>
          </p:cNvSpPr>
          <p:nvPr>
            <p:ph type="title"/>
          </p:nvPr>
        </p:nvSpPr>
        <p:spPr/>
        <p:txBody>
          <a:bodyPr>
            <a:normAutofit fontScale="90000"/>
          </a:bodyPr>
          <a:lstStyle/>
          <a:p>
            <a:r>
              <a:rPr lang="ru-RU" dirty="0" smtClean="0">
                <a:solidFill>
                  <a:srgbClr val="00B050"/>
                </a:solidFill>
                <a:latin typeface="Times New Roman" pitchFamily="18" charset="0"/>
                <a:cs typeface="Times New Roman" pitchFamily="18" charset="0"/>
              </a:rPr>
              <a:t>Нетрадиционные виды </a:t>
            </a:r>
            <a:br>
              <a:rPr lang="ru-RU" dirty="0" smtClean="0">
                <a:solidFill>
                  <a:srgbClr val="00B050"/>
                </a:solidFill>
                <a:latin typeface="Times New Roman" pitchFamily="18" charset="0"/>
                <a:cs typeface="Times New Roman" pitchFamily="18" charset="0"/>
              </a:rPr>
            </a:br>
            <a:r>
              <a:rPr lang="ru-RU" dirty="0" smtClean="0">
                <a:solidFill>
                  <a:srgbClr val="00B050"/>
                </a:solidFill>
                <a:latin typeface="Times New Roman" pitchFamily="18" charset="0"/>
                <a:cs typeface="Times New Roman" pitchFamily="18" charset="0"/>
              </a:rPr>
              <a:t>массажа</a:t>
            </a:r>
            <a:endParaRPr lang="ru-RU" dirty="0">
              <a:solidFill>
                <a:srgbClr val="00B050"/>
              </a:solidFill>
              <a:latin typeface="Times New Roman" pitchFamily="18" charset="0"/>
              <a:cs typeface="Times New Roman" pitchFamily="18" charset="0"/>
            </a:endParaRPr>
          </a:p>
        </p:txBody>
      </p:sp>
      <p:pic>
        <p:nvPicPr>
          <p:cNvPr id="9" name="Picture 2"/>
          <p:cNvPicPr>
            <a:picLocks noChangeAspect="1" noChangeArrowheads="1"/>
          </p:cNvPicPr>
          <p:nvPr/>
        </p:nvPicPr>
        <p:blipFill>
          <a:blip r:embed="rId3" cstate="print"/>
          <a:srcRect/>
          <a:stretch>
            <a:fillRect/>
          </a:stretch>
        </p:blipFill>
        <p:spPr bwMode="auto">
          <a:xfrm rot="291610">
            <a:off x="4926631" y="3168306"/>
            <a:ext cx="4094600" cy="3071835"/>
          </a:xfrm>
          <a:prstGeom prst="rect">
            <a:avLst/>
          </a:prstGeom>
          <a:noFill/>
          <a:ln w="9525">
            <a:noFill/>
            <a:miter lim="800000"/>
            <a:headEnd/>
            <a:tailEnd/>
          </a:ln>
          <a:effectLst/>
        </p:spPr>
      </p:pic>
      <p:sp>
        <p:nvSpPr>
          <p:cNvPr id="6" name="Содержимое 5"/>
          <p:cNvSpPr>
            <a:spLocks noGrp="1"/>
          </p:cNvSpPr>
          <p:nvPr>
            <p:ph idx="1"/>
          </p:nvPr>
        </p:nvSpPr>
        <p:spPr>
          <a:xfrm>
            <a:off x="428596" y="1214422"/>
            <a:ext cx="7115196" cy="5286412"/>
          </a:xfrm>
        </p:spPr>
        <p:txBody>
          <a:bodyPr>
            <a:normAutofit/>
          </a:bodyPr>
          <a:lstStyle/>
          <a:p>
            <a:pPr marL="0" indent="0">
              <a:buNone/>
            </a:pPr>
            <a:r>
              <a:rPr lang="ru-RU" sz="2800" dirty="0" smtClean="0"/>
              <a:t>   </a:t>
            </a:r>
            <a:r>
              <a:rPr lang="ru-RU" sz="2800" dirty="0" smtClean="0">
                <a:latin typeface="Times New Roman" pitchFamily="18" charset="0"/>
                <a:cs typeface="Times New Roman" pitchFamily="18" charset="0"/>
              </a:rPr>
              <a:t>Улучшают качество артикуляционных движений.</a:t>
            </a:r>
          </a:p>
          <a:p>
            <a:pPr marL="0" indent="0">
              <a:buNone/>
            </a:pPr>
            <a:r>
              <a:rPr lang="ru-RU" sz="2800" dirty="0" smtClean="0">
                <a:latin typeface="Times New Roman" pitchFamily="18" charset="0"/>
                <a:cs typeface="Times New Roman" pitchFamily="18" charset="0"/>
              </a:rPr>
              <a:t>    Способствуют дозреванию корковых отделов </a:t>
            </a:r>
            <a:r>
              <a:rPr lang="ru-RU" sz="2800" dirty="0" err="1" smtClean="0">
                <a:latin typeface="Times New Roman" pitchFamily="18" charset="0"/>
                <a:cs typeface="Times New Roman" pitchFamily="18" charset="0"/>
              </a:rPr>
              <a:t>речедвигательной</a:t>
            </a:r>
            <a:r>
              <a:rPr lang="ru-RU" sz="2800" dirty="0" smtClean="0">
                <a:latin typeface="Times New Roman" pitchFamily="18" charset="0"/>
                <a:cs typeface="Times New Roman" pitchFamily="18" charset="0"/>
              </a:rPr>
              <a:t> системы путем стимуляции  органов артикуляции.</a:t>
            </a:r>
          </a:p>
          <a:p>
            <a:pPr marL="0" indent="0">
              <a:buNone/>
            </a:pPr>
            <a:r>
              <a:rPr lang="ru-RU"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ru-RU" sz="2800" dirty="0" smtClean="0">
                <a:latin typeface="Times New Roman" pitchFamily="18" charset="0"/>
                <a:cs typeface="Times New Roman" pitchFamily="18" charset="0"/>
              </a:rPr>
              <a:t>Противопоказаниями </a:t>
            </a:r>
            <a:endParaRPr lang="en-US" sz="2800" dirty="0" smtClean="0">
              <a:latin typeface="Times New Roman" pitchFamily="18" charset="0"/>
              <a:cs typeface="Times New Roman" pitchFamily="18" charset="0"/>
            </a:endParaRPr>
          </a:p>
          <a:p>
            <a:pPr marL="0" indent="0">
              <a:buNone/>
            </a:pPr>
            <a:r>
              <a:rPr lang="ru-RU" sz="2800" dirty="0" smtClean="0">
                <a:latin typeface="Times New Roman" pitchFamily="18" charset="0"/>
                <a:cs typeface="Times New Roman" pitchFamily="18" charset="0"/>
              </a:rPr>
              <a:t>могут быть только высыпания</a:t>
            </a:r>
            <a:endParaRPr lang="en-US" sz="2800" dirty="0" smtClean="0">
              <a:latin typeface="Times New Roman" pitchFamily="18" charset="0"/>
              <a:cs typeface="Times New Roman" pitchFamily="18" charset="0"/>
            </a:endParaRPr>
          </a:p>
          <a:p>
            <a:pPr marL="0" indent="0">
              <a:buNone/>
            </a:pPr>
            <a:r>
              <a:rPr lang="ru-RU" sz="2800" dirty="0" smtClean="0">
                <a:latin typeface="Times New Roman" pitchFamily="18" charset="0"/>
                <a:cs typeface="Times New Roman" pitchFamily="18" charset="0"/>
              </a:rPr>
              <a:t>или </a:t>
            </a:r>
            <a:r>
              <a:rPr lang="ru-RU" sz="2800" dirty="0" smtClean="0">
                <a:latin typeface="Times New Roman" pitchFamily="18" charset="0"/>
                <a:cs typeface="Times New Roman" pitchFamily="18" charset="0"/>
              </a:rPr>
              <a:t>воспаления на лице или</a:t>
            </a:r>
            <a:endParaRPr lang="en-US" sz="2800" dirty="0" smtClean="0">
              <a:latin typeface="Times New Roman" pitchFamily="18" charset="0"/>
              <a:cs typeface="Times New Roman" pitchFamily="18" charset="0"/>
            </a:endParaRPr>
          </a:p>
          <a:p>
            <a:pPr marL="514350" indent="-514350">
              <a:buNone/>
            </a:pPr>
            <a:r>
              <a:rPr lang="ru-RU" sz="2800" dirty="0" smtClean="0">
                <a:latin typeface="Times New Roman" pitchFamily="18" charset="0"/>
                <a:cs typeface="Times New Roman" pitchFamily="18" charset="0"/>
              </a:rPr>
              <a:t> в ротовой полости.</a:t>
            </a:r>
            <a:endParaRPr lang="ru-RU" sz="2800" dirty="0">
              <a:latin typeface="Times New Roman" pitchFamily="18" charset="0"/>
              <a:cs typeface="Times New Roman" pitchFamily="18" charset="0"/>
            </a:endParaRPr>
          </a:p>
        </p:txBody>
      </p:sp>
      <p:sp>
        <p:nvSpPr>
          <p:cNvPr id="2050" name="AutoShape 2" descr="https://mail.yandex.ru/message_part/20170331_093448.jpg?_uid=139164729&amp;name=20170331_093448.jpg&amp;hid=1.3&amp;ids=161848111608631305&amp;no_disposition=y&amp;thumb=y"/>
          <p:cNvSpPr>
            <a:spLocks noChangeAspect="1" noChangeArrowheads="1"/>
          </p:cNvSpPr>
          <p:nvPr/>
        </p:nvSpPr>
        <p:spPr bwMode="auto">
          <a:xfrm>
            <a:off x="381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2" name="AutoShape 4" descr="https://mail.yandex.ru/message_part/20170331_093448.jpg?_uid=139164729&amp;name=20170331_093448.jpg&amp;hid=1.3&amp;ids=161848111608631305&amp;no_disposition=y&amp;thumb=y"/>
          <p:cNvSpPr>
            <a:spLocks noChangeAspect="1" noChangeArrowheads="1"/>
          </p:cNvSpPr>
          <p:nvPr/>
        </p:nvSpPr>
        <p:spPr bwMode="auto">
          <a:xfrm>
            <a:off x="381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dirty="0" smtClean="0">
                <a:solidFill>
                  <a:srgbClr val="00B050"/>
                </a:solidFill>
                <a:latin typeface="Times New Roman" pitchFamily="18" charset="0"/>
                <a:cs typeface="Times New Roman" pitchFamily="18" charset="0"/>
              </a:rPr>
              <a:t>Массаж и </a:t>
            </a:r>
            <a:r>
              <a:rPr lang="ru-RU" dirty="0" err="1" smtClean="0">
                <a:solidFill>
                  <a:srgbClr val="00B050"/>
                </a:solidFill>
                <a:latin typeface="Times New Roman" pitchFamily="18" charset="0"/>
                <a:cs typeface="Times New Roman" pitchFamily="18" charset="0"/>
              </a:rPr>
              <a:t>самомассаж</a:t>
            </a:r>
            <a:r>
              <a:rPr lang="ru-RU" dirty="0" smtClean="0">
                <a:solidFill>
                  <a:srgbClr val="00B050"/>
                </a:solidFill>
                <a:latin typeface="Times New Roman" pitchFamily="18" charset="0"/>
                <a:cs typeface="Times New Roman" pitchFamily="18" charset="0"/>
              </a:rPr>
              <a:t> зубной щеткой</a:t>
            </a:r>
            <a:endParaRPr lang="ru-RU" dirty="0">
              <a:solidFill>
                <a:srgbClr val="00B050"/>
              </a:solidFill>
              <a:latin typeface="Times New Roman" pitchFamily="18" charset="0"/>
              <a:cs typeface="Times New Roman" pitchFamily="18" charset="0"/>
            </a:endParaRPr>
          </a:p>
        </p:txBody>
      </p:sp>
      <p:pic>
        <p:nvPicPr>
          <p:cNvPr id="1026" name="Picture 2" descr="C:\Users\Анатолий\Desktop\20170502_093013.jpg"/>
          <p:cNvPicPr>
            <a:picLocks noGrp="1" noChangeAspect="1" noChangeArrowheads="1"/>
          </p:cNvPicPr>
          <p:nvPr>
            <p:ph idx="1"/>
          </p:nvPr>
        </p:nvPicPr>
        <p:blipFill>
          <a:blip r:embed="rId3" cstate="print"/>
          <a:srcRect/>
          <a:stretch>
            <a:fillRect/>
          </a:stretch>
        </p:blipFill>
        <p:spPr bwMode="auto">
          <a:xfrm>
            <a:off x="428596" y="1785926"/>
            <a:ext cx="3143272" cy="2156535"/>
          </a:xfrm>
          <a:prstGeom prst="rect">
            <a:avLst/>
          </a:prstGeom>
          <a:noFill/>
        </p:spPr>
      </p:pic>
      <p:pic>
        <p:nvPicPr>
          <p:cNvPr id="1027" name="Picture 3" descr="C:\Users\Анатолий\Desktop\20170503_102135.jpg"/>
          <p:cNvPicPr>
            <a:picLocks noChangeAspect="1" noChangeArrowheads="1"/>
          </p:cNvPicPr>
          <p:nvPr/>
        </p:nvPicPr>
        <p:blipFill>
          <a:blip r:embed="rId4" cstate="print"/>
          <a:srcRect/>
          <a:stretch>
            <a:fillRect/>
          </a:stretch>
        </p:blipFill>
        <p:spPr bwMode="auto">
          <a:xfrm>
            <a:off x="4929190" y="4143380"/>
            <a:ext cx="3373494" cy="2500330"/>
          </a:xfrm>
          <a:prstGeom prst="rect">
            <a:avLst/>
          </a:prstGeom>
          <a:noFill/>
        </p:spPr>
      </p:pic>
      <p:pic>
        <p:nvPicPr>
          <p:cNvPr id="3074" name="Picture 2" descr="C:\Users\Анатолий\Desktop\20170502_092153.jpg"/>
          <p:cNvPicPr>
            <a:picLocks noChangeAspect="1" noChangeArrowheads="1"/>
          </p:cNvPicPr>
          <p:nvPr/>
        </p:nvPicPr>
        <p:blipFill>
          <a:blip r:embed="rId5" cstate="print"/>
          <a:srcRect/>
          <a:stretch>
            <a:fillRect/>
          </a:stretch>
        </p:blipFill>
        <p:spPr bwMode="auto">
          <a:xfrm>
            <a:off x="1000100" y="3714752"/>
            <a:ext cx="3667107" cy="2808382"/>
          </a:xfrm>
          <a:prstGeom prst="rect">
            <a:avLst/>
          </a:prstGeom>
          <a:noFill/>
        </p:spPr>
      </p:pic>
      <p:sp>
        <p:nvSpPr>
          <p:cNvPr id="7" name="Прямоугольник 6"/>
          <p:cNvSpPr/>
          <p:nvPr/>
        </p:nvSpPr>
        <p:spPr>
          <a:xfrm>
            <a:off x="3714744" y="1500174"/>
            <a:ext cx="5000660" cy="4185761"/>
          </a:xfrm>
          <a:prstGeom prst="rect">
            <a:avLst/>
          </a:prstGeom>
        </p:spPr>
        <p:txBody>
          <a:bodyPr wrap="square">
            <a:spAutoFit/>
          </a:bodyPr>
          <a:lstStyle/>
          <a:p>
            <a:r>
              <a:rPr lang="ru-RU" sz="2000" dirty="0" smtClean="0">
                <a:latin typeface="Times New Roman" pitchFamily="18" charset="0"/>
                <a:cs typeface="Times New Roman" pitchFamily="18" charset="0"/>
              </a:rPr>
              <a:t>Проведение массажа можно превратить в игру, сопровождая движения стихотворным текстом.</a:t>
            </a:r>
          </a:p>
          <a:p>
            <a:r>
              <a:rPr lang="ru-RU" sz="2000" dirty="0" smtClean="0">
                <a:latin typeface="Times New Roman" pitchFamily="18" charset="0"/>
                <a:cs typeface="Times New Roman" pitchFamily="18" charset="0"/>
              </a:rPr>
              <a:t>Движения не вызывают  неприязни.</a:t>
            </a:r>
          </a:p>
          <a:p>
            <a:r>
              <a:rPr lang="ru-RU" sz="2000" dirty="0" smtClean="0">
                <a:latin typeface="Times New Roman" pitchFamily="18" charset="0"/>
                <a:cs typeface="Times New Roman" pitchFamily="18" charset="0"/>
              </a:rPr>
              <a:t>Можно проводить в домашних условиях.</a:t>
            </a: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a:bodyPr>
          <a:lstStyle/>
          <a:p>
            <a:r>
              <a:rPr lang="ru-RU" dirty="0" smtClean="0">
                <a:solidFill>
                  <a:schemeClr val="accent2">
                    <a:lumMod val="75000"/>
                  </a:schemeClr>
                </a:solidFill>
                <a:latin typeface="Times New Roman" pitchFamily="18" charset="0"/>
                <a:cs typeface="Times New Roman" pitchFamily="18" charset="0"/>
              </a:rPr>
              <a:t>Логопедический массаж ложками</a:t>
            </a:r>
            <a:endParaRPr lang="ru-RU" dirty="0">
              <a:solidFill>
                <a:schemeClr val="accent2">
                  <a:lumMod val="75000"/>
                </a:schemeClr>
              </a:solidFill>
              <a:latin typeface="Times New Roman" pitchFamily="18" charset="0"/>
              <a:cs typeface="Times New Roman" pitchFamily="18" charset="0"/>
            </a:endParaRPr>
          </a:p>
        </p:txBody>
      </p:sp>
      <p:pic>
        <p:nvPicPr>
          <p:cNvPr id="8" name="Picture 4" descr="C:\Users\Анатолий\Desktop\20170503_100555.jpg"/>
          <p:cNvPicPr>
            <a:picLocks noChangeAspect="1" noChangeArrowheads="1"/>
          </p:cNvPicPr>
          <p:nvPr/>
        </p:nvPicPr>
        <p:blipFill>
          <a:blip r:embed="rId3" cstate="print"/>
          <a:srcRect/>
          <a:stretch>
            <a:fillRect/>
          </a:stretch>
        </p:blipFill>
        <p:spPr bwMode="auto">
          <a:xfrm>
            <a:off x="6286512" y="1285860"/>
            <a:ext cx="2500330" cy="2000265"/>
          </a:xfrm>
          <a:prstGeom prst="rect">
            <a:avLst/>
          </a:prstGeom>
          <a:noFill/>
        </p:spPr>
      </p:pic>
      <p:pic>
        <p:nvPicPr>
          <p:cNvPr id="9" name="Picture 2" descr="C:\Users\Анатолий\Desktop\20170503_092454.jpg"/>
          <p:cNvPicPr>
            <a:picLocks noChangeAspect="1" noChangeArrowheads="1"/>
          </p:cNvPicPr>
          <p:nvPr/>
        </p:nvPicPr>
        <p:blipFill>
          <a:blip r:embed="rId4" cstate="print"/>
          <a:srcRect/>
          <a:stretch>
            <a:fillRect/>
          </a:stretch>
        </p:blipFill>
        <p:spPr bwMode="auto">
          <a:xfrm>
            <a:off x="6286512" y="4429132"/>
            <a:ext cx="2571768" cy="2000264"/>
          </a:xfrm>
          <a:prstGeom prst="rect">
            <a:avLst/>
          </a:prstGeom>
          <a:noFill/>
        </p:spPr>
      </p:pic>
      <p:sp>
        <p:nvSpPr>
          <p:cNvPr id="7" name="Содержимое 6"/>
          <p:cNvSpPr>
            <a:spLocks noGrp="1"/>
          </p:cNvSpPr>
          <p:nvPr>
            <p:ph idx="1"/>
          </p:nvPr>
        </p:nvSpPr>
        <p:spPr>
          <a:xfrm>
            <a:off x="285720" y="1357298"/>
            <a:ext cx="7929618" cy="4697427"/>
          </a:xfrm>
        </p:spPr>
        <p:txBody>
          <a:bodyPr>
            <a:normAutofit fontScale="85000" lnSpcReduction="20000"/>
          </a:bodyPr>
          <a:lstStyle/>
          <a:p>
            <a:pPr>
              <a:buNone/>
            </a:pPr>
            <a:r>
              <a:rPr lang="ru-RU" dirty="0" smtClean="0">
                <a:latin typeface="Times New Roman" pitchFamily="18" charset="0"/>
                <a:cs typeface="Times New Roman" pitchFamily="18" charset="0"/>
              </a:rPr>
              <a:t>Преимущества массажа:</a:t>
            </a:r>
          </a:p>
          <a:p>
            <a:pPr marL="514350" indent="-514350">
              <a:buAutoNum type="arabicPeriod"/>
            </a:pPr>
            <a:r>
              <a:rPr lang="ru-RU" dirty="0" smtClean="0">
                <a:latin typeface="Times New Roman" pitchFamily="18" charset="0"/>
                <a:cs typeface="Times New Roman" pitchFamily="18" charset="0"/>
              </a:rPr>
              <a:t>Ложки есть в каждом доме.</a:t>
            </a:r>
          </a:p>
          <a:p>
            <a:pPr marL="514350" indent="-514350">
              <a:buAutoNum type="arabicPeriod"/>
            </a:pPr>
            <a:r>
              <a:rPr lang="ru-RU" dirty="0" smtClean="0">
                <a:latin typeface="Times New Roman" pitchFamily="18" charset="0"/>
                <a:cs typeface="Times New Roman" pitchFamily="18" charset="0"/>
              </a:rPr>
              <a:t>С ложкой связаны приятные ассоциации</a:t>
            </a:r>
          </a:p>
          <a:p>
            <a:pPr marL="514350" indent="-514350">
              <a:buAutoNum type="arabicPeriod"/>
            </a:pPr>
            <a:r>
              <a:rPr lang="ru-RU" dirty="0" smtClean="0">
                <a:latin typeface="Times New Roman" pitchFamily="18" charset="0"/>
                <a:cs typeface="Times New Roman" pitchFamily="18" charset="0"/>
              </a:rPr>
              <a:t>Ложки не требуют стерилизации.</a:t>
            </a:r>
          </a:p>
          <a:p>
            <a:pPr marL="514350" indent="-514350">
              <a:buAutoNum type="arabicPeriod"/>
            </a:pPr>
            <a:r>
              <a:rPr lang="ru-RU" dirty="0" smtClean="0">
                <a:latin typeface="Times New Roman" pitchFamily="18" charset="0"/>
                <a:cs typeface="Times New Roman" pitchFamily="18" charset="0"/>
              </a:rPr>
              <a:t>Разную температуру ложек можно использовать для расслабляющего ли стимулирующего эффекта</a:t>
            </a:r>
          </a:p>
          <a:p>
            <a:pPr marL="514350" indent="-514350">
              <a:buAutoNum type="arabicPeriod"/>
            </a:pPr>
            <a:r>
              <a:rPr lang="ru-RU" dirty="0" smtClean="0">
                <a:latin typeface="Times New Roman" pitchFamily="18" charset="0"/>
                <a:cs typeface="Times New Roman" pitchFamily="18" charset="0"/>
              </a:rPr>
              <a:t>Массаж могут проводить родители и воспитатели</a:t>
            </a:r>
          </a:p>
          <a:p>
            <a:pPr marL="514350" indent="-514350">
              <a:buAutoNum type="arabicPeriod"/>
            </a:pPr>
            <a:r>
              <a:rPr lang="ru-RU" dirty="0" smtClean="0">
                <a:latin typeface="Times New Roman" pitchFamily="18" charset="0"/>
                <a:cs typeface="Times New Roman" pitchFamily="18" charset="0"/>
              </a:rPr>
              <a:t>Движения массажа просты, дети </a:t>
            </a:r>
          </a:p>
          <a:p>
            <a:pPr marL="514350" indent="-514350">
              <a:buNone/>
            </a:pPr>
            <a:r>
              <a:rPr lang="ru-RU" dirty="0" smtClean="0">
                <a:latin typeface="Times New Roman" pitchFamily="18" charset="0"/>
                <a:cs typeface="Times New Roman" pitchFamily="18" charset="0"/>
              </a:rPr>
              <a:t>       легко их усваивают.</a:t>
            </a:r>
          </a:p>
          <a:p>
            <a:pPr marL="514350" indent="-514350">
              <a:buAutoNum type="arabicPeriod"/>
            </a:pP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атолий\Desktop\47119012.jpg"/>
          <p:cNvPicPr>
            <a:picLocks noChangeAspect="1" noChangeArrowheads="1"/>
          </p:cNvPicPr>
          <p:nvPr/>
        </p:nvPicPr>
        <p:blipFill>
          <a:blip r:embed="rId4" cstate="print"/>
          <a:srcRect/>
          <a:stretch>
            <a:fillRect/>
          </a:stretch>
        </p:blipFill>
        <p:spPr bwMode="auto">
          <a:xfrm>
            <a:off x="-221202" y="0"/>
            <a:ext cx="9365202" cy="7715280"/>
          </a:xfrm>
          <a:prstGeom prst="rect">
            <a:avLst/>
          </a:prstGeom>
          <a:noFill/>
        </p:spPr>
      </p:pic>
      <p:sp>
        <p:nvSpPr>
          <p:cNvPr id="3" name="Заголовок 2"/>
          <p:cNvSpPr>
            <a:spLocks noGrp="1"/>
          </p:cNvSpPr>
          <p:nvPr>
            <p:ph type="title"/>
          </p:nvPr>
        </p:nvSpPr>
        <p:spPr>
          <a:xfrm>
            <a:off x="457200" y="2643182"/>
            <a:ext cx="8229600" cy="3143272"/>
          </a:xfrm>
        </p:spPr>
        <p:txBody>
          <a:bodyPr>
            <a:normAutofit/>
          </a:bodyPr>
          <a:lstStyle/>
          <a:p>
            <a:pPr algn="l"/>
            <a:r>
              <a:rPr lang="ru-RU" dirty="0" smtClean="0"/>
              <a:t> </a:t>
            </a:r>
            <a:br>
              <a:rPr lang="ru-RU" dirty="0" smtClean="0"/>
            </a:br>
            <a:r>
              <a:rPr lang="ru-RU" dirty="0" smtClean="0"/>
              <a:t/>
            </a:r>
            <a:br>
              <a:rPr lang="ru-RU" dirty="0" smtClean="0"/>
            </a:br>
            <a:endParaRPr lang="ru-RU" dirty="0"/>
          </a:p>
        </p:txBody>
      </p:sp>
      <p:sp>
        <p:nvSpPr>
          <p:cNvPr id="5" name="Прямоугольник 4"/>
          <p:cNvSpPr/>
          <p:nvPr/>
        </p:nvSpPr>
        <p:spPr>
          <a:xfrm>
            <a:off x="571472" y="0"/>
            <a:ext cx="8072494" cy="1569660"/>
          </a:xfrm>
          <a:prstGeom prst="rect">
            <a:avLst/>
          </a:prstGeom>
        </p:spPr>
        <p:txBody>
          <a:bodyPr wrap="square">
            <a:spAutoFit/>
          </a:bodyPr>
          <a:lstStyle/>
          <a:p>
            <a:pPr algn="ctr">
              <a:tabLst>
                <a:tab pos="3140075" algn="l"/>
              </a:tabLst>
            </a:pPr>
            <a:r>
              <a:rPr lang="ru-RU" sz="3200" b="1" dirty="0" smtClean="0">
                <a:solidFill>
                  <a:srgbClr val="7030A0"/>
                </a:solidFill>
                <a:latin typeface="Times New Roman" pitchFamily="18" charset="0"/>
                <a:cs typeface="Times New Roman" pitchFamily="18" charset="0"/>
              </a:rPr>
              <a:t>1.Интерактивные презентации, </a:t>
            </a:r>
            <a:br>
              <a:rPr lang="ru-RU" sz="3200" b="1" dirty="0" smtClean="0">
                <a:solidFill>
                  <a:srgbClr val="7030A0"/>
                </a:solidFill>
                <a:latin typeface="Times New Roman" pitchFamily="18" charset="0"/>
                <a:cs typeface="Times New Roman" pitchFamily="18" charset="0"/>
              </a:rPr>
            </a:br>
            <a:r>
              <a:rPr lang="ru-RU" sz="3200" b="1" dirty="0" smtClean="0">
                <a:solidFill>
                  <a:srgbClr val="7030A0"/>
                </a:solidFill>
                <a:latin typeface="Times New Roman" pitchFamily="18" charset="0"/>
                <a:cs typeface="Times New Roman" pitchFamily="18" charset="0"/>
              </a:rPr>
              <a:t>направленные на автоматизацию звуков в речи</a:t>
            </a:r>
            <a:endParaRPr lang="ru-RU" sz="3200" b="1" dirty="0">
              <a:solidFill>
                <a:srgbClr val="7030A0"/>
              </a:solidFill>
              <a:latin typeface="Times New Roman" pitchFamily="18" charset="0"/>
              <a:cs typeface="Times New Roman" pitchFamily="18" charset="0"/>
            </a:endParaRP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097" name="Object 1"/>
          <p:cNvGraphicFramePr>
            <a:graphicFrameLocks noChangeAspect="1"/>
          </p:cNvGraphicFramePr>
          <p:nvPr/>
        </p:nvGraphicFramePr>
        <p:xfrm>
          <a:off x="0" y="1214422"/>
          <a:ext cx="3486150" cy="2524125"/>
        </p:xfrm>
        <a:graphic>
          <a:graphicData uri="http://schemas.openxmlformats.org/presentationml/2006/ole">
            <p:oleObj spid="_x0000_s4097" name="Слайд" r:id="rId5" imgW="4569445" imgH="3426611" progId="PowerPoint.Slide.12">
              <p:embed/>
            </p:oleObj>
          </a:graphicData>
        </a:graphic>
      </p:graphicFrame>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1" name="Object 5"/>
          <p:cNvGraphicFramePr>
            <a:graphicFrameLocks noChangeAspect="1"/>
          </p:cNvGraphicFramePr>
          <p:nvPr/>
        </p:nvGraphicFramePr>
        <p:xfrm>
          <a:off x="5500694" y="1071546"/>
          <a:ext cx="3429000" cy="2609850"/>
        </p:xfrm>
        <a:graphic>
          <a:graphicData uri="http://schemas.openxmlformats.org/presentationml/2006/ole">
            <p:oleObj spid="_x0000_s4101" name="Слайд" r:id="rId6" imgW="4569445" imgH="3426611" progId="PowerPoint.Slide.12">
              <p:embed/>
            </p:oleObj>
          </a:graphicData>
        </a:graphic>
      </p:graphicFrame>
      <p:graphicFrame>
        <p:nvGraphicFramePr>
          <p:cNvPr id="4099" name="Object 3"/>
          <p:cNvGraphicFramePr>
            <a:graphicFrameLocks noChangeAspect="1"/>
          </p:cNvGraphicFramePr>
          <p:nvPr/>
        </p:nvGraphicFramePr>
        <p:xfrm>
          <a:off x="3286116" y="2500306"/>
          <a:ext cx="3467100" cy="2581275"/>
        </p:xfrm>
        <a:graphic>
          <a:graphicData uri="http://schemas.openxmlformats.org/presentationml/2006/ole">
            <p:oleObj spid="_x0000_s4099" name="Слайд" r:id="rId7" imgW="4569445" imgH="3426611" progId="PowerPoint.Slide.12">
              <p:embed/>
            </p:oleObj>
          </a:graphicData>
        </a:graphic>
      </p:graphicFrame>
      <p:sp>
        <p:nvSpPr>
          <p:cNvPr id="41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3" name="Object 7"/>
          <p:cNvGraphicFramePr>
            <a:graphicFrameLocks noChangeAspect="1"/>
          </p:cNvGraphicFramePr>
          <p:nvPr/>
        </p:nvGraphicFramePr>
        <p:xfrm>
          <a:off x="0" y="4000504"/>
          <a:ext cx="3571900" cy="2571768"/>
        </p:xfrm>
        <a:graphic>
          <a:graphicData uri="http://schemas.openxmlformats.org/presentationml/2006/ole">
            <p:oleObj spid="_x0000_s4103" name="Слайд" r:id="rId8" imgW="4353396" imgH="3263867" progId="PowerPoint.Slide.12">
              <p:embed/>
            </p:oleObj>
          </a:graphicData>
        </a:graphic>
      </p:graphicFrame>
      <p:sp>
        <p:nvSpPr>
          <p:cNvPr id="13" name="TextBox 12"/>
          <p:cNvSpPr txBox="1"/>
          <p:nvPr/>
        </p:nvSpPr>
        <p:spPr>
          <a:xfrm>
            <a:off x="785786" y="642918"/>
            <a:ext cx="184731" cy="369332"/>
          </a:xfrm>
          <a:prstGeom prst="rect">
            <a:avLst/>
          </a:prstGeom>
          <a:noFill/>
        </p:spPr>
        <p:txBody>
          <a:bodyPr wrap="none" rtlCol="0">
            <a:spAutoFit/>
          </a:bodyPr>
          <a:lstStyle/>
          <a:p>
            <a:endParaRPr lang="ru-RU" dirty="0"/>
          </a:p>
        </p:txBody>
      </p:sp>
      <p:sp>
        <p:nvSpPr>
          <p:cNvPr id="14" name="TextBox 13"/>
          <p:cNvSpPr txBox="1"/>
          <p:nvPr/>
        </p:nvSpPr>
        <p:spPr>
          <a:xfrm>
            <a:off x="0" y="928670"/>
            <a:ext cx="785786" cy="707886"/>
          </a:xfrm>
          <a:prstGeom prst="rect">
            <a:avLst/>
          </a:prstGeom>
          <a:noFill/>
        </p:spPr>
        <p:txBody>
          <a:bodyPr wrap="square" rtlCol="0">
            <a:spAutoFit/>
          </a:bodyPr>
          <a:lstStyle/>
          <a:p>
            <a:r>
              <a:rPr lang="ru-RU" sz="4000" b="1" dirty="0" smtClean="0"/>
              <a:t>1</a:t>
            </a:r>
            <a:endParaRPr lang="ru-RU" sz="4000" b="1" dirty="0"/>
          </a:p>
        </p:txBody>
      </p:sp>
      <p:sp>
        <p:nvSpPr>
          <p:cNvPr id="41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7" name="Object 11"/>
          <p:cNvGraphicFramePr>
            <a:graphicFrameLocks noChangeAspect="1"/>
          </p:cNvGraphicFramePr>
          <p:nvPr/>
        </p:nvGraphicFramePr>
        <p:xfrm>
          <a:off x="3071802" y="5072074"/>
          <a:ext cx="3381375" cy="2390775"/>
        </p:xfrm>
        <a:graphic>
          <a:graphicData uri="http://schemas.openxmlformats.org/presentationml/2006/ole">
            <p:oleObj spid="_x0000_s4107" name="Слайд" r:id="rId9" imgW="4569445" imgH="3426611" progId="PowerPoint.Slide.12">
              <p:embed/>
            </p:oleObj>
          </a:graphicData>
        </a:graphic>
      </p:graphicFrame>
      <p:sp>
        <p:nvSpPr>
          <p:cNvPr id="410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5" name="Object 9"/>
          <p:cNvGraphicFramePr>
            <a:graphicFrameLocks noChangeAspect="1"/>
          </p:cNvGraphicFramePr>
          <p:nvPr/>
        </p:nvGraphicFramePr>
        <p:xfrm>
          <a:off x="5819775" y="4357694"/>
          <a:ext cx="3324225" cy="2814639"/>
        </p:xfrm>
        <a:graphic>
          <a:graphicData uri="http://schemas.openxmlformats.org/presentationml/2006/ole">
            <p:oleObj spid="_x0000_s4105" name="Слайд" r:id="rId10" imgW="4569445" imgH="3426611" progId="PowerPoint.Slide.12">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 name="Picture 3"/>
          <p:cNvPicPr>
            <a:picLocks noChangeAspect="1" noChangeArrowheads="1"/>
          </p:cNvPicPr>
          <p:nvPr/>
        </p:nvPicPr>
        <p:blipFill>
          <a:blip r:embed="rId3" cstate="print"/>
          <a:srcRect/>
          <a:stretch>
            <a:fillRect/>
          </a:stretch>
        </p:blipFill>
        <p:spPr bwMode="auto">
          <a:xfrm>
            <a:off x="5357818" y="571480"/>
            <a:ext cx="3539186" cy="2714644"/>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214283" y="3143248"/>
            <a:ext cx="4071966" cy="3143272"/>
          </a:xfrm>
          <a:prstGeom prst="rect">
            <a:avLst/>
          </a:prstGeom>
          <a:noFill/>
          <a:ln w="9525">
            <a:noFill/>
            <a:miter lim="800000"/>
            <a:headEnd/>
            <a:tailEnd/>
          </a:ln>
          <a:effectLst/>
        </p:spPr>
      </p:pic>
      <p:sp>
        <p:nvSpPr>
          <p:cNvPr id="3" name="Содержимое 2"/>
          <p:cNvSpPr>
            <a:spLocks noGrp="1"/>
          </p:cNvSpPr>
          <p:nvPr>
            <p:ph idx="1"/>
          </p:nvPr>
        </p:nvSpPr>
        <p:spPr>
          <a:xfrm>
            <a:off x="457200" y="428604"/>
            <a:ext cx="8229600" cy="5697559"/>
          </a:xfrm>
        </p:spPr>
        <p:txBody>
          <a:bodyPr/>
          <a:lstStyle/>
          <a:p>
            <a:pPr>
              <a:buNone/>
            </a:pPr>
            <a:r>
              <a:rPr lang="ru-RU" sz="2800" b="1" dirty="0" smtClean="0"/>
              <a:t>«</a:t>
            </a:r>
            <a:r>
              <a:rPr lang="ru-RU" sz="2800" b="1" dirty="0" smtClean="0">
                <a:latin typeface="Times New Roman" pitchFamily="18" charset="0"/>
                <a:cs typeface="Times New Roman" pitchFamily="18" charset="0"/>
              </a:rPr>
              <a:t>НАДО РАСТЕРЕТЬ ВИСОЧКИ</a:t>
            </a:r>
            <a:endParaRPr lang="ru-RU" sz="2800" dirty="0" smtClean="0">
              <a:latin typeface="Times New Roman" pitchFamily="18" charset="0"/>
              <a:cs typeface="Times New Roman" pitchFamily="18" charset="0"/>
            </a:endParaRPr>
          </a:p>
          <a:p>
            <a:pPr>
              <a:buNone/>
            </a:pPr>
            <a:r>
              <a:rPr lang="ru-RU" sz="2800" b="1" dirty="0" smtClean="0">
                <a:latin typeface="Times New Roman" pitchFamily="18" charset="0"/>
                <a:cs typeface="Times New Roman" pitchFamily="18" charset="0"/>
              </a:rPr>
              <a:t>НАДАВИВ В ПОСЛЕДНЕЙ ТОЧКЕ»</a:t>
            </a:r>
            <a:endParaRPr lang="en-US" sz="2800" b="1"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(круговые движения горками </a:t>
            </a:r>
          </a:p>
          <a:p>
            <a:pPr>
              <a:buNone/>
            </a:pPr>
            <a:r>
              <a:rPr lang="ru-RU" sz="2400" dirty="0" smtClean="0">
                <a:latin typeface="Times New Roman" pitchFamily="18" charset="0"/>
                <a:cs typeface="Times New Roman" pitchFamily="18" charset="0"/>
              </a:rPr>
              <a:t>ложек  у виска с легким нажатием</a:t>
            </a:r>
          </a:p>
          <a:p>
            <a:pPr>
              <a:buNone/>
            </a:pPr>
            <a:r>
              <a:rPr lang="ru-RU" sz="2400" dirty="0" smtClean="0">
                <a:latin typeface="Times New Roman" pitchFamily="18" charset="0"/>
                <a:cs typeface="Times New Roman" pitchFamily="18" charset="0"/>
              </a:rPr>
              <a:t> в конце движения</a:t>
            </a:r>
            <a:r>
              <a:rPr lang="ru-RU" dirty="0" smtClean="0">
                <a:latin typeface="Times New Roman" pitchFamily="18" charset="0"/>
                <a:cs typeface="Times New Roman" pitchFamily="18" charset="0"/>
              </a:rPr>
              <a:t>)</a:t>
            </a:r>
            <a:endParaRPr lang="en-US" b="1"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lgn="r">
              <a:buNone/>
            </a:pPr>
            <a:endParaRPr lang="ru-RU" sz="2800" b="1" dirty="0" smtClean="0">
              <a:latin typeface="Times New Roman" pitchFamily="18" charset="0"/>
              <a:cs typeface="Times New Roman" pitchFamily="18" charset="0"/>
            </a:endParaRPr>
          </a:p>
          <a:p>
            <a:pPr algn="r">
              <a:buNone/>
            </a:pPr>
            <a:r>
              <a:rPr lang="ru-RU" sz="2800" b="1" dirty="0" smtClean="0">
                <a:latin typeface="Times New Roman" pitchFamily="18" charset="0"/>
                <a:cs typeface="Times New Roman" pitchFamily="18" charset="0"/>
              </a:rPr>
              <a:t>«ПОКРУЖИМ МЕЖДУ БРОВЕЙ,</a:t>
            </a:r>
            <a:endParaRPr lang="ru-RU" sz="2800" dirty="0" smtClean="0">
              <a:latin typeface="Times New Roman" pitchFamily="18" charset="0"/>
              <a:cs typeface="Times New Roman" pitchFamily="18" charset="0"/>
            </a:endParaRPr>
          </a:p>
          <a:p>
            <a:pPr algn="r">
              <a:buNone/>
            </a:pPr>
            <a:r>
              <a:rPr lang="ru-RU" sz="2800" b="1" dirty="0" smtClean="0">
                <a:latin typeface="Times New Roman" pitchFamily="18" charset="0"/>
                <a:cs typeface="Times New Roman" pitchFamily="18" charset="0"/>
              </a:rPr>
              <a:t>ЧТОБЫ СТАЛО ВЕСЕЛЕЙ</a:t>
            </a:r>
            <a:r>
              <a:rPr lang="ru-RU"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r">
              <a:buNone/>
            </a:pPr>
            <a:r>
              <a:rPr lang="ru-RU" sz="2400" dirty="0" smtClean="0">
                <a:latin typeface="Times New Roman" pitchFamily="18" charset="0"/>
                <a:cs typeface="Times New Roman" pitchFamily="18" charset="0"/>
              </a:rPr>
              <a:t>(спиральное растирание </a:t>
            </a:r>
            <a:endParaRPr lang="en-US" sz="2400" dirty="0" smtClean="0">
              <a:latin typeface="Times New Roman" pitchFamily="18" charset="0"/>
              <a:cs typeface="Times New Roman" pitchFamily="18" charset="0"/>
            </a:endParaRPr>
          </a:p>
          <a:p>
            <a:pPr algn="r">
              <a:buNone/>
            </a:pPr>
            <a:r>
              <a:rPr lang="ru-RU" sz="2400" dirty="0" smtClean="0">
                <a:latin typeface="Times New Roman" pitchFamily="18" charset="0"/>
                <a:cs typeface="Times New Roman" pitchFamily="18" charset="0"/>
              </a:rPr>
              <a:t>пространства между бровями)</a:t>
            </a:r>
          </a:p>
          <a:p>
            <a:pPr algn="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Анатолий\Desktop\471190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5"/>
          <p:cNvPicPr>
            <a:picLocks noChangeAspect="1" noChangeArrowheads="1"/>
          </p:cNvPicPr>
          <p:nvPr/>
        </p:nvPicPr>
        <p:blipFill>
          <a:blip r:embed="rId4" cstate="print"/>
          <a:srcRect/>
          <a:stretch>
            <a:fillRect/>
          </a:stretch>
        </p:blipFill>
        <p:spPr bwMode="auto">
          <a:xfrm>
            <a:off x="5000628" y="928670"/>
            <a:ext cx="3737326" cy="3054353"/>
          </a:xfrm>
          <a:prstGeom prst="rect">
            <a:avLst/>
          </a:prstGeom>
          <a:noFill/>
          <a:ln w="9525">
            <a:noFill/>
            <a:miter lim="800000"/>
            <a:headEnd/>
            <a:tailEnd/>
          </a:ln>
          <a:effectLst/>
        </p:spPr>
      </p:pic>
      <p:pic>
        <p:nvPicPr>
          <p:cNvPr id="4" name="Picture 2" descr="C:\Users\Анатолий\Desktop\20170504_094014.jpg"/>
          <p:cNvPicPr>
            <a:picLocks noChangeAspect="1" noChangeArrowheads="1"/>
          </p:cNvPicPr>
          <p:nvPr/>
        </p:nvPicPr>
        <p:blipFill>
          <a:blip r:embed="rId5" cstate="print"/>
          <a:srcRect/>
          <a:stretch>
            <a:fillRect/>
          </a:stretch>
        </p:blipFill>
        <p:spPr bwMode="auto">
          <a:xfrm>
            <a:off x="428596" y="3571876"/>
            <a:ext cx="3429024" cy="2786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Содержимое 2"/>
          <p:cNvSpPr>
            <a:spLocks noGrp="1"/>
          </p:cNvSpPr>
          <p:nvPr>
            <p:ph idx="1"/>
          </p:nvPr>
        </p:nvSpPr>
        <p:spPr>
          <a:xfrm>
            <a:off x="457200" y="428604"/>
            <a:ext cx="8229600" cy="5697559"/>
          </a:xfrm>
        </p:spPr>
        <p:txBody>
          <a:bodyPr>
            <a:normAutofit lnSpcReduction="10000"/>
          </a:bodyPr>
          <a:lstStyle/>
          <a:p>
            <a:pPr>
              <a:buNone/>
            </a:pPr>
            <a:r>
              <a:rPr lang="ru-RU" b="1" dirty="0" smtClean="0">
                <a:latin typeface="Times New Roman" pitchFamily="18" charset="0"/>
                <a:cs typeface="Times New Roman" pitchFamily="18" charset="0"/>
              </a:rPr>
              <a:t>«ПОВЕРНЕМ БОКАМИ ЛОЖКИ,</a:t>
            </a:r>
            <a:endParaRPr lang="ru-RU" dirty="0" smtClean="0">
              <a:latin typeface="Times New Roman" pitchFamily="18" charset="0"/>
              <a:cs typeface="Times New Roman" pitchFamily="18" charset="0"/>
            </a:endParaRPr>
          </a:p>
          <a:p>
            <a:pPr>
              <a:buNone/>
            </a:pPr>
            <a:r>
              <a:rPr lang="ru-RU" b="1" dirty="0" smtClean="0">
                <a:latin typeface="Times New Roman" pitchFamily="18" charset="0"/>
                <a:cs typeface="Times New Roman" pitchFamily="18" charset="0"/>
              </a:rPr>
              <a:t>УБЕРЕМ СО ЩЕЧЕК КРОШКИ»</a:t>
            </a:r>
            <a:endParaRPr lang="en-US" b="1" dirty="0" smtClean="0">
              <a:latin typeface="Times New Roman" pitchFamily="18" charset="0"/>
              <a:cs typeface="Times New Roman" pitchFamily="18" charset="0"/>
            </a:endParaRPr>
          </a:p>
          <a:p>
            <a:pPr>
              <a:buNone/>
            </a:pPr>
            <a:endParaRPr lang="en-US" b="1" dirty="0" smtClean="0"/>
          </a:p>
          <a:p>
            <a:pPr algn="r">
              <a:buNone/>
            </a:pPr>
            <a:endParaRPr lang="en-US" b="1" dirty="0" smtClean="0"/>
          </a:p>
          <a:p>
            <a:pPr algn="r">
              <a:buNone/>
            </a:pPr>
            <a:endParaRPr lang="en-US" b="1" dirty="0" smtClean="0"/>
          </a:p>
          <a:p>
            <a:pPr algn="r">
              <a:buNone/>
            </a:pPr>
            <a:endParaRPr lang="en-US" b="1" dirty="0" smtClean="0"/>
          </a:p>
          <a:p>
            <a:pPr algn="r">
              <a:buNone/>
            </a:pPr>
            <a:endParaRPr lang="ru-RU" b="1" dirty="0" smtClean="0"/>
          </a:p>
          <a:p>
            <a:pPr algn="r">
              <a:buNone/>
            </a:pPr>
            <a:r>
              <a:rPr lang="ru-RU" b="1" dirty="0" smtClean="0"/>
              <a:t>         </a:t>
            </a:r>
            <a:r>
              <a:rPr lang="ru-RU" b="1" dirty="0" smtClean="0">
                <a:latin typeface="Times New Roman" pitchFamily="18" charset="0"/>
                <a:cs typeface="Times New Roman" pitchFamily="18" charset="0"/>
              </a:rPr>
              <a:t>«</a:t>
            </a:r>
            <a:r>
              <a:rPr lang="ru-RU" sz="2800" b="1" dirty="0" smtClean="0">
                <a:latin typeface="Times New Roman" pitchFamily="18" charset="0"/>
                <a:cs typeface="Times New Roman" pitchFamily="18" charset="0"/>
              </a:rPr>
              <a:t>ПОСКРЕБЕМ ПО </a:t>
            </a:r>
          </a:p>
          <a:p>
            <a:pPr algn="r">
              <a:buNone/>
            </a:pPr>
            <a:r>
              <a:rPr lang="ru-RU" sz="2800" b="1" dirty="0" smtClean="0">
                <a:latin typeface="Times New Roman" pitchFamily="18" charset="0"/>
                <a:cs typeface="Times New Roman" pitchFamily="18" charset="0"/>
              </a:rPr>
              <a:t>ГУБКАМ ТОЖЕ,</a:t>
            </a:r>
            <a:endParaRPr lang="ru-RU" sz="2800" dirty="0" smtClean="0">
              <a:latin typeface="Times New Roman" pitchFamily="18" charset="0"/>
              <a:cs typeface="Times New Roman" pitchFamily="18" charset="0"/>
            </a:endParaRPr>
          </a:p>
          <a:p>
            <a:pPr algn="r">
              <a:buNone/>
            </a:pPr>
            <a:r>
              <a:rPr lang="ru-RU" sz="2800" b="1" dirty="0" smtClean="0">
                <a:latin typeface="Times New Roman" pitchFamily="18" charset="0"/>
                <a:cs typeface="Times New Roman" pitchFamily="18" charset="0"/>
              </a:rPr>
              <a:t>ЗАБЫВАТЬ О НИХ НЕГОЖЕ» </a:t>
            </a:r>
            <a:endParaRPr lang="ru-RU" sz="2800" dirty="0" smtClean="0">
              <a:latin typeface="Times New Roman" pitchFamily="18" charset="0"/>
              <a:cs typeface="Times New Roman" pitchFamily="18" charset="0"/>
            </a:endParaRPr>
          </a:p>
          <a:p>
            <a:pPr>
              <a:buNone/>
            </a:pPr>
            <a:endParaRPr lang="ru-RU" dirty="0" smtClean="0"/>
          </a:p>
          <a:p>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6"/>
          <p:cNvPicPr>
            <a:picLocks noChangeAspect="1" noChangeArrowheads="1"/>
          </p:cNvPicPr>
          <p:nvPr/>
        </p:nvPicPr>
        <p:blipFill>
          <a:blip r:embed="rId3" cstate="print"/>
          <a:srcRect/>
          <a:stretch>
            <a:fillRect/>
          </a:stretch>
        </p:blipFill>
        <p:spPr bwMode="auto">
          <a:xfrm>
            <a:off x="5072066" y="285728"/>
            <a:ext cx="3714776" cy="2697163"/>
          </a:xfrm>
          <a:prstGeom prst="rect">
            <a:avLst/>
          </a:prstGeom>
          <a:noFill/>
          <a:ln w="9525">
            <a:noFill/>
            <a:miter lim="800000"/>
            <a:headEnd/>
            <a:tailEnd/>
          </a:ln>
          <a:effectLst/>
        </p:spPr>
      </p:pic>
      <p:pic>
        <p:nvPicPr>
          <p:cNvPr id="7" name="Picture 15"/>
          <p:cNvPicPr>
            <a:picLocks noChangeAspect="1" noChangeArrowheads="1"/>
          </p:cNvPicPr>
          <p:nvPr/>
        </p:nvPicPr>
        <p:blipFill>
          <a:blip r:embed="rId4" cstate="print"/>
          <a:srcRect/>
          <a:stretch>
            <a:fillRect/>
          </a:stretch>
        </p:blipFill>
        <p:spPr bwMode="auto">
          <a:xfrm>
            <a:off x="285720" y="3214686"/>
            <a:ext cx="3643338" cy="2840039"/>
          </a:xfrm>
          <a:prstGeom prst="rect">
            <a:avLst/>
          </a:prstGeom>
          <a:noFill/>
          <a:ln w="9525">
            <a:noFill/>
            <a:miter lim="800000"/>
            <a:headEnd/>
            <a:tailEnd/>
          </a:ln>
          <a:effectLst/>
        </p:spPr>
      </p:pic>
      <p:sp>
        <p:nvSpPr>
          <p:cNvPr id="3" name="Содержимое 2"/>
          <p:cNvSpPr>
            <a:spLocks noGrp="1"/>
          </p:cNvSpPr>
          <p:nvPr>
            <p:ph idx="1"/>
          </p:nvPr>
        </p:nvSpPr>
        <p:spPr>
          <a:xfrm>
            <a:off x="457200" y="571480"/>
            <a:ext cx="8229600" cy="5554683"/>
          </a:xfrm>
        </p:spPr>
        <p:txBody>
          <a:bodyPr>
            <a:normAutofit/>
          </a:bodyPr>
          <a:lstStyle/>
          <a:p>
            <a:pPr>
              <a:buNone/>
            </a:pPr>
            <a:r>
              <a:rPr lang="ru-RU" sz="2800" b="1" dirty="0" smtClean="0">
                <a:latin typeface="Times New Roman" pitchFamily="18" charset="0"/>
                <a:cs typeface="Times New Roman" pitchFamily="18" charset="0"/>
              </a:rPr>
              <a:t>«И НАЖМЕМ КОНЦАМИ </a:t>
            </a:r>
          </a:p>
          <a:p>
            <a:pPr>
              <a:buNone/>
            </a:pPr>
            <a:r>
              <a:rPr lang="ru-RU" sz="2800" b="1" dirty="0" smtClean="0">
                <a:latin typeface="Times New Roman" pitchFamily="18" charset="0"/>
                <a:cs typeface="Times New Roman" pitchFamily="18" charset="0"/>
              </a:rPr>
              <a:t>ЛОЖЕК,</a:t>
            </a:r>
            <a:endParaRPr lang="ru-RU" sz="2800" dirty="0" smtClean="0">
              <a:latin typeface="Times New Roman" pitchFamily="18" charset="0"/>
              <a:cs typeface="Times New Roman" pitchFamily="18" charset="0"/>
            </a:endParaRPr>
          </a:p>
          <a:p>
            <a:pPr>
              <a:buNone/>
            </a:pPr>
            <a:r>
              <a:rPr lang="ru-RU" sz="2800" b="1" dirty="0" smtClean="0">
                <a:latin typeface="Times New Roman" pitchFamily="18" charset="0"/>
                <a:cs typeface="Times New Roman" pitchFamily="18" charset="0"/>
              </a:rPr>
              <a:t>КАК НАЖАТЬ ИХ МОГ</a:t>
            </a:r>
          </a:p>
          <a:p>
            <a:pPr>
              <a:buNone/>
            </a:pPr>
            <a:r>
              <a:rPr lang="ru-RU" sz="2800" b="1" dirty="0" smtClean="0">
                <a:latin typeface="Times New Roman" pitchFamily="18" charset="0"/>
                <a:cs typeface="Times New Roman" pitchFamily="18" charset="0"/>
              </a:rPr>
              <a:t> БЫ ЕЖИК» </a:t>
            </a:r>
            <a:endParaRPr lang="en-US" sz="2800" b="1" dirty="0" smtClean="0">
              <a:latin typeface="Times New Roman" pitchFamily="18" charset="0"/>
              <a:cs typeface="Times New Roman" pitchFamily="18" charset="0"/>
            </a:endParaRPr>
          </a:p>
          <a:p>
            <a:pPr algn="r">
              <a:buNone/>
            </a:pPr>
            <a:endParaRPr lang="ru-RU" sz="2800" dirty="0" smtClean="0">
              <a:latin typeface="Times New Roman" pitchFamily="18" charset="0"/>
              <a:cs typeface="Times New Roman" pitchFamily="18" charset="0"/>
            </a:endParaRPr>
          </a:p>
          <a:p>
            <a:pPr algn="r">
              <a:buNone/>
            </a:pPr>
            <a:endParaRPr lang="ru-RU" sz="2800" b="1" dirty="0" smtClean="0">
              <a:latin typeface="Times New Roman" pitchFamily="18" charset="0"/>
              <a:cs typeface="Times New Roman" pitchFamily="18" charset="0"/>
            </a:endParaRPr>
          </a:p>
          <a:p>
            <a:pPr algn="r">
              <a:buNone/>
            </a:pPr>
            <a:endParaRPr lang="ru-RU" sz="2800" b="1" dirty="0" smtClean="0">
              <a:latin typeface="Times New Roman" pitchFamily="18" charset="0"/>
              <a:cs typeface="Times New Roman" pitchFamily="18" charset="0"/>
            </a:endParaRPr>
          </a:p>
          <a:p>
            <a:pPr algn="r">
              <a:buNone/>
            </a:pPr>
            <a:r>
              <a:rPr lang="ru-RU" sz="2800" b="1" dirty="0" smtClean="0">
                <a:latin typeface="Times New Roman" pitchFamily="18" charset="0"/>
                <a:cs typeface="Times New Roman" pitchFamily="18" charset="0"/>
              </a:rPr>
              <a:t>«РАЗОМНЕМ ПОЛУЧШЕ</a:t>
            </a:r>
          </a:p>
          <a:p>
            <a:pPr algn="r">
              <a:buNone/>
            </a:pPr>
            <a:r>
              <a:rPr lang="ru-RU" sz="2800" b="1" dirty="0" smtClean="0">
                <a:latin typeface="Times New Roman" pitchFamily="18" charset="0"/>
                <a:cs typeface="Times New Roman" pitchFamily="18" charset="0"/>
              </a:rPr>
              <a:t> ЩЕКИ,</a:t>
            </a:r>
            <a:endParaRPr lang="ru-RU" sz="2800" dirty="0" smtClean="0">
              <a:latin typeface="Times New Roman" pitchFamily="18" charset="0"/>
              <a:cs typeface="Times New Roman" pitchFamily="18" charset="0"/>
            </a:endParaRPr>
          </a:p>
          <a:p>
            <a:pPr algn="r">
              <a:buNone/>
            </a:pPr>
            <a:r>
              <a:rPr lang="ru-RU" sz="2800" b="1" dirty="0" smtClean="0">
                <a:latin typeface="Times New Roman" pitchFamily="18" charset="0"/>
                <a:cs typeface="Times New Roman" pitchFamily="18" charset="0"/>
              </a:rPr>
              <a:t>КРУГ РИСУЯ ТАМ ГЛУБОКИЙ» </a:t>
            </a:r>
            <a:endParaRPr lang="ru-RU" sz="2800" dirty="0" smtClean="0">
              <a:latin typeface="Times New Roman" pitchFamily="18" charset="0"/>
              <a:cs typeface="Times New Roman" pitchFamily="18" charset="0"/>
            </a:endParaRPr>
          </a:p>
          <a:p>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57200" y="214290"/>
            <a:ext cx="8229600" cy="5911873"/>
          </a:xfrm>
        </p:spPr>
        <p:txBody>
          <a:bodyPr/>
          <a:lstStyle/>
          <a:p>
            <a:pPr>
              <a:buNone/>
            </a:pPr>
            <a:endParaRPr lang="ru-RU" sz="2800" b="1" dirty="0" smtClean="0"/>
          </a:p>
          <a:p>
            <a:pPr>
              <a:buNone/>
            </a:pPr>
            <a:endParaRPr lang="ru-RU" sz="2800" b="1" dirty="0" smtClean="0"/>
          </a:p>
          <a:p>
            <a:pPr>
              <a:buNone/>
            </a:pPr>
            <a:r>
              <a:rPr lang="ru-RU" sz="2800" b="1" dirty="0" smtClean="0"/>
              <a:t>«ЩЕКИ МОЖНО ПОСДВИГАТЬ</a:t>
            </a:r>
            <a:endParaRPr lang="ru-RU" sz="2800" dirty="0" smtClean="0"/>
          </a:p>
          <a:p>
            <a:pPr>
              <a:buNone/>
            </a:pPr>
            <a:r>
              <a:rPr lang="ru-RU" sz="2800" b="1" dirty="0" smtClean="0"/>
              <a:t>ВВЕРХ И ВНИЗ, И ВВЕРХ ОПЯТЬ»</a:t>
            </a:r>
            <a:endParaRPr lang="en-US" sz="2800" b="1" dirty="0" smtClean="0"/>
          </a:p>
          <a:p>
            <a:endParaRPr lang="ru-RU" dirty="0" smtClean="0"/>
          </a:p>
          <a:p>
            <a:pPr algn="r">
              <a:buNone/>
            </a:pPr>
            <a:endParaRPr lang="en-US" b="1" dirty="0" smtClean="0"/>
          </a:p>
          <a:p>
            <a:pPr algn="r">
              <a:buNone/>
            </a:pPr>
            <a:endParaRPr lang="ru-RU" sz="2800" b="1" dirty="0" smtClean="0"/>
          </a:p>
          <a:p>
            <a:pPr algn="r">
              <a:buNone/>
            </a:pPr>
            <a:endParaRPr lang="ru-RU" sz="2800" b="1" dirty="0" smtClean="0"/>
          </a:p>
          <a:p>
            <a:pPr algn="r">
              <a:buNone/>
            </a:pPr>
            <a:r>
              <a:rPr lang="ru-RU" sz="2800" b="1" dirty="0" smtClean="0"/>
              <a:t>«ГУБКУ В СКЛАДКУ СОБИРАЕМ,</a:t>
            </a:r>
            <a:endParaRPr lang="ru-RU" sz="2800" dirty="0" smtClean="0"/>
          </a:p>
          <a:p>
            <a:pPr algn="r">
              <a:buNone/>
            </a:pPr>
            <a:r>
              <a:rPr lang="ru-RU" sz="2800" b="1" dirty="0" smtClean="0"/>
              <a:t>ВВЕРХ И ВНИЗ ЕЕ СДВИГАЕМ</a:t>
            </a:r>
            <a:r>
              <a:rPr lang="ru-RU" b="1" dirty="0" smtClean="0"/>
              <a:t>»</a:t>
            </a:r>
            <a:endParaRPr lang="ru-RU" dirty="0" smtClean="0"/>
          </a:p>
          <a:p>
            <a:pPr algn="r"/>
            <a:endParaRPr lang="ru-RU" dirty="0"/>
          </a:p>
        </p:txBody>
      </p:sp>
      <p:pic>
        <p:nvPicPr>
          <p:cNvPr id="5" name="Picture 4" descr="C:\Users\Анатолий\Desktop\20170503_100555.jpg"/>
          <p:cNvPicPr>
            <a:picLocks noChangeAspect="1" noChangeArrowheads="1"/>
          </p:cNvPicPr>
          <p:nvPr/>
        </p:nvPicPr>
        <p:blipFill>
          <a:blip r:embed="rId3" cstate="print"/>
          <a:srcRect/>
          <a:stretch>
            <a:fillRect/>
          </a:stretch>
        </p:blipFill>
        <p:spPr bwMode="auto">
          <a:xfrm>
            <a:off x="785786" y="3571876"/>
            <a:ext cx="2715533" cy="25003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1" descr="C:\Users\Анатолий\Desktop\20170503_100529-1.jpg"/>
          <p:cNvPicPr>
            <a:picLocks noChangeAspect="1" noChangeArrowheads="1"/>
          </p:cNvPicPr>
          <p:nvPr/>
        </p:nvPicPr>
        <p:blipFill>
          <a:blip r:embed="rId4" cstate="print"/>
          <a:srcRect/>
          <a:stretch>
            <a:fillRect/>
          </a:stretch>
        </p:blipFill>
        <p:spPr bwMode="auto">
          <a:xfrm>
            <a:off x="5786446" y="500042"/>
            <a:ext cx="2786081" cy="3054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5" descr="C:\Users\Анатолий\Desktop\20170504_093122.jpg"/>
          <p:cNvPicPr>
            <a:picLocks noChangeAspect="1" noChangeArrowheads="1"/>
          </p:cNvPicPr>
          <p:nvPr/>
        </p:nvPicPr>
        <p:blipFill>
          <a:blip r:embed="rId3" cstate="print"/>
          <a:srcRect/>
          <a:stretch>
            <a:fillRect/>
          </a:stretch>
        </p:blipFill>
        <p:spPr bwMode="auto">
          <a:xfrm>
            <a:off x="285720" y="3286124"/>
            <a:ext cx="3143272" cy="25271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3" descr="C:\Users\Анатолий\Desktop\20170503_093722.jpg"/>
          <p:cNvPicPr>
            <a:picLocks noChangeAspect="1" noChangeArrowheads="1"/>
          </p:cNvPicPr>
          <p:nvPr/>
        </p:nvPicPr>
        <p:blipFill>
          <a:blip r:embed="rId4" cstate="print"/>
          <a:srcRect/>
          <a:stretch>
            <a:fillRect/>
          </a:stretch>
        </p:blipFill>
        <p:spPr bwMode="auto">
          <a:xfrm>
            <a:off x="5072066" y="571480"/>
            <a:ext cx="3571900" cy="2786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Содержимое 2"/>
          <p:cNvSpPr>
            <a:spLocks noGrp="1"/>
          </p:cNvSpPr>
          <p:nvPr>
            <p:ph idx="1"/>
          </p:nvPr>
        </p:nvSpPr>
        <p:spPr>
          <a:xfrm>
            <a:off x="457200" y="428604"/>
            <a:ext cx="8329642" cy="5697559"/>
          </a:xfrm>
        </p:spPr>
        <p:txBody>
          <a:bodyPr>
            <a:normAutofit/>
          </a:bodyPr>
          <a:lstStyle/>
          <a:p>
            <a:pPr>
              <a:buNone/>
            </a:pPr>
            <a:r>
              <a:rPr lang="ru-RU" sz="2800" b="1" dirty="0" smtClean="0">
                <a:latin typeface="Times New Roman" pitchFamily="18" charset="0"/>
                <a:cs typeface="Times New Roman" pitchFamily="18" charset="0"/>
              </a:rPr>
              <a:t>«ПРИЖИМАЕМ НАШИ ГУБЫ,</a:t>
            </a:r>
            <a:endParaRPr lang="ru-RU" sz="2800" dirty="0" smtClean="0">
              <a:latin typeface="Times New Roman" pitchFamily="18" charset="0"/>
              <a:cs typeface="Times New Roman" pitchFamily="18" charset="0"/>
            </a:endParaRPr>
          </a:p>
          <a:p>
            <a:pPr>
              <a:buNone/>
            </a:pPr>
            <a:r>
              <a:rPr lang="ru-RU" sz="2800" b="1" dirty="0" smtClean="0">
                <a:latin typeface="Times New Roman" pitchFamily="18" charset="0"/>
                <a:cs typeface="Times New Roman" pitchFamily="18" charset="0"/>
              </a:rPr>
              <a:t>РАЗМИНАЕМ ИХ НЕГРУБО»</a:t>
            </a:r>
            <a:endParaRPr lang="en-US" sz="2800" b="1"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прижимание сначала верхней, </a:t>
            </a:r>
            <a:endParaRPr lang="en-US"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а затем нижней губы к зубам и </a:t>
            </a:r>
            <a:endParaRPr lang="en-US"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дёснам внешней стороной кончиков</a:t>
            </a:r>
            <a:endParaRPr lang="en-US"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 ложек)</a:t>
            </a:r>
          </a:p>
          <a:p>
            <a:pPr>
              <a:buNone/>
            </a:pPr>
            <a:endParaRPr lang="en-US" sz="2400" b="1"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lgn="r">
              <a:buNone/>
            </a:pPr>
            <a:endParaRPr lang="en-US" sz="2800" b="1" dirty="0" smtClean="0">
              <a:latin typeface="Times New Roman" pitchFamily="18" charset="0"/>
              <a:cs typeface="Times New Roman" pitchFamily="18" charset="0"/>
            </a:endParaRPr>
          </a:p>
          <a:p>
            <a:pPr algn="r">
              <a:buNone/>
            </a:pPr>
            <a:r>
              <a:rPr lang="ru-RU" sz="2800" b="1" dirty="0" smtClean="0">
                <a:latin typeface="Times New Roman" pitchFamily="18" charset="0"/>
                <a:cs typeface="Times New Roman" pitchFamily="18" charset="0"/>
              </a:rPr>
              <a:t>«МЫ ПОШЛЁПАЕМ ПО ЩЕЧКАМ,</a:t>
            </a:r>
            <a:endParaRPr lang="ru-RU" sz="2800" dirty="0" smtClean="0">
              <a:latin typeface="Times New Roman" pitchFamily="18" charset="0"/>
              <a:cs typeface="Times New Roman" pitchFamily="18" charset="0"/>
            </a:endParaRPr>
          </a:p>
          <a:p>
            <a:pPr algn="r">
              <a:buNone/>
            </a:pPr>
            <a:r>
              <a:rPr lang="ru-RU" sz="2800" b="1" dirty="0" smtClean="0">
                <a:latin typeface="Times New Roman" pitchFamily="18" charset="0"/>
                <a:cs typeface="Times New Roman" pitchFamily="18" charset="0"/>
              </a:rPr>
              <a:t>СЛОВНО КАПЕЛЬКИ ПО КОЧКАМ» </a:t>
            </a:r>
            <a:endParaRPr lang="ru-RU" sz="2800" dirty="0" smtClean="0">
              <a:latin typeface="Times New Roman" pitchFamily="18" charset="0"/>
              <a:cs typeface="Times New Roman" pitchFamily="18" charset="0"/>
            </a:endParaRPr>
          </a:p>
          <a:p>
            <a:pPr algn="r">
              <a:buNone/>
            </a:pPr>
            <a:r>
              <a:rPr lang="en-US"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горками ложек стучим по щекам</a:t>
            </a:r>
            <a:r>
              <a:rPr lang="en-US"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57200" y="428604"/>
            <a:ext cx="8329642" cy="5697559"/>
          </a:xfrm>
        </p:spPr>
        <p:txBody>
          <a:bodyPr>
            <a:normAutofit/>
          </a:bodyPr>
          <a:lstStyle/>
          <a:p>
            <a:pPr>
              <a:buNone/>
            </a:pPr>
            <a:endParaRPr lang="en-US" sz="2400" b="1" dirty="0" smtClean="0"/>
          </a:p>
          <a:p>
            <a:pPr>
              <a:buNone/>
            </a:pPr>
            <a:endParaRPr lang="ru-RU" dirty="0" smtClean="0"/>
          </a:p>
          <a:p>
            <a:pPr algn="r">
              <a:buNone/>
            </a:pPr>
            <a:endParaRPr lang="en-US" sz="2800" b="1" dirty="0" smtClean="0"/>
          </a:p>
        </p:txBody>
      </p:sp>
      <p:sp>
        <p:nvSpPr>
          <p:cNvPr id="7" name="TextBox 6"/>
          <p:cNvSpPr txBox="1"/>
          <p:nvPr/>
        </p:nvSpPr>
        <p:spPr>
          <a:xfrm>
            <a:off x="1571604" y="1428736"/>
            <a:ext cx="5786478" cy="2862322"/>
          </a:xfrm>
          <a:prstGeom prst="rect">
            <a:avLst/>
          </a:prstGeom>
          <a:noFill/>
        </p:spPr>
        <p:txBody>
          <a:bodyPr wrap="square" rtlCol="0">
            <a:spAutoFit/>
          </a:bodyPr>
          <a:lstStyle/>
          <a:p>
            <a:pPr algn="ctr"/>
            <a:r>
              <a:rPr lang="ru-RU" sz="6000" dirty="0" smtClean="0"/>
              <a:t>Спасибо</a:t>
            </a:r>
          </a:p>
          <a:p>
            <a:pPr algn="ctr"/>
            <a:r>
              <a:rPr lang="ru-RU" sz="6000" dirty="0" smtClean="0"/>
              <a:t> за </a:t>
            </a:r>
          </a:p>
          <a:p>
            <a:pPr algn="ctr"/>
            <a:r>
              <a:rPr lang="ru-RU" sz="6000" dirty="0" smtClean="0"/>
              <a:t>внимание!</a:t>
            </a:r>
            <a:endParaRPr lang="ru-RU" sz="6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Анатолий\Desktop\4711901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graphicFrame>
        <p:nvGraphicFramePr>
          <p:cNvPr id="47111" name="Object 7"/>
          <p:cNvGraphicFramePr>
            <a:graphicFrameLocks noChangeAspect="1"/>
          </p:cNvGraphicFramePr>
          <p:nvPr/>
        </p:nvGraphicFramePr>
        <p:xfrm>
          <a:off x="214282" y="214291"/>
          <a:ext cx="3952875" cy="2714644"/>
        </p:xfrm>
        <a:graphic>
          <a:graphicData uri="http://schemas.openxmlformats.org/presentationml/2006/ole">
            <p:oleObj spid="_x0000_s47111" name="Слайд" r:id="rId5" imgW="4569445" imgH="3426611" progId="PowerPoint.Slide.12">
              <p:embed/>
            </p:oleObj>
          </a:graphicData>
        </a:graphic>
      </p:graphicFrame>
      <p:sp>
        <p:nvSpPr>
          <p:cNvPr id="6" name="Прямоугольник 5"/>
          <p:cNvSpPr/>
          <p:nvPr/>
        </p:nvSpPr>
        <p:spPr>
          <a:xfrm>
            <a:off x="3131840" y="1412776"/>
            <a:ext cx="3024336"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5868144" y="3343847"/>
            <a:ext cx="288032" cy="58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1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 name="TextBox 13"/>
          <p:cNvSpPr txBox="1"/>
          <p:nvPr/>
        </p:nvSpPr>
        <p:spPr>
          <a:xfrm>
            <a:off x="1000100" y="285728"/>
            <a:ext cx="642942" cy="707886"/>
          </a:xfrm>
          <a:prstGeom prst="rect">
            <a:avLst/>
          </a:prstGeom>
          <a:noFill/>
        </p:spPr>
        <p:txBody>
          <a:bodyPr wrap="square" rtlCol="0">
            <a:spAutoFit/>
          </a:bodyPr>
          <a:lstStyle/>
          <a:p>
            <a:r>
              <a:rPr lang="ru-RU" sz="4000" b="1" dirty="0" smtClean="0"/>
              <a:t>2</a:t>
            </a:r>
            <a:endParaRPr lang="ru-RU" sz="4000" b="1" dirty="0"/>
          </a:p>
        </p:txBody>
      </p:sp>
      <p:sp>
        <p:nvSpPr>
          <p:cNvPr id="471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71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7109" name="Object 5"/>
          <p:cNvGraphicFramePr>
            <a:graphicFrameLocks noChangeAspect="1"/>
          </p:cNvGraphicFramePr>
          <p:nvPr/>
        </p:nvGraphicFramePr>
        <p:xfrm>
          <a:off x="214282" y="3071810"/>
          <a:ext cx="3448050" cy="3038475"/>
        </p:xfrm>
        <a:graphic>
          <a:graphicData uri="http://schemas.openxmlformats.org/presentationml/2006/ole">
            <p:oleObj spid="_x0000_s47109" name="Слайд" r:id="rId6" imgW="4569445" imgH="3426611" progId="PowerPoint.Slide.12">
              <p:embed/>
            </p:oleObj>
          </a:graphicData>
        </a:graphic>
      </p:graphicFrame>
      <p:sp>
        <p:nvSpPr>
          <p:cNvPr id="4711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71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7113" name="Object 9"/>
          <p:cNvGraphicFramePr>
            <a:graphicFrameLocks noChangeAspect="1"/>
          </p:cNvGraphicFramePr>
          <p:nvPr/>
        </p:nvGraphicFramePr>
        <p:xfrm>
          <a:off x="4143372" y="500042"/>
          <a:ext cx="3643338" cy="2714644"/>
        </p:xfrm>
        <a:graphic>
          <a:graphicData uri="http://schemas.openxmlformats.org/presentationml/2006/ole">
            <p:oleObj spid="_x0000_s47113" name="Слайд" r:id="rId7" imgW="4569445" imgH="3426611" progId="PowerPoint.Slide.12">
              <p:embed/>
            </p:oleObj>
          </a:graphicData>
        </a:graphic>
      </p:graphicFrame>
      <p:sp>
        <p:nvSpPr>
          <p:cNvPr id="47116"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7115" name="Object 11"/>
          <p:cNvGraphicFramePr>
            <a:graphicFrameLocks noChangeAspect="1"/>
          </p:cNvGraphicFramePr>
          <p:nvPr/>
        </p:nvGraphicFramePr>
        <p:xfrm>
          <a:off x="3214678" y="4038600"/>
          <a:ext cx="3648075" cy="2819400"/>
        </p:xfrm>
        <a:graphic>
          <a:graphicData uri="http://schemas.openxmlformats.org/presentationml/2006/ole">
            <p:oleObj spid="_x0000_s47115" name="Слайд" r:id="rId8" imgW="4569445" imgH="3426611" progId="PowerPoint.Slide.12">
              <p:embed/>
            </p:oleObj>
          </a:graphicData>
        </a:graphic>
      </p:graphicFrame>
      <p:sp>
        <p:nvSpPr>
          <p:cNvPr id="4711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7117" name="Object 13"/>
          <p:cNvGraphicFramePr>
            <a:graphicFrameLocks noChangeAspect="1"/>
          </p:cNvGraphicFramePr>
          <p:nvPr/>
        </p:nvGraphicFramePr>
        <p:xfrm>
          <a:off x="5400675" y="2643182"/>
          <a:ext cx="3743325" cy="2838450"/>
        </p:xfrm>
        <a:graphic>
          <a:graphicData uri="http://schemas.openxmlformats.org/presentationml/2006/ole">
            <p:oleObj spid="_x0000_s47117" name="Слайд" r:id="rId9" imgW="4569445" imgH="3426611" progId="PowerPoint.Slide.12">
              <p:embed/>
            </p:oleObj>
          </a:graphicData>
        </a:graphic>
      </p:graphicFrame>
    </p:spTree>
    <p:extLst>
      <p:ext uri="{BB962C8B-B14F-4D97-AF65-F5344CB8AC3E}">
        <p14:creationId xmlns:p14="http://schemas.microsoft.com/office/powerpoint/2010/main" xmlns="" val="23756823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2" descr="C:\Users\Анатолий\Desktop\47119012.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8609" name="Object 1"/>
          <p:cNvGraphicFramePr>
            <a:graphicFrameLocks noChangeAspect="1"/>
          </p:cNvGraphicFramePr>
          <p:nvPr/>
        </p:nvGraphicFramePr>
        <p:xfrm>
          <a:off x="357158" y="500042"/>
          <a:ext cx="3714776" cy="2786082"/>
        </p:xfrm>
        <a:graphic>
          <a:graphicData uri="http://schemas.openxmlformats.org/presentationml/2006/ole">
            <p:oleObj spid="_x0000_s68609" name="Слайд" r:id="rId4" imgW="4569445" imgH="3426611" progId="PowerPoint.Slide.12">
              <p:embed/>
            </p:oleObj>
          </a:graphicData>
        </a:graphic>
      </p:graphicFrame>
      <p:sp>
        <p:nvSpPr>
          <p:cNvPr id="7" name="TextBox 6"/>
          <p:cNvSpPr txBox="1"/>
          <p:nvPr/>
        </p:nvSpPr>
        <p:spPr>
          <a:xfrm>
            <a:off x="642910" y="0"/>
            <a:ext cx="785818" cy="769441"/>
          </a:xfrm>
          <a:prstGeom prst="rect">
            <a:avLst/>
          </a:prstGeom>
          <a:noFill/>
        </p:spPr>
        <p:txBody>
          <a:bodyPr wrap="square" rtlCol="0">
            <a:spAutoFit/>
          </a:bodyPr>
          <a:lstStyle/>
          <a:p>
            <a:r>
              <a:rPr lang="ru-RU" sz="4400" b="1" dirty="0" smtClean="0"/>
              <a:t>3</a:t>
            </a:r>
            <a:endParaRPr lang="ru-RU" sz="4400" b="1" dirty="0"/>
          </a:p>
        </p:txBody>
      </p:sp>
      <p:sp>
        <p:nvSpPr>
          <p:cNvPr id="686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8611" name="Object 3"/>
          <p:cNvGraphicFramePr>
            <a:graphicFrameLocks noChangeAspect="1"/>
          </p:cNvGraphicFramePr>
          <p:nvPr/>
        </p:nvGraphicFramePr>
        <p:xfrm>
          <a:off x="4572000" y="428604"/>
          <a:ext cx="3571900" cy="2786082"/>
        </p:xfrm>
        <a:graphic>
          <a:graphicData uri="http://schemas.openxmlformats.org/presentationml/2006/ole">
            <p:oleObj spid="_x0000_s68611" name="Слайд" r:id="rId5" imgW="4569445" imgH="3426611" progId="PowerPoint.Slide.12">
              <p:embed/>
            </p:oleObj>
          </a:graphicData>
        </a:graphic>
      </p:graphicFrame>
      <p:sp>
        <p:nvSpPr>
          <p:cNvPr id="686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8613" name="Object 5"/>
          <p:cNvGraphicFramePr>
            <a:graphicFrameLocks noChangeAspect="1"/>
          </p:cNvGraphicFramePr>
          <p:nvPr/>
        </p:nvGraphicFramePr>
        <p:xfrm>
          <a:off x="0" y="3714752"/>
          <a:ext cx="3357586" cy="2643206"/>
        </p:xfrm>
        <a:graphic>
          <a:graphicData uri="http://schemas.openxmlformats.org/presentationml/2006/ole">
            <p:oleObj spid="_x0000_s68613" name="Слайд" r:id="rId6" imgW="4569445" imgH="3426611" progId="PowerPoint.Slide.12">
              <p:embed/>
            </p:oleObj>
          </a:graphicData>
        </a:graphic>
      </p:graphicFrame>
      <p:sp>
        <p:nvSpPr>
          <p:cNvPr id="686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8615" name="Object 7"/>
          <p:cNvGraphicFramePr>
            <a:graphicFrameLocks noChangeAspect="1"/>
          </p:cNvGraphicFramePr>
          <p:nvPr/>
        </p:nvGraphicFramePr>
        <p:xfrm>
          <a:off x="6019800" y="4214818"/>
          <a:ext cx="3124200" cy="2428875"/>
        </p:xfrm>
        <a:graphic>
          <a:graphicData uri="http://schemas.openxmlformats.org/presentationml/2006/ole">
            <p:oleObj spid="_x0000_s68615" name="Слайд" r:id="rId7" imgW="4569445" imgH="3426611" progId="PowerPoint.Slide.12">
              <p:embed/>
            </p:oleObj>
          </a:graphicData>
        </a:graphic>
      </p:graphicFrame>
      <p:sp>
        <p:nvSpPr>
          <p:cNvPr id="6861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8617" name="Object 9"/>
          <p:cNvGraphicFramePr>
            <a:graphicFrameLocks noChangeAspect="1"/>
          </p:cNvGraphicFramePr>
          <p:nvPr/>
        </p:nvGraphicFramePr>
        <p:xfrm>
          <a:off x="3000364" y="2714620"/>
          <a:ext cx="3829050" cy="2647950"/>
        </p:xfrm>
        <a:graphic>
          <a:graphicData uri="http://schemas.openxmlformats.org/presentationml/2006/ole">
            <p:oleObj spid="_x0000_s68617" name="Слайд" r:id="rId8" imgW="4569445" imgH="3426611" progId="PowerPoint.Slide.12">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000496" y="1142984"/>
            <a:ext cx="4857784" cy="5072098"/>
          </a:xfrm>
        </p:spPr>
        <p:txBody>
          <a:bodyPr>
            <a:normAutofit/>
          </a:bodyPr>
          <a:lstStyle/>
          <a:p>
            <a:pPr>
              <a:buNone/>
            </a:pPr>
            <a:r>
              <a:rPr lang="en-US" sz="3200" dirty="0" smtClean="0">
                <a:solidFill>
                  <a:schemeClr val="tx2">
                    <a:lumMod val="50000"/>
                  </a:schemeClr>
                </a:solidFill>
                <a:latin typeface="Times New Roman" pitchFamily="18" charset="0"/>
                <a:cs typeface="Times New Roman" pitchFamily="18" charset="0"/>
              </a:rPr>
              <a:t>    </a:t>
            </a:r>
            <a:r>
              <a:rPr lang="ru-RU" sz="3200" dirty="0" smtClean="0">
                <a:solidFill>
                  <a:schemeClr val="tx2">
                    <a:lumMod val="50000"/>
                  </a:schemeClr>
                </a:solidFill>
                <a:latin typeface="Times New Roman" pitchFamily="18" charset="0"/>
                <a:cs typeface="Times New Roman" pitchFamily="18" charset="0"/>
              </a:rPr>
              <a:t> </a:t>
            </a:r>
            <a:r>
              <a:rPr lang="ru-RU" sz="2400" dirty="0" smtClean="0">
                <a:solidFill>
                  <a:schemeClr val="tx2">
                    <a:lumMod val="50000"/>
                  </a:schemeClr>
                </a:solidFill>
                <a:latin typeface="Times New Roman" pitchFamily="18" charset="0"/>
                <a:cs typeface="Times New Roman" pitchFamily="18" charset="0"/>
              </a:rPr>
              <a:t>Регулярные  занятия  дыхательной  гимнастикой  способствуют  </a:t>
            </a:r>
            <a:r>
              <a:rPr lang="ru-RU" sz="2400" dirty="0" smtClean="0">
                <a:solidFill>
                  <a:schemeClr val="tx2">
                    <a:lumMod val="50000"/>
                  </a:schemeClr>
                </a:solidFill>
                <a:latin typeface="Times New Roman" pitchFamily="18" charset="0"/>
                <a:cs typeface="Times New Roman" pitchFamily="18" charset="0"/>
              </a:rPr>
              <a:t>тренировке дыхательной мускулатуры, </a:t>
            </a:r>
            <a:r>
              <a:rPr lang="ru-RU" sz="2400" dirty="0" smtClean="0">
                <a:solidFill>
                  <a:schemeClr val="tx2">
                    <a:lumMod val="50000"/>
                  </a:schemeClr>
                </a:solidFill>
                <a:latin typeface="Times New Roman" pitchFamily="18" charset="0"/>
                <a:cs typeface="Times New Roman" pitchFamily="18" charset="0"/>
              </a:rPr>
              <a:t>профилактике  </a:t>
            </a:r>
            <a:r>
              <a:rPr lang="ru-RU" sz="2400" dirty="0" smtClean="0">
                <a:solidFill>
                  <a:schemeClr val="tx2">
                    <a:lumMod val="50000"/>
                  </a:schemeClr>
                </a:solidFill>
                <a:latin typeface="Times New Roman" pitchFamily="18" charset="0"/>
                <a:cs typeface="Times New Roman" pitchFamily="18" charset="0"/>
              </a:rPr>
              <a:t>болезней  дыхательных  </a:t>
            </a:r>
            <a:r>
              <a:rPr lang="ru-RU" sz="2400" dirty="0" smtClean="0">
                <a:solidFill>
                  <a:schemeClr val="tx2">
                    <a:lumMod val="50000"/>
                  </a:schemeClr>
                </a:solidFill>
                <a:latin typeface="Times New Roman" pitchFamily="18" charset="0"/>
                <a:cs typeface="Times New Roman" pitchFamily="18" charset="0"/>
              </a:rPr>
              <a:t>путей,  носят </a:t>
            </a:r>
            <a:r>
              <a:rPr lang="ru-RU" sz="2400" dirty="0" err="1" smtClean="0">
                <a:solidFill>
                  <a:schemeClr val="tx2">
                    <a:lumMod val="50000"/>
                  </a:schemeClr>
                </a:solidFill>
                <a:latin typeface="Times New Roman" pitchFamily="18" charset="0"/>
                <a:cs typeface="Times New Roman" pitchFamily="18" charset="0"/>
              </a:rPr>
              <a:t>оздоравливающий</a:t>
            </a:r>
            <a:r>
              <a:rPr lang="ru-RU" sz="2400" dirty="0" smtClean="0">
                <a:solidFill>
                  <a:schemeClr val="tx2">
                    <a:lumMod val="50000"/>
                  </a:schemeClr>
                </a:solidFill>
                <a:latin typeface="Times New Roman" pitchFamily="18" charset="0"/>
                <a:cs typeface="Times New Roman" pitchFamily="18" charset="0"/>
              </a:rPr>
              <a:t>  и </a:t>
            </a:r>
            <a:r>
              <a:rPr lang="ru-RU" sz="2400" dirty="0" err="1" smtClean="0">
                <a:solidFill>
                  <a:schemeClr val="tx2">
                    <a:lumMod val="50000"/>
                  </a:schemeClr>
                </a:solidFill>
                <a:latin typeface="Times New Roman" pitchFamily="18" charset="0"/>
                <a:cs typeface="Times New Roman" pitchFamily="18" charset="0"/>
              </a:rPr>
              <a:t>здоровьесберегающий</a:t>
            </a:r>
            <a:r>
              <a:rPr lang="ru-RU" sz="2400" dirty="0" smtClean="0">
                <a:solidFill>
                  <a:schemeClr val="tx2">
                    <a:lumMod val="50000"/>
                  </a:schemeClr>
                </a:solidFill>
                <a:latin typeface="Times New Roman" pitchFamily="18" charset="0"/>
                <a:cs typeface="Times New Roman" pitchFamily="18" charset="0"/>
              </a:rPr>
              <a:t>  </a:t>
            </a:r>
          </a:p>
          <a:p>
            <a:pPr>
              <a:buNone/>
            </a:pPr>
            <a:r>
              <a:rPr lang="ru-RU" sz="2400" dirty="0" smtClean="0">
                <a:solidFill>
                  <a:schemeClr val="tx2">
                    <a:lumMod val="50000"/>
                  </a:schemeClr>
                </a:solidFill>
                <a:latin typeface="Times New Roman" pitchFamily="18" charset="0"/>
                <a:cs typeface="Times New Roman" pitchFamily="18" charset="0"/>
              </a:rPr>
              <a:t> </a:t>
            </a:r>
            <a:r>
              <a:rPr lang="ru-RU" sz="2400" dirty="0" smtClean="0">
                <a:solidFill>
                  <a:schemeClr val="tx2">
                    <a:lumMod val="50000"/>
                  </a:schemeClr>
                </a:solidFill>
                <a:latin typeface="Times New Roman" pitchFamily="18" charset="0"/>
                <a:cs typeface="Times New Roman" pitchFamily="18" charset="0"/>
              </a:rPr>
              <a:t>    </a:t>
            </a:r>
            <a:r>
              <a:rPr lang="ru-RU" sz="2400" dirty="0" smtClean="0">
                <a:solidFill>
                  <a:schemeClr val="tx2">
                    <a:lumMod val="50000"/>
                  </a:schemeClr>
                </a:solidFill>
                <a:latin typeface="Times New Roman" pitchFamily="18" charset="0"/>
                <a:cs typeface="Times New Roman" pitchFamily="18" charset="0"/>
              </a:rPr>
              <a:t>характер.</a:t>
            </a:r>
            <a:endParaRPr lang="ru-RU" sz="2400" dirty="0">
              <a:latin typeface="Times New Roman" pitchFamily="18" charset="0"/>
              <a:cs typeface="Times New Roman" pitchFamily="18" charset="0"/>
            </a:endParaRPr>
          </a:p>
        </p:txBody>
      </p:sp>
      <p:pic>
        <p:nvPicPr>
          <p:cNvPr id="5" name="Рисунок 4" descr="http://static5.depositphotos.com/1007989/413/i/950/depositphotos_4132844-Blowing-Bubbles.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472" y="1571612"/>
            <a:ext cx="2928958" cy="2214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 descr="C:\Documents and Settings\Admin\Рабочий стол\8ec4ae04244df48c2c49681d30396bc1.gif"/>
          <p:cNvPicPr>
            <a:picLocks noChangeAspect="1" noChangeArrowheads="1" noCrop="1"/>
          </p:cNvPicPr>
          <p:nvPr/>
        </p:nvPicPr>
        <p:blipFill>
          <a:blip r:embed="rId4" cstate="print"/>
          <a:srcRect/>
          <a:stretch>
            <a:fillRect/>
          </a:stretch>
        </p:blipFill>
        <p:spPr bwMode="auto">
          <a:xfrm>
            <a:off x="1643042" y="3857628"/>
            <a:ext cx="3071834" cy="2786058"/>
          </a:xfrm>
          <a:prstGeom prst="rect">
            <a:avLst/>
          </a:prstGeom>
          <a:noFill/>
        </p:spPr>
      </p:pic>
      <p:sp>
        <p:nvSpPr>
          <p:cNvPr id="6" name="TextBox 5"/>
          <p:cNvSpPr txBox="1"/>
          <p:nvPr/>
        </p:nvSpPr>
        <p:spPr>
          <a:xfrm>
            <a:off x="1285852" y="285728"/>
            <a:ext cx="7072362" cy="707886"/>
          </a:xfrm>
          <a:prstGeom prst="rect">
            <a:avLst/>
          </a:prstGeom>
          <a:noFill/>
        </p:spPr>
        <p:txBody>
          <a:bodyPr wrap="square" rtlCol="0">
            <a:spAutoFit/>
          </a:bodyPr>
          <a:lstStyle/>
          <a:p>
            <a:r>
              <a:rPr lang="ru-RU" sz="4000" b="1" dirty="0" smtClean="0">
                <a:solidFill>
                  <a:schemeClr val="tx2"/>
                </a:solidFill>
                <a:latin typeface="Times New Roman" pitchFamily="18" charset="0"/>
                <a:cs typeface="Times New Roman" pitchFamily="18" charset="0"/>
              </a:rPr>
              <a:t>2. Дыхательная гимнастика</a:t>
            </a:r>
            <a:endParaRPr lang="ru-RU" sz="4000" b="1" dirty="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57200" y="0"/>
            <a:ext cx="8229600" cy="6309360"/>
          </a:xfrm>
        </p:spPr>
        <p:txBody>
          <a:bodyPr/>
          <a:lstStyle/>
          <a:p>
            <a:pPr>
              <a:buNone/>
            </a:pPr>
            <a:r>
              <a:rPr lang="ru-RU" dirty="0" smtClean="0"/>
              <a:t>      </a:t>
            </a:r>
          </a:p>
          <a:p>
            <a:pPr>
              <a:buNone/>
            </a:pPr>
            <a:r>
              <a:rPr lang="en-US" dirty="0" smtClean="0">
                <a:solidFill>
                  <a:srgbClr val="7030A0"/>
                </a:solidFill>
                <a:latin typeface="Times New Roman" pitchFamily="18" charset="0"/>
                <a:cs typeface="Times New Roman" pitchFamily="18" charset="0"/>
              </a:rPr>
              <a:t>   </a:t>
            </a:r>
            <a:r>
              <a:rPr lang="ru-RU" dirty="0" smtClean="0">
                <a:solidFill>
                  <a:srgbClr val="7030A0"/>
                </a:solidFill>
                <a:latin typeface="Times New Roman" pitchFamily="18" charset="0"/>
                <a:cs typeface="Times New Roman" pitchFamily="18" charset="0"/>
              </a:rPr>
              <a:t>       </a:t>
            </a:r>
            <a:r>
              <a:rPr lang="ru-RU" sz="2800" dirty="0" smtClean="0">
                <a:solidFill>
                  <a:srgbClr val="7030A0"/>
                </a:solidFill>
                <a:latin typeface="Times New Roman" pitchFamily="18" charset="0"/>
                <a:cs typeface="Times New Roman" pitchFamily="18" charset="0"/>
              </a:rPr>
              <a:t>Правильное речевое дыхание – это основа нормального звукопроизношения, речи в целом. Некоторые звуки требуют энергичного, сильного выдоха, направленной воздушной струи. Поэтому дыхательная гимнастика занимает важное место в логопедической работе. А помогают в этом дыхательные тренажеры и пособия, которые используются на занятиях по постановке и автоматизации звуков.</a:t>
            </a:r>
          </a:p>
          <a:p>
            <a:endParaRPr lang="ru-RU" sz="2800" dirty="0"/>
          </a:p>
        </p:txBody>
      </p:sp>
      <p:pic>
        <p:nvPicPr>
          <p:cNvPr id="4" name="Рисунок 3" descr="http://razdeti.ru/images/25(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4286256"/>
            <a:ext cx="3000396" cy="2143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Анатолий\Desktop\471190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74638"/>
            <a:ext cx="8229600" cy="654032"/>
          </a:xfrm>
        </p:spPr>
        <p:txBody>
          <a:bodyPr>
            <a:noAutofit/>
          </a:bodyPr>
          <a:lstStyle/>
          <a:p>
            <a:r>
              <a:rPr lang="ru-RU" sz="3200" b="1" dirty="0" smtClean="0">
                <a:solidFill>
                  <a:srgbClr val="00B050"/>
                </a:solidFill>
                <a:latin typeface="Times New Roman" pitchFamily="18" charset="0"/>
                <a:cs typeface="Times New Roman" pitchFamily="18" charset="0"/>
              </a:rPr>
              <a:t>Пособия, направленные на развитие воздушной струи</a:t>
            </a:r>
            <a:endParaRPr lang="ru-RU" sz="3200" b="1" dirty="0">
              <a:solidFill>
                <a:srgbClr val="00B050"/>
              </a:solidFill>
              <a:latin typeface="Times New Roman" pitchFamily="18" charset="0"/>
              <a:cs typeface="Times New Roman" pitchFamily="18" charset="0"/>
            </a:endParaRPr>
          </a:p>
        </p:txBody>
      </p:sp>
      <p:pic>
        <p:nvPicPr>
          <p:cNvPr id="4" name="Picture 2" descr="C:\Users\Анатолий\Pictures\2016-10-17 (2)\IMG_3721.JPG"/>
          <p:cNvPicPr>
            <a:picLocks noGrp="1" noChangeAspect="1" noChangeArrowheads="1"/>
          </p:cNvPicPr>
          <p:nvPr>
            <p:ph idx="1"/>
          </p:nvPr>
        </p:nvPicPr>
        <p:blipFill>
          <a:blip r:embed="rId3" cstate="print"/>
          <a:srcRect/>
          <a:stretch>
            <a:fillRect/>
          </a:stretch>
        </p:blipFill>
        <p:spPr bwMode="auto">
          <a:xfrm>
            <a:off x="642910" y="1857364"/>
            <a:ext cx="3000396" cy="3214710"/>
          </a:xfrm>
          <a:prstGeom prst="rect">
            <a:avLst/>
          </a:prstGeom>
          <a:noFill/>
          <a:ln w="57150">
            <a:solidFill>
              <a:srgbClr val="FFFF00"/>
            </a:solidFill>
            <a:miter lim="800000"/>
            <a:headEnd/>
            <a:tailEnd/>
          </a:ln>
        </p:spPr>
      </p:pic>
      <p:pic>
        <p:nvPicPr>
          <p:cNvPr id="6" name="Picture 1" descr="C:\Users\Анатолий\Pictures\2016-10-17 (2)\IMG_3717.JPG"/>
          <p:cNvPicPr>
            <a:picLocks noChangeAspect="1" noChangeArrowheads="1"/>
          </p:cNvPicPr>
          <p:nvPr/>
        </p:nvPicPr>
        <p:blipFill>
          <a:blip r:embed="rId4" cstate="print"/>
          <a:srcRect/>
          <a:stretch>
            <a:fillRect/>
          </a:stretch>
        </p:blipFill>
        <p:spPr bwMode="auto">
          <a:xfrm>
            <a:off x="5607016" y="3929066"/>
            <a:ext cx="3536984" cy="2714644"/>
          </a:xfrm>
          <a:prstGeom prst="rect">
            <a:avLst/>
          </a:prstGeom>
          <a:noFill/>
          <a:ln w="57150">
            <a:solidFill>
              <a:srgbClr val="FF9900"/>
            </a:solidFill>
            <a:miter lim="800000"/>
            <a:headEnd/>
            <a:tailEnd/>
          </a:ln>
        </p:spPr>
      </p:pic>
      <p:sp>
        <p:nvSpPr>
          <p:cNvPr id="7" name="TextBox 6"/>
          <p:cNvSpPr txBox="1"/>
          <p:nvPr/>
        </p:nvSpPr>
        <p:spPr>
          <a:xfrm>
            <a:off x="4143372" y="2143116"/>
            <a:ext cx="928693" cy="369332"/>
          </a:xfrm>
          <a:prstGeom prst="rect">
            <a:avLst/>
          </a:prstGeom>
          <a:noFill/>
        </p:spPr>
        <p:txBody>
          <a:bodyPr wrap="square" rtlCol="0">
            <a:spAutoFit/>
          </a:bodyPr>
          <a:lstStyle/>
          <a:p>
            <a:endParaRPr lang="ru-RU" dirty="0"/>
          </a:p>
        </p:txBody>
      </p:sp>
      <p:sp>
        <p:nvSpPr>
          <p:cNvPr id="9" name="TextBox 8"/>
          <p:cNvSpPr txBox="1"/>
          <p:nvPr/>
        </p:nvSpPr>
        <p:spPr>
          <a:xfrm>
            <a:off x="571472" y="1357298"/>
            <a:ext cx="3786214" cy="461665"/>
          </a:xfrm>
          <a:prstGeom prst="rect">
            <a:avLst/>
          </a:prstGeom>
          <a:noFill/>
        </p:spPr>
        <p:txBody>
          <a:bodyPr wrap="square" rtlCol="0">
            <a:spAutoFit/>
          </a:bodyPr>
          <a:lstStyle/>
          <a:p>
            <a:r>
              <a:rPr lang="ru-RU" sz="2400" b="1" dirty="0" smtClean="0">
                <a:solidFill>
                  <a:schemeClr val="tx2"/>
                </a:solidFill>
              </a:rPr>
              <a:t>«Путешествие шарика»</a:t>
            </a:r>
            <a:endParaRPr lang="ru-RU" sz="2400" b="1" dirty="0">
              <a:solidFill>
                <a:schemeClr val="tx2"/>
              </a:solidFill>
            </a:endParaRPr>
          </a:p>
        </p:txBody>
      </p:sp>
      <p:sp>
        <p:nvSpPr>
          <p:cNvPr id="10" name="TextBox 9"/>
          <p:cNvSpPr txBox="1"/>
          <p:nvPr/>
        </p:nvSpPr>
        <p:spPr>
          <a:xfrm>
            <a:off x="4572000" y="1142984"/>
            <a:ext cx="3714776" cy="461665"/>
          </a:xfrm>
          <a:prstGeom prst="rect">
            <a:avLst/>
          </a:prstGeom>
          <a:noFill/>
        </p:spPr>
        <p:txBody>
          <a:bodyPr wrap="square" rtlCol="0">
            <a:spAutoFit/>
          </a:bodyPr>
          <a:lstStyle/>
          <a:p>
            <a:r>
              <a:rPr lang="ru-RU" sz="2400" b="1" dirty="0" smtClean="0">
                <a:solidFill>
                  <a:schemeClr val="tx2"/>
                </a:solidFill>
                <a:latin typeface="Times New Roman" pitchFamily="18" charset="0"/>
                <a:cs typeface="Times New Roman" pitchFamily="18" charset="0"/>
              </a:rPr>
              <a:t>«Волшебная коробочка»</a:t>
            </a:r>
            <a:endParaRPr lang="ru-RU" sz="2400" b="1" dirty="0">
              <a:solidFill>
                <a:schemeClr val="tx2"/>
              </a:solidFill>
              <a:latin typeface="Times New Roman" pitchFamily="18" charset="0"/>
              <a:cs typeface="Times New Roman" pitchFamily="18" charset="0"/>
            </a:endParaRPr>
          </a:p>
        </p:txBody>
      </p:sp>
      <p:sp>
        <p:nvSpPr>
          <p:cNvPr id="11" name="Прямоугольник 10"/>
          <p:cNvSpPr/>
          <p:nvPr/>
        </p:nvSpPr>
        <p:spPr>
          <a:xfrm>
            <a:off x="0" y="5143512"/>
            <a:ext cx="5286380" cy="1754326"/>
          </a:xfrm>
          <a:prstGeom prst="rect">
            <a:avLst/>
          </a:prstGeom>
        </p:spPr>
        <p:txBody>
          <a:bodyPr wrap="square">
            <a:spAutoFit/>
          </a:bodyPr>
          <a:lstStyle/>
          <a:p>
            <a:r>
              <a:rPr lang="ru-RU" b="1" dirty="0" smtClean="0">
                <a:solidFill>
                  <a:srgbClr val="7030A0"/>
                </a:solidFill>
                <a:latin typeface="Times New Roman" pitchFamily="18" charset="0"/>
              </a:rPr>
              <a:t>Шарик может перемещаться в разных направлениях, но при попадании в определенную «ловушку», выполняется задание по предложенным картинкам.  При автоматизации используются картинки на заданный звук.</a:t>
            </a:r>
            <a:endParaRPr lang="ru-RU" b="1" dirty="0">
              <a:solidFill>
                <a:srgbClr val="7030A0"/>
              </a:solidFill>
            </a:endParaRPr>
          </a:p>
        </p:txBody>
      </p:sp>
      <p:sp>
        <p:nvSpPr>
          <p:cNvPr id="12" name="Прямоугольник 11"/>
          <p:cNvSpPr/>
          <p:nvPr/>
        </p:nvSpPr>
        <p:spPr>
          <a:xfrm>
            <a:off x="4714876" y="1643050"/>
            <a:ext cx="3786214" cy="2308324"/>
          </a:xfrm>
          <a:prstGeom prst="rect">
            <a:avLst/>
          </a:prstGeom>
        </p:spPr>
        <p:txBody>
          <a:bodyPr wrap="square">
            <a:spAutoFit/>
          </a:bodyPr>
          <a:lstStyle/>
          <a:p>
            <a:r>
              <a:rPr lang="ru-RU" b="1" dirty="0" smtClean="0">
                <a:solidFill>
                  <a:schemeClr val="accent6">
                    <a:lumMod val="50000"/>
                  </a:schemeClr>
                </a:solidFill>
                <a:latin typeface="Times New Roman" pitchFamily="18" charset="0"/>
                <a:cs typeface="Times New Roman" pitchFamily="18" charset="0"/>
              </a:rPr>
              <a:t>В этой игре детям предлагаю бросить кубик или сдуть шарик с ладошки. На какую картинку попадет шарик, с той и выполняется нужное упражнение.  (Сменные листы предполагают большую вариативность в выборе картинок)</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8208</TotalTime>
  <Words>2001</Words>
  <Application>Microsoft Office PowerPoint</Application>
  <PresentationFormat>Экран (4:3)</PresentationFormat>
  <Paragraphs>254</Paragraphs>
  <Slides>45</Slides>
  <Notes>9</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45</vt:i4>
      </vt:variant>
    </vt:vector>
  </HeadingPairs>
  <TitlesOfParts>
    <vt:vector size="47" baseType="lpstr">
      <vt:lpstr>Тема Office</vt:lpstr>
      <vt:lpstr>Слайд</vt:lpstr>
      <vt:lpstr>   Коррекционно-развивающая работа по автоматизации звуков с использованием дидактических игр и нетрадиционных приемов обучения.   Выполнила: учитель-логопед Позднякова О.А.  </vt:lpstr>
      <vt:lpstr>К</vt:lpstr>
      <vt:lpstr>  Направления работы:  1.Интерактивные презентации 2.Дыхательные тренажеры  3.Хромотерапия 4. Нетрадиционные виды массажа   </vt:lpstr>
      <vt:lpstr>   </vt:lpstr>
      <vt:lpstr>Слайд 5</vt:lpstr>
      <vt:lpstr>Слайд 6</vt:lpstr>
      <vt:lpstr>Слайд 7</vt:lpstr>
      <vt:lpstr>Слайд 8</vt:lpstr>
      <vt:lpstr>Пособия, направленные на развитие воздушной струи</vt:lpstr>
      <vt:lpstr>Слайд 10</vt:lpstr>
      <vt:lpstr>Дыхательные тренажеры на лексические темы</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Взаимосвязь между цветом и группой крови</vt:lpstr>
      <vt:lpstr>Слайд 26</vt:lpstr>
      <vt:lpstr>Слайд 27</vt:lpstr>
      <vt:lpstr>«Цветной дождь»</vt:lpstr>
      <vt:lpstr>  «Цветные подушечки»</vt:lpstr>
      <vt:lpstr> «Зажги радугу»   </vt:lpstr>
      <vt:lpstr>  «Настольные цветные игры»</vt:lpstr>
      <vt:lpstr>Слайд 32</vt:lpstr>
      <vt:lpstr>Слайд 33</vt:lpstr>
      <vt:lpstr>Концепция</vt:lpstr>
      <vt:lpstr>Слайд 35</vt:lpstr>
      <vt:lpstr>4.Логопедический массаж</vt:lpstr>
      <vt:lpstr>Нетрадиционные виды  массажа</vt:lpstr>
      <vt:lpstr>Массаж и самомассаж зубной щеткой</vt:lpstr>
      <vt:lpstr>Логопедический массаж ложками</vt:lpstr>
      <vt:lpstr>Слайд 40</vt:lpstr>
      <vt:lpstr>Слайд 41</vt:lpstr>
      <vt:lpstr>Слайд 42</vt:lpstr>
      <vt:lpstr>Слайд 43</vt:lpstr>
      <vt:lpstr>Слайд 44</vt:lpstr>
      <vt:lpstr>Слайд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Анатолий Ивонин</dc:creator>
  <cp:lastModifiedBy>Анатолий Ивонин</cp:lastModifiedBy>
  <cp:revision>57</cp:revision>
  <dcterms:created xsi:type="dcterms:W3CDTF">2017-04-28T12:30:19Z</dcterms:created>
  <dcterms:modified xsi:type="dcterms:W3CDTF">2017-05-24T20:54:57Z</dcterms:modified>
</cp:coreProperties>
</file>