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</p:sldMasterIdLst>
  <p:sldIdLst>
    <p:sldId id="257" r:id="rId5"/>
    <p:sldId id="258" r:id="rId6"/>
    <p:sldId id="256" r:id="rId7"/>
    <p:sldId id="260" r:id="rId8"/>
    <p:sldId id="261" r:id="rId9"/>
    <p:sldId id="262" r:id="rId10"/>
    <p:sldId id="263" r:id="rId11"/>
    <p:sldId id="268" r:id="rId12"/>
    <p:sldId id="267" r:id="rId13"/>
    <p:sldId id="266" r:id="rId14"/>
    <p:sldId id="271" r:id="rId15"/>
    <p:sldId id="269" r:id="rId16"/>
    <p:sldId id="270" r:id="rId17"/>
    <p:sldId id="264" r:id="rId18"/>
    <p:sldId id="265" r:id="rId19"/>
    <p:sldId id="272" r:id="rId20"/>
    <p:sldId id="273" r:id="rId21"/>
    <p:sldId id="274" r:id="rId22"/>
    <p:sldId id="275" r:id="rId23"/>
    <p:sldId id="278" r:id="rId24"/>
    <p:sldId id="276" r:id="rId25"/>
    <p:sldId id="285" r:id="rId26"/>
    <p:sldId id="277" r:id="rId27"/>
    <p:sldId id="279" r:id="rId28"/>
    <p:sldId id="280" r:id="rId29"/>
    <p:sldId id="283" r:id="rId30"/>
    <p:sldId id="282" r:id="rId31"/>
    <p:sldId id="281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microsoft.com/office/2007/relationships/hdphoto" Target="../media/hdphoto2.wdp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4" Type="http://schemas.microsoft.com/office/2007/relationships/hdphoto" Target="../media/hdphoto2.wdp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4" Type="http://schemas.microsoft.com/office/2007/relationships/hdphoto" Target="../media/hdphoto2.wdp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4" Type="http://schemas.microsoft.com/office/2007/relationships/hdphoto" Target="../media/hdphoto2.wdp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0.png"/><Relationship Id="rId4" Type="http://schemas.microsoft.com/office/2007/relationships/hdphoto" Target="../media/hdphoto3.wdp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microsoft.com/office/2007/relationships/hdphoto" Target="../media/hdphoto2.wdp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4" Type="http://schemas.microsoft.com/office/2007/relationships/hdphoto" Target="../media/hdphoto2.wdp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4" Type="http://schemas.microsoft.com/office/2007/relationships/hdphoto" Target="../media/hdphoto2.wdp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Relationship Id="rId4" Type="http://schemas.microsoft.com/office/2007/relationships/hdphoto" Target="../media/hdphoto2.wdp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0.png"/><Relationship Id="rId4" Type="http://schemas.microsoft.com/office/2007/relationships/hdphoto" Target="../media/hdphoto3.wdp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A7AB2F-7219-4B3E-82AA-F67B5807325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793EA6-2244-4E61-8DB0-639EC447DFF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67939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97481F-C736-41E6-834B-6FA8BFE7FA2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07FCB6-04ED-4847-A067-B3EEB311763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30409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5EC55D-9E16-44C5-82B7-581C00EBC9E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3304A6-05C4-4B19-9A65-97C27B6F99D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40815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398A-3912-452A-A356-E725FF57E15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AE7D-FEF9-4937-AF6D-0814C1E901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0876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398A-3912-452A-A356-E725FF57E15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AE7D-FEF9-4937-AF6D-0814C1E901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1901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398A-3912-452A-A356-E725FF57E15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AE7D-FEF9-4937-AF6D-0814C1E901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11713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398A-3912-452A-A356-E725FF57E15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AE7D-FEF9-4937-AF6D-0814C1E901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72772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5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9" y="1535115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398A-3912-452A-A356-E725FF57E15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AE7D-FEF9-4937-AF6D-0814C1E901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55222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398A-3912-452A-A356-E725FF57E15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AE7D-FEF9-4937-AF6D-0814C1E901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0579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398A-3912-452A-A356-E725FF57E15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AE7D-FEF9-4937-AF6D-0814C1E901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077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4" y="273052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4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398A-3912-452A-A356-E725FF57E15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AE7D-FEF9-4937-AF6D-0814C1E901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38671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CF4F64-AE46-4DB4-A412-4505E82F644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5EB9E7-4536-4CB7-9AC3-AE588FCA8E8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2538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398A-3912-452A-A356-E725FF57E15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AE7D-FEF9-4937-AF6D-0814C1E901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86727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398A-3912-452A-A356-E725FF57E15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AE7D-FEF9-4937-AF6D-0814C1E901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7791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398A-3912-452A-A356-E725FF57E15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AE7D-FEF9-4937-AF6D-0814C1E901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87927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752" y="80631"/>
            <a:ext cx="9036496" cy="6777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 userDrawn="1"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6100" y="3805"/>
            <a:ext cx="9154611" cy="6871447"/>
          </a:xfrm>
          <a:prstGeom prst="rect">
            <a:avLst/>
          </a:prstGeom>
          <a:noFill/>
          <a:ln>
            <a:noFill/>
          </a:ln>
          <a:effectLst/>
          <a:extLst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5753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2860"/>
            <a:ext cx="9144000" cy="6905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 userDrawn="1"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6100" y="3805"/>
            <a:ext cx="9154611" cy="6871447"/>
          </a:xfrm>
          <a:prstGeom prst="rect">
            <a:avLst/>
          </a:prstGeom>
          <a:noFill/>
          <a:ln>
            <a:noFill/>
          </a:ln>
          <a:effectLst/>
          <a:ex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2898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3581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22860"/>
            <a:ext cx="9144000" cy="6905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 userDrawn="1"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6100" y="3805"/>
            <a:ext cx="9154611" cy="6871447"/>
          </a:xfrm>
          <a:prstGeom prst="rect">
            <a:avLst/>
          </a:prstGeom>
          <a:noFill/>
          <a:ln>
            <a:noFill/>
          </a:ln>
          <a:effectLst/>
          <a:ex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8902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6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1" y="1535116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5798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-1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 userDrawn="1"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6100" y="3805"/>
            <a:ext cx="9154611" cy="6871447"/>
          </a:xfrm>
          <a:prstGeom prst="rect">
            <a:avLst/>
          </a:prstGeom>
          <a:noFill/>
          <a:ln>
            <a:noFill/>
          </a:ln>
          <a:effectLst/>
          <a:ex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4806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-1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 userDrawn="1"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6100" y="3805"/>
            <a:ext cx="9154611" cy="6871447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4547" y="177652"/>
            <a:ext cx="3462337" cy="2289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0889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D454A8-0271-4736-8A72-27FC4130EE9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1C020D-C72D-44E2-B89E-E7FCBAB98A8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7635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6" y="273052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6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9314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2723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3316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81055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752" y="80629"/>
            <a:ext cx="9036496" cy="6777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 userDrawn="1"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6100" y="3805"/>
            <a:ext cx="9154611" cy="6871447"/>
          </a:xfrm>
          <a:prstGeom prst="rect">
            <a:avLst/>
          </a:prstGeom>
          <a:noFill/>
          <a:ln>
            <a:noFill/>
          </a:ln>
          <a:effectLst/>
          <a:extLst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273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2860"/>
            <a:ext cx="9144000" cy="6905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 userDrawn="1"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6100" y="3805"/>
            <a:ext cx="9154611" cy="6871447"/>
          </a:xfrm>
          <a:prstGeom prst="rect">
            <a:avLst/>
          </a:prstGeom>
          <a:noFill/>
          <a:ln>
            <a:noFill/>
          </a:ln>
          <a:effectLst/>
          <a:ex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7470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11129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22860"/>
            <a:ext cx="9144000" cy="6905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 userDrawn="1"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6100" y="3805"/>
            <a:ext cx="9154611" cy="6871447"/>
          </a:xfrm>
          <a:prstGeom prst="rect">
            <a:avLst/>
          </a:prstGeom>
          <a:noFill/>
          <a:ln>
            <a:noFill/>
          </a:ln>
          <a:effectLst/>
          <a:ex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6560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60132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-1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 userDrawn="1"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6100" y="3805"/>
            <a:ext cx="9154611" cy="6871447"/>
          </a:xfrm>
          <a:prstGeom prst="rect">
            <a:avLst/>
          </a:prstGeom>
          <a:noFill/>
          <a:ln>
            <a:noFill/>
          </a:ln>
          <a:effectLst/>
          <a:ex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3814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AAC19E-5D9C-4493-9941-D9C578B5D77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B125BB-1481-423C-B680-85F14E9CACC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717640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-1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 userDrawn="1"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6100" y="3805"/>
            <a:ext cx="9154611" cy="6871447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4547" y="177651"/>
            <a:ext cx="3462337" cy="2289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6298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1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69743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697938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3321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056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5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9" y="1535115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E89B19-A97B-4077-ADD7-2299A0FB49C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62C9E7-D3CA-4C2D-8ACA-587328DBECB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3526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D61358-C29B-4897-B4C0-D2D864E61A1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4AB63A-35D9-40EC-86AF-4DAB37E5210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4024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48C8DA-42AD-42F2-B7FD-8E3049F5D2A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FEE441-374C-4843-BCAB-648679BD902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9097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4" y="273052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4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46F251-8F31-4B12-98D8-25300E72821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7702DA-6591-46BB-A4BF-79F5CD901B7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98959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F66449-452E-44E5-AE73-EA3BA640914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4BECA5-9F65-4A08-80C8-C274B15903A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8345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microsoft.com/office/2007/relationships/hdphoto" Target="../media/hdphoto1.wdp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7D0924F-2390-4A35-9179-7261F2BFD48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45180DC-6EEB-46E6-A28C-CC318BF6034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018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DB398A-3912-452A-A356-E725FF57E15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47AE7D-FEF9-4937-AF6D-0814C1E901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512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 userDrawn="1"/>
        </p:nvPicPr>
        <p:blipFill>
          <a:blip r:embed="rId13" cstate="email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6915"/>
            <a:ext cx="9144000" cy="6864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3848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 userDrawn="1"/>
        </p:nvPicPr>
        <p:blipFill>
          <a:blip r:embed="rId13" cstate="email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6917"/>
            <a:ext cx="9144000" cy="6864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1424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Месячник 2020\Мероприятие\image_860905151149598877700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2121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Константинов 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Лаврентий 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Сергеевич</a:t>
            </a:r>
            <a:b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(гвардии 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мл. л-т, ком. взвода автоматчиков)</a:t>
            </a:r>
            <a:b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1910-1948гг.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33148" y="1600200"/>
            <a:ext cx="6453653" cy="4525963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sz="3400" dirty="0">
                <a:latin typeface="Times New Roman" pitchFamily="18" charset="0"/>
                <a:cs typeface="Times New Roman" pitchFamily="18" charset="0"/>
              </a:rPr>
              <a:t>Л.С. Константинов родился в 1910 г. в селе </a:t>
            </a:r>
            <a:r>
              <a:rPr lang="ru-RU" sz="3400" dirty="0" err="1" smtClean="0">
                <a:latin typeface="Times New Roman" pitchFamily="18" charset="0"/>
                <a:cs typeface="Times New Roman" pitchFamily="18" charset="0"/>
              </a:rPr>
              <a:t>Балман</a:t>
            </a: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400" dirty="0">
                <a:latin typeface="Times New Roman" pitchFamily="18" charset="0"/>
                <a:cs typeface="Times New Roman" pitchFamily="18" charset="0"/>
              </a:rPr>
              <a:t>Куйбышевского района Новосибирской области</a:t>
            </a: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После </a:t>
            </a:r>
            <a:r>
              <a:rPr lang="ru-RU" sz="3400" dirty="0">
                <a:latin typeface="Times New Roman" pitchFamily="18" charset="0"/>
                <a:cs typeface="Times New Roman" pitchFamily="18" charset="0"/>
              </a:rPr>
              <a:t>окончания начальной школы работал киномехаником в деревне Борисовка Убинского района. В армию призван в декабре 1941 г. </a:t>
            </a:r>
            <a:endParaRPr lang="ru-RU" sz="3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3400" dirty="0">
                <a:latin typeface="Times New Roman" pitchFamily="18" charset="0"/>
                <a:cs typeface="Times New Roman" pitchFamily="18" charset="0"/>
              </a:rPr>
              <a:t>фронте – с января 1942 г. Боевой путь завершил в Берлине командиром взвода автоматчиков.</a:t>
            </a:r>
          </a:p>
          <a:p>
            <a:pPr marL="0" indent="0">
              <a:buNone/>
            </a:pPr>
            <a:r>
              <a:rPr lang="ru-RU" sz="3400" b="1" i="1" dirty="0">
                <a:latin typeface="Times New Roman" pitchFamily="18" charset="0"/>
                <a:cs typeface="Times New Roman" pitchFamily="18" charset="0"/>
              </a:rPr>
              <a:t>Звание Героя Советского Союза присвоено Указом Президиума Верховного Совета СССР от 10 января 1944 г. за подвиг, совершенный при форсировании Днепра.</a:t>
            </a:r>
          </a:p>
          <a:p>
            <a:pPr marL="0" indent="0">
              <a:buNone/>
            </a:pPr>
            <a:r>
              <a:rPr lang="ru-RU" sz="3400" b="1" dirty="0">
                <a:latin typeface="Times New Roman" pitchFamily="18" charset="0"/>
                <a:cs typeface="Times New Roman" pitchFamily="18" charset="0"/>
              </a:rPr>
              <a:t>Трагически погиб в феврале 1948 г.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6" y="1556792"/>
            <a:ext cx="2053635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2314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1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Урюпин </a:t>
            </a:r>
            <a:r>
              <a:rPr lang="ru-RU" sz="3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Павел Степанович</a:t>
            </a:r>
            <a:br>
              <a:rPr lang="ru-RU" sz="3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(с-т, наводчик, пом. ком. взвода)</a:t>
            </a:r>
            <a:br>
              <a:rPr lang="ru-RU" sz="3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1923-2000гг.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79712" y="1600202"/>
            <a:ext cx="6707088" cy="514116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П.С. Урюпин родился 11 июля 1923 г. в деревне Ново - Плотниково Куйбышевского района Новосибирской области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21 декабря 1941 г. Павел Степанович был призван в армию. Вначале он проходил службу в зенитно-артиллерийской батарее, в составе которой принимал участие в обороне Сталинграда. Был тяжело ранен, а по возвращению на фронт направлен в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разведку.</a:t>
            </a:r>
          </a:p>
          <a:p>
            <a:pPr marL="0" indent="0">
              <a:buNone/>
            </a:pP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Звание Героя Советского Союза присвоено Указом Президиума Верховного Совета СССР от 24 марта 1945 г. за отличие при форсировании Дуная в ночь с 4 на 5 декабря 1944 г.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36" y="1524892"/>
            <a:ext cx="1745140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8992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Урюпин Павел Степанович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412776"/>
            <a:ext cx="8784976" cy="5112567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sz="3100" dirty="0">
                <a:latin typeface="Times New Roman" pitchFamily="18" charset="0"/>
                <a:cs typeface="Times New Roman" pitchFamily="18" charset="0"/>
              </a:rPr>
              <a:t>Свой боевой путь П.С. Урюпин закончил в Австрии. В июле 1945 г. принимал участие в параде на Красной площади в Москве в составе сводного полка 2-го Украинского фронта.</a:t>
            </a:r>
          </a:p>
          <a:p>
            <a:pPr marL="0" indent="0">
              <a:buNone/>
            </a:pPr>
            <a:endParaRPr lang="ru-RU" sz="31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3100" dirty="0">
                <a:latin typeface="Times New Roman" pitchFamily="18" charset="0"/>
                <a:cs typeface="Times New Roman" pitchFamily="18" charset="0"/>
              </a:rPr>
              <a:t>феврале 1946 г. Павел Степанович, уволившись в запас, вернулся на родину. Работал в партийных и советских органах в Михайловском и Куйбышевском районах.</a:t>
            </a:r>
          </a:p>
          <a:p>
            <a:pPr marL="0" indent="0">
              <a:buNone/>
            </a:pPr>
            <a:endParaRPr lang="ru-RU" sz="31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3100" b="1" i="1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3100" b="1" i="1" dirty="0">
                <a:latin typeface="Times New Roman" pitchFamily="18" charset="0"/>
                <a:cs typeface="Times New Roman" pitchFamily="18" charset="0"/>
              </a:rPr>
              <a:t>1957 г. Указом Президиума Верховного Совета СССР от 11 января П.С. Урюпин награжден орденом «Знак Почета» за заслуги в освоении целинных и залежных земель.</a:t>
            </a:r>
          </a:p>
          <a:p>
            <a:pPr marL="0" indent="0">
              <a:buNone/>
            </a:pPr>
            <a:endParaRPr lang="ru-RU" sz="31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>Умер </a:t>
            </a:r>
            <a:r>
              <a:rPr lang="ru-RU" sz="3100" b="1" dirty="0">
                <a:latin typeface="Times New Roman" pitchFamily="18" charset="0"/>
                <a:cs typeface="Times New Roman" pitchFamily="18" charset="0"/>
              </a:rPr>
              <a:t>23 января 2000 г. Похоронен в г</a:t>
            </a:r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>. Куйбышеве </a:t>
            </a:r>
            <a:r>
              <a:rPr lang="ru-RU" sz="3100" b="1" dirty="0">
                <a:latin typeface="Times New Roman" pitchFamily="18" charset="0"/>
                <a:cs typeface="Times New Roman" pitchFamily="18" charset="0"/>
              </a:rPr>
              <a:t>Новосибирской области.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43114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dirty="0"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Шишигин</a:t>
            </a:r>
            <a:r>
              <a:rPr lang="ru-RU" sz="2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Василий Михайлович</a:t>
            </a:r>
            <a:br>
              <a:rPr lang="ru-RU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(гвардии ст. л-т)</a:t>
            </a:r>
            <a:br>
              <a:rPr lang="ru-RU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1917-1972гг.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23728" y="1600200"/>
            <a:ext cx="6840760" cy="499715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В.М. </a:t>
            </a:r>
            <a:r>
              <a:rPr lang="ru-RU" sz="2600" dirty="0" err="1">
                <a:latin typeface="Times New Roman" pitchFamily="18" charset="0"/>
                <a:cs typeface="Times New Roman" pitchFamily="18" charset="0"/>
              </a:rPr>
              <a:t>Шишигин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 родился в 1917 г.</a:t>
            </a:r>
            <a:r>
              <a:rPr lang="ru-RU" sz="2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В ряды советской армии призван в 1938 г. Куйбышевским райвоенкоматом Новосибирской области. </a:t>
            </a:r>
            <a:endParaRPr lang="ru-RU" sz="26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фронте – с августа 1941 г. Гвардии старший лейтенант </a:t>
            </a:r>
            <a:r>
              <a:rPr lang="ru-RU" sz="2600" dirty="0" err="1">
                <a:latin typeface="Times New Roman" pitchFamily="18" charset="0"/>
                <a:cs typeface="Times New Roman" pitchFamily="18" charset="0"/>
              </a:rPr>
              <a:t>Шишигин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 командовал пулеметной ротой.</a:t>
            </a:r>
          </a:p>
          <a:p>
            <a:pPr marL="0" indent="0">
              <a:buNone/>
            </a:pPr>
            <a:r>
              <a:rPr lang="ru-RU" sz="2600" b="1" i="1" dirty="0">
                <a:latin typeface="Times New Roman" pitchFamily="18" charset="0"/>
                <a:cs typeface="Times New Roman" pitchFamily="18" charset="0"/>
              </a:rPr>
              <a:t>Звание Героя Советского Союза присвоено Указом Президиума Верховного Совета СССР от 29 июня 1945 г. за умелые действия и отвагу, проявленные в боях в районе </a:t>
            </a:r>
            <a:r>
              <a:rPr lang="ru-RU" sz="2600" b="1" i="1" dirty="0" err="1">
                <a:latin typeface="Times New Roman" pitchFamily="18" charset="0"/>
                <a:cs typeface="Times New Roman" pitchFamily="18" charset="0"/>
              </a:rPr>
              <a:t>Фриш-Нерунга</a:t>
            </a:r>
            <a:r>
              <a:rPr lang="ru-RU" sz="2600" b="1" i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56792"/>
            <a:ext cx="2088232" cy="3373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341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7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Орехов </a:t>
            </a:r>
            <a:r>
              <a:rPr lang="ru-RU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Иван Васильевич </a:t>
            </a:r>
            <a:br>
              <a:rPr lang="ru-RU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(рядовой)</a:t>
            </a:r>
            <a:br>
              <a:rPr lang="ru-RU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1925 – 1943гг.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95736" y="1484784"/>
            <a:ext cx="6491064" cy="506916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Родился в 1925 г. в селе Нижне-Чулым ныне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Здвинского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района Новосибирской области в крестьянской семье. Русский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Призван в 1943 году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Здвинским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райвоенкоматом. Служил гвардии рядовым в 307-м полку 110-й гвардейской и стрелковой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дивизии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(Степной фронт).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15 октября 1943 г. в бою за плацдарм на Днепре уничтожил 47 гитлеровцев. 9 октября 1943 года в бою за расширение плацдарма выбил группу фашистов с занимаемого рубежа.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Погиб в бою 26 октября 1943 г. За мужество и героизм, проявленные в наступательных боях при форсировании Днепра, Указом Президиума Верховного Совета СССР от 22 февраля 1944 г.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6" y="1628801"/>
            <a:ext cx="2016220" cy="2981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800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7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Кобелев </a:t>
            </a:r>
            <a:r>
              <a:rPr lang="ru-RU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Аркадий Васильевич</a:t>
            </a:r>
            <a:br>
              <a:rPr lang="ru-RU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(гвардеец)</a:t>
            </a:r>
            <a:br>
              <a:rPr lang="ru-RU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1915 – 1966гг.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23187" y="1600202"/>
            <a:ext cx="6563617" cy="492514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Родился в 1915 г. в селе 2-ая Чернушка Вологодской губернии в семье крестьянина. Русский. В 1933 с родителями переехал в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Мошковский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район Новосибирской области.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 1940 мобилизован в Красную армию на Карело-Финский Фронт. В 1942 мобилизован в Красную армию. В боях Великой Отечественной войны с января 1944 г. Прошел боевой путь от Кировограда до Праги. Был трижды ранен. Награждён орденами Красной звезды, Ленина, тремя медалями, имел пять благодарностей от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Верховного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Главнокомандующего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За героизм на </a:t>
            </a:r>
            <a:r>
              <a:rPr lang="ru-RU" sz="2000" b="1" i="1" dirty="0" err="1">
                <a:latin typeface="Times New Roman" pitchFamily="18" charset="0"/>
                <a:cs typeface="Times New Roman" pitchFamily="18" charset="0"/>
              </a:rPr>
              <a:t>Сандомирском</a:t>
            </a:r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 плацдарме за Вислой на земле Польши Кобелеву Аркадию Васильевичу было присвоено звание Героя Советского Союза (Указ Президиума Верховного Совета СССР от 27 июня 1945 года). 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8" y="1628803"/>
            <a:ext cx="2015679" cy="293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4365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7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Кобелев </a:t>
            </a:r>
            <a:r>
              <a:rPr lang="ru-RU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Аркадий Васильевич</a:t>
            </a:r>
            <a:r>
              <a:rPr lang="ru-RU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40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268760"/>
            <a:ext cx="843528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После демобилизации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 1946 вернулся в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Мошковский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район. Работал заведующим отделом животноводства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Мошковского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райисполкома.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1947 окончил Новосибирскую областную партшколу, после чего был назначен уполномоченными Министерства заготовок СССР по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Мошковскому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району, был депутатом.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Умер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7 марта 1966 года.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Имя Героя носит улица в Мошково, установлена мемориальная доска. Портрет запечатлен на мемориале Героям Советского Союза в г. Тогучине. В Новосибирске имя А.В. Кобелева увековечено на Аллее Героев у Монумента Славы. </a:t>
            </a:r>
          </a:p>
        </p:txBody>
      </p:sp>
    </p:spTree>
    <p:extLst>
      <p:ext uri="{BB962C8B-B14F-4D97-AF65-F5344CB8AC3E}">
        <p14:creationId xmlns:p14="http://schemas.microsoft.com/office/powerpoint/2010/main" val="1258950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Федюков Алексей Григорьевич</a:t>
            </a:r>
            <a:br>
              <a:rPr lang="ru-RU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(м. командир)</a:t>
            </a:r>
            <a:br>
              <a:rPr lang="ru-RU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1925- 1944гг.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52117" y="1412776"/>
            <a:ext cx="6668359" cy="506916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100" dirty="0">
                <a:latin typeface="Times New Roman" pitchFamily="18" charset="0"/>
                <a:cs typeface="Times New Roman" pitchFamily="18" charset="0"/>
              </a:rPr>
              <a:t>Родился 16 января 1925 г. в деревне Ивановка Новосибирской области в семье крестьянина. </a:t>
            </a:r>
            <a:endParaRPr lang="ru-RU" sz="21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2100" dirty="0">
                <a:latin typeface="Times New Roman" pitchFamily="18" charset="0"/>
                <a:cs typeface="Times New Roman" pitchFamily="18" charset="0"/>
              </a:rPr>
              <a:t>В мае 1943 г. Алексей призван в армию </a:t>
            </a:r>
            <a:r>
              <a:rPr lang="ru-RU" sz="2100" dirty="0" err="1">
                <a:latin typeface="Times New Roman" pitchFamily="18" charset="0"/>
                <a:cs typeface="Times New Roman" pitchFamily="18" charset="0"/>
              </a:rPr>
              <a:t>Кривошеинским</a:t>
            </a:r>
            <a:r>
              <a:rPr lang="ru-RU" sz="2100" dirty="0">
                <a:latin typeface="Times New Roman" pitchFamily="18" charset="0"/>
                <a:cs typeface="Times New Roman" pitchFamily="18" charset="0"/>
              </a:rPr>
              <a:t> райвоенкоматом. В учебном дивизионе окончил школу младших командоров и был направлен в действующую армию. </a:t>
            </a:r>
            <a:endParaRPr lang="ru-RU" sz="21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2100" dirty="0">
                <a:latin typeface="Times New Roman" pitchFamily="18" charset="0"/>
                <a:cs typeface="Times New Roman" pitchFamily="18" charset="0"/>
              </a:rPr>
              <a:t>Воевал с августа 1943 г. на 1-м Украинском фронте. Отличился в боях 7-8 декабря 1943 г. у деревни </a:t>
            </a:r>
            <a:r>
              <a:rPr lang="ru-RU" sz="2100" dirty="0" err="1">
                <a:latin typeface="Times New Roman" pitchFamily="18" charset="0"/>
                <a:cs typeface="Times New Roman" pitchFamily="18" charset="0"/>
              </a:rPr>
              <a:t>Ходоры</a:t>
            </a:r>
            <a:r>
              <a:rPr lang="ru-RU" sz="2100" dirty="0">
                <a:latin typeface="Times New Roman" pitchFamily="18" charset="0"/>
                <a:cs typeface="Times New Roman" pitchFamily="18" charset="0"/>
              </a:rPr>
              <a:t> (Житомирская область). Погиб 12 января 1944 г. На его орудии красовалось 12 звезд – число подбитых фашистских танков</a:t>
            </a:r>
            <a:r>
              <a:rPr lang="ru-RU" sz="21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r>
              <a:rPr lang="ru-RU" sz="2100" b="1" i="1" dirty="0">
                <a:latin typeface="Times New Roman" pitchFamily="18" charset="0"/>
                <a:cs typeface="Times New Roman" pitchFamily="18" charset="0"/>
              </a:rPr>
              <a:t>Указом Президиума Верховного Совета СССР от 9 февраля 1944 г. за проявленный героизм и мужество в боевых операциях за Житомир Федюкову Алексею Григорьевичу присвоено звание Героя Советского Союза (посмертно). 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6" y="1556794"/>
            <a:ext cx="1972601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7459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7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Пухов </a:t>
            </a:r>
            <a:r>
              <a:rPr lang="ru-RU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Николай Павлович</a:t>
            </a:r>
            <a:br>
              <a:rPr lang="ru-RU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(Генерал – полковник)  </a:t>
            </a:r>
            <a:br>
              <a:rPr lang="ru-RU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1895 – 1958гг.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34100" y="1600202"/>
            <a:ext cx="6702396" cy="514116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Родился 25 января 1895 г. в селе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Гришово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Калужской области в семье служащего.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 1903 окончил земскую школу, в 1915 –духовную семинарию. На военной службе с 1916, в тот же год окончил школу прапорщиков. Участник Первой мировой войны. В период Великой Отечественной войны командовал 3-4-й стрелковой дивизией, с января 1942 и до конца войны-13-йармией на Юго-Западном, Брянском, Центральном и на 1-м Украинском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фротнах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14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февраля 1943 генерал-майору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Пухову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присуждено звание генерал – лейтенант.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Армия под его командованием участвовала в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Воронежско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Касторненской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операции, Курской битве, освобождении Правобережной и Западной Украины, в Висло -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Одерской,Нижне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Силезской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Берлинской и Пражской операциях.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28800"/>
            <a:ext cx="2154588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2049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Пухов Николай Павлович</a:t>
            </a: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196752"/>
            <a:ext cx="8229600" cy="547260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За умелое управление войсками армии при форсировании рек Десна, Днепр, Припять, и проявленные при этом мужество и отвагу Указом президиума Верховного Совета СССР от 16 октября 1943 г. генерал-Лейтенанту </a:t>
            </a:r>
            <a:r>
              <a:rPr lang="ru-RU" sz="2400" b="1" i="1" dirty="0" err="1">
                <a:latin typeface="Times New Roman" pitchFamily="18" charset="0"/>
                <a:cs typeface="Times New Roman" pitchFamily="18" charset="0"/>
              </a:rPr>
              <a:t>Пухову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 Николаю Павловичу присвоено звание Героя Советского Союза. </a:t>
            </a:r>
            <a:endParaRPr lang="ru-RU" sz="2400" b="1" i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24 августа 1944 присвоено звание генерал-полковник. После окончания войны он - командующий армией, с февраля 1948 - войсками Одесского, Северо-Кавказского, с ноября 1953 – Западно - Сибирского и Сибирского военных округов. В 1952 окончил Высшие академические курсы при Военной Академии Генерального Штаба.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Награжден четырьмя орденами Ленина, тремя орденами Красного знамени, тремя орденами Суворова – 1- й степени, двумя орденами Кутузова 1-й степени, орденом Богдана Хмельницкого 1-й степени, медалями и иностранными орденами.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Скончался 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28 марта 1958 года.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Похоронен на Новодевичьем кладбище в Москве. Имя героя носят улицы в Донецке, Чернигове и Калуге. В Калуге установлена мемориальная доска.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3186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10583" y="3774638"/>
            <a:ext cx="4122834" cy="972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2305678"/>
            <a:ext cx="7772400" cy="1729254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5400" b="1" i="1" spc="50" dirty="0" smtClean="0">
                <a:ln w="11430"/>
                <a:gradFill>
                  <a:gsLst>
                    <a:gs pos="10000">
                      <a:srgbClr val="FF0000"/>
                    </a:gs>
                    <a:gs pos="51000">
                      <a:srgbClr val="FF0000"/>
                    </a:gs>
                    <a:gs pos="87000">
                      <a:schemeClr val="tx1"/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Герои Сибири: 900 дней мужества</a:t>
            </a:r>
            <a:endParaRPr lang="ru-RU" sz="5400" b="1" i="1" spc="50" dirty="0">
              <a:ln w="11430"/>
              <a:gradFill>
                <a:gsLst>
                  <a:gs pos="10000">
                    <a:srgbClr val="FF0000"/>
                  </a:gs>
                  <a:gs pos="51000">
                    <a:srgbClr val="FF0000"/>
                  </a:gs>
                  <a:gs pos="87000">
                    <a:schemeClr val="tx1"/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80479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7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Леончиков</a:t>
            </a:r>
            <a:r>
              <a:rPr lang="ru-RU" sz="2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Николай Петрович</a:t>
            </a:r>
            <a:br>
              <a:rPr lang="ru-RU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(сержант)</a:t>
            </a:r>
            <a:br>
              <a:rPr lang="ru-RU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1925 – 2012гг.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95736" y="1600202"/>
            <a:ext cx="6491064" cy="514116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Родился 10 февраля 1925 г. в деревне Сумы ныне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Каргатского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района Новосибирской области в семье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крестьянина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Призван в армию в начале февраля 1943 года. После краткосрочного обучения направлен в действующую армию. Воевал на Степном, 1-м Украинском, 2-м Украинском и 1-м Белорусском фронтах. Получил ранение. Далее воевал в 283-м гвардейском полку 94-й гвардейской стрелковой Звенигородской дивизии.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Звание Героя Советского Союза присвоено 27 февраля 1945 года за смелость и отвагу, проявленные при форсировании реки </a:t>
            </a:r>
            <a:r>
              <a:rPr lang="ru-RU" sz="2400" b="1" i="1" dirty="0" err="1" smtClean="0">
                <a:latin typeface="Times New Roman" pitchFamily="18" charset="0"/>
                <a:cs typeface="Times New Roman" pitchFamily="18" charset="0"/>
              </a:rPr>
              <a:t>Пилицы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 городе Каргате установлен бюст Героя. В Новосибирске имя Николая Петровича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Леончикова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увековечено на Аллее Героев у Монумента славы.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Умер 23 сентября 2012 г. </a:t>
            </a: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28800"/>
            <a:ext cx="1968572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6551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7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Ахмедов </a:t>
            </a:r>
            <a:r>
              <a:rPr lang="ru-RU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Михаил Владимирович</a:t>
            </a:r>
            <a:br>
              <a:rPr lang="ru-RU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Рядовой</a:t>
            </a:r>
            <a:r>
              <a:rPr lang="ru-RU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br>
              <a:rPr lang="ru-RU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1925 – 1989гг.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67744" y="1268762"/>
            <a:ext cx="6624736" cy="5472608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Родился 24 апреля 1925 г. в селе Васильково ныне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Купинского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района Новосибирской области в семье рабочего. </a:t>
            </a:r>
          </a:p>
          <a:p>
            <a:pPr marL="0" indent="0">
              <a:buNone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 Красной Армии с февраля 1943 г. Стрелок 241-го гвардейского стрелкового полка (75-ая гвардейская стрелковая дивизия, 60-я армия, Центральный фронт) рядовой Ахмедов одним из первых 22 сентября 1943 года переправился через реки Десну, а затем через Днепр.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Указом Президиума Верховного Совета СССР от 17 октября 1943 года за образцовое выполнение боевых заданий командования на фронте борьбы с немецко-фашистскими захватчиками и проявленные при этом отвагу и геройство гвардии красноармейцу Ахмедову М.В. присвоено звания Героя Советского Союза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Скончался 27 августа 1989 года.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Его имя носит школа № 10 в Челябинске. В Новосибирске имя Героя Советского Союза Михаила Владимировича увековечено на Алее Героев у Монумента Славы. 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56792"/>
            <a:ext cx="2088232" cy="3171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9152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195736" y="2708920"/>
            <a:ext cx="4968552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0" b="1" i="0" u="none" strike="noStrike" kern="0" cap="none" spc="50" normalizeH="0" baseline="0" noProof="0" dirty="0" err="1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Constantia" pitchFamily="18" charset="0"/>
                <a:cs typeface="Times New Roman" pitchFamily="18" charset="0"/>
              </a:rPr>
              <a:t>Квест</a:t>
            </a:r>
            <a:endParaRPr kumimoji="0" lang="ru-RU" sz="10000" b="1" i="0" u="none" strike="noStrike" kern="0" cap="none" spc="50" normalizeH="0" baseline="0" noProof="0" dirty="0" smtClean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/>
              <a:uLnTx/>
              <a:uFillTx/>
              <a:latin typeface="Constantia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7379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8456" y="1832630"/>
            <a:ext cx="8928992" cy="4916100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ru-RU" sz="4200" b="1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4200" b="1" dirty="0">
                <a:latin typeface="Times New Roman" pitchFamily="18" charset="0"/>
                <a:cs typeface="Times New Roman" pitchFamily="18" charset="0"/>
              </a:rPr>
              <a:t>) Как называется война, победу в </a:t>
            </a:r>
            <a:r>
              <a:rPr lang="ru-RU" sz="4200" b="1" dirty="0" smtClean="0">
                <a:latin typeface="Times New Roman" pitchFamily="18" charset="0"/>
                <a:cs typeface="Times New Roman" pitchFamily="18" charset="0"/>
              </a:rPr>
              <a:t>которой </a:t>
            </a:r>
            <a:r>
              <a:rPr lang="ru-RU" sz="4200" b="1" dirty="0">
                <a:latin typeface="Times New Roman" pitchFamily="18" charset="0"/>
                <a:cs typeface="Times New Roman" pitchFamily="18" charset="0"/>
              </a:rPr>
              <a:t>мы празднуем 9 Мая? </a:t>
            </a:r>
          </a:p>
          <a:p>
            <a:pPr marL="0" indent="0">
              <a:buNone/>
            </a:pPr>
            <a:r>
              <a:rPr lang="ru-RU" sz="4200" b="1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4200" b="1" dirty="0" smtClean="0">
                <a:latin typeface="Times New Roman" pitchFamily="18" charset="0"/>
                <a:cs typeface="Times New Roman" pitchFamily="18" charset="0"/>
              </a:rPr>
              <a:t>) Когда </a:t>
            </a:r>
            <a:r>
              <a:rPr lang="ru-RU" sz="4200" b="1" dirty="0">
                <a:latin typeface="Times New Roman" pitchFamily="18" charset="0"/>
                <a:cs typeface="Times New Roman" pitchFamily="18" charset="0"/>
              </a:rPr>
              <a:t>началась война? В каком месяце, какого числа? </a:t>
            </a:r>
          </a:p>
          <a:p>
            <a:pPr marL="0" indent="0">
              <a:buNone/>
            </a:pPr>
            <a:r>
              <a:rPr lang="ru-RU" sz="4200" b="1" dirty="0">
                <a:latin typeface="Times New Roman" pitchFamily="18" charset="0"/>
                <a:cs typeface="Times New Roman" pitchFamily="18" charset="0"/>
              </a:rPr>
              <a:t>3) Как называлась наша страна </a:t>
            </a:r>
            <a:r>
              <a:rPr lang="ru-RU" sz="4200" b="1" dirty="0" smtClean="0">
                <a:latin typeface="Times New Roman" pitchFamily="18" charset="0"/>
                <a:cs typeface="Times New Roman" pitchFamily="18" charset="0"/>
              </a:rPr>
              <a:t>во время</a:t>
            </a:r>
            <a:r>
              <a:rPr lang="en-US" sz="4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200" b="1" dirty="0" smtClean="0">
                <a:latin typeface="Times New Roman" pitchFamily="18" charset="0"/>
                <a:cs typeface="Times New Roman" pitchFamily="18" charset="0"/>
              </a:rPr>
              <a:t>Великой </a:t>
            </a:r>
            <a:r>
              <a:rPr lang="ru-RU" sz="4200" b="1" dirty="0">
                <a:latin typeface="Times New Roman" pitchFamily="18" charset="0"/>
                <a:cs typeface="Times New Roman" pitchFamily="18" charset="0"/>
              </a:rPr>
              <a:t>Отечественной Войны? </a:t>
            </a:r>
          </a:p>
          <a:p>
            <a:pPr marL="0" indent="0">
              <a:buNone/>
            </a:pPr>
            <a:r>
              <a:rPr lang="ru-RU" sz="4200" b="1" dirty="0">
                <a:latin typeface="Times New Roman" pitchFamily="18" charset="0"/>
                <a:cs typeface="Times New Roman" pitchFamily="18" charset="0"/>
              </a:rPr>
              <a:t>4) Какое государство напало на нашу страну? </a:t>
            </a:r>
          </a:p>
          <a:p>
            <a:pPr marL="0" indent="0">
              <a:buNone/>
            </a:pPr>
            <a:r>
              <a:rPr lang="ru-RU" sz="4200" b="1" dirty="0">
                <a:latin typeface="Times New Roman" pitchFamily="18" charset="0"/>
                <a:cs typeface="Times New Roman" pitchFamily="18" charset="0"/>
              </a:rPr>
              <a:t>5) Какие виды войск принимали участие в ВОВ? </a:t>
            </a:r>
          </a:p>
          <a:p>
            <a:pPr marL="0" indent="0">
              <a:buNone/>
            </a:pPr>
            <a:r>
              <a:rPr lang="ru-RU" sz="4200" b="1" dirty="0">
                <a:latin typeface="Times New Roman" pitchFamily="18" charset="0"/>
                <a:cs typeface="Times New Roman" pitchFamily="18" charset="0"/>
              </a:rPr>
              <a:t>6) Скажите, пожалуйста, где воевал:</a:t>
            </a:r>
          </a:p>
          <a:p>
            <a:pPr marL="0" indent="0">
              <a:buNone/>
            </a:pPr>
            <a:r>
              <a:rPr lang="ru-RU" sz="4200" b="1" dirty="0">
                <a:latin typeface="Times New Roman" pitchFamily="18" charset="0"/>
                <a:cs typeface="Times New Roman" pitchFamily="18" charset="0"/>
              </a:rPr>
              <a:t>- военный </a:t>
            </a:r>
            <a:r>
              <a:rPr lang="ru-RU" sz="4200" b="1" dirty="0" smtClean="0">
                <a:latin typeface="Times New Roman" pitchFamily="18" charset="0"/>
                <a:cs typeface="Times New Roman" pitchFamily="18" charset="0"/>
              </a:rPr>
              <a:t>флот</a:t>
            </a:r>
            <a:r>
              <a:rPr lang="ru-RU" sz="4200" b="1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0" indent="0">
              <a:buNone/>
            </a:pPr>
            <a:r>
              <a:rPr lang="ru-RU" sz="4200" b="1" dirty="0">
                <a:latin typeface="Times New Roman" pitchFamily="18" charset="0"/>
                <a:cs typeface="Times New Roman" pitchFamily="18" charset="0"/>
              </a:rPr>
              <a:t>- авиация? </a:t>
            </a:r>
          </a:p>
          <a:p>
            <a:pPr marL="0" indent="0">
              <a:buNone/>
            </a:pPr>
            <a:r>
              <a:rPr lang="ru-RU" sz="4200" b="1" dirty="0">
                <a:latin typeface="Times New Roman" pitchFamily="18" charset="0"/>
                <a:cs typeface="Times New Roman" pitchFamily="18" charset="0"/>
              </a:rPr>
              <a:t>7) За какие </a:t>
            </a:r>
            <a:r>
              <a:rPr lang="ru-RU" sz="4200" b="1" dirty="0" smtClean="0">
                <a:latin typeface="Times New Roman" pitchFamily="18" charset="0"/>
                <a:cs typeface="Times New Roman" pitchFamily="18" charset="0"/>
              </a:rPr>
              <a:t>заслуги, </a:t>
            </a:r>
            <a:r>
              <a:rPr lang="ru-RU" sz="4200" b="1" dirty="0">
                <a:latin typeface="Times New Roman" pitchFamily="18" charset="0"/>
                <a:cs typeface="Times New Roman" pitchFamily="18" charset="0"/>
              </a:rPr>
              <a:t>некоторые </a:t>
            </a:r>
            <a:r>
              <a:rPr lang="ru-RU" sz="4200" b="1" dirty="0" smtClean="0">
                <a:latin typeface="Times New Roman" pitchFamily="18" charset="0"/>
                <a:cs typeface="Times New Roman" pitchFamily="18" charset="0"/>
              </a:rPr>
              <a:t>города, </a:t>
            </a:r>
            <a:r>
              <a:rPr lang="ru-RU" sz="4200" b="1" dirty="0">
                <a:latin typeface="Times New Roman" pitchFamily="18" charset="0"/>
                <a:cs typeface="Times New Roman" pitchFamily="18" charset="0"/>
              </a:rPr>
              <a:t>после войны получили звание город-герой? </a:t>
            </a:r>
          </a:p>
          <a:p>
            <a:pPr marL="0" indent="0">
              <a:buNone/>
            </a:pPr>
            <a:r>
              <a:rPr lang="ru-RU" sz="4200" b="1" dirty="0">
                <a:latin typeface="Times New Roman" pitchFamily="18" charset="0"/>
                <a:cs typeface="Times New Roman" pitchFamily="18" charset="0"/>
              </a:rPr>
              <a:t>8) Назовите города-герои, которые вы знаете?</a:t>
            </a:r>
          </a:p>
          <a:p>
            <a:pPr marL="0" indent="0">
              <a:buNone/>
            </a:pPr>
            <a:r>
              <a:rPr lang="ru-RU" sz="4200" b="1" dirty="0">
                <a:latin typeface="Times New Roman" pitchFamily="18" charset="0"/>
                <a:cs typeface="Times New Roman" pitchFamily="18" charset="0"/>
              </a:rPr>
              <a:t>9) Как мы сейчас называем людей, прошедших войну и доживших до наших дней? </a:t>
            </a:r>
          </a:p>
          <a:p>
            <a:pPr marL="0" indent="0">
              <a:buNone/>
            </a:pPr>
            <a:r>
              <a:rPr lang="ru-RU" sz="4200" b="1" dirty="0">
                <a:latin typeface="Times New Roman" pitchFamily="18" charset="0"/>
                <a:cs typeface="Times New Roman" pitchFamily="18" charset="0"/>
              </a:rPr>
              <a:t>10)  Как можно узнать ветерана? </a:t>
            </a:r>
          </a:p>
          <a:p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 fontScale="90000"/>
          </a:bodyPr>
          <a:lstStyle/>
          <a:p>
            <a:r>
              <a:rPr lang="ru-RU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9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Первая </a:t>
            </a:r>
            <a:r>
              <a:rPr lang="ru-RU" sz="49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Станция</a:t>
            </a:r>
            <a:br>
              <a:rPr lang="ru-RU" sz="49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4900" dirty="0"/>
          </a:p>
        </p:txBody>
      </p:sp>
      <p:sp>
        <p:nvSpPr>
          <p:cNvPr id="6" name="TextBox 5"/>
          <p:cNvSpPr txBox="1"/>
          <p:nvPr/>
        </p:nvSpPr>
        <p:spPr>
          <a:xfrm>
            <a:off x="1691680" y="1124744"/>
            <a:ext cx="55446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Ответьте на </a:t>
            </a:r>
            <a:r>
              <a:rPr lang="ru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вопросы</a:t>
            </a:r>
            <a:endParaRPr lang="ru-RU" sz="4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5516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1984">
            <a:off x="6807413" y="3877187"/>
            <a:ext cx="1758661" cy="2595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591" y="3970524"/>
            <a:ext cx="1658919" cy="227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5518" y="3978249"/>
            <a:ext cx="1825416" cy="2209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79535">
            <a:off x="660195" y="3806057"/>
            <a:ext cx="1800374" cy="265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Вторая Станция</a:t>
            </a:r>
            <a:endParaRPr lang="ru-RU" b="1" u="sng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9188" y="2048655"/>
            <a:ext cx="8687308" cy="4525963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Задание: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Вам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необходимо найти среди героев Советского Союза, тех, которые проживали в Куйбышевском районе. Всем удачи!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03648" y="1340768"/>
            <a:ext cx="61206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Герои Советского Союза</a:t>
            </a:r>
            <a:endParaRPr lang="ru-RU" sz="4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612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5121"/>
            <a:ext cx="8229600" cy="1210146"/>
          </a:xfrm>
        </p:spPr>
        <p:txBody>
          <a:bodyPr>
            <a:normAutofit fontScale="90000"/>
          </a:bodyPr>
          <a:lstStyle/>
          <a:p>
            <a:r>
              <a:rPr lang="ru-RU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9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Третья станция </a:t>
            </a:r>
            <a:br>
              <a:rPr lang="ru-RU" sz="49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600" b="1" u="sng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2276873"/>
            <a:ext cx="8229600" cy="4309939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Каждая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команда выполняет задание: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Кто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лучше перевяжет:</a:t>
            </a:r>
          </a:p>
          <a:p>
            <a:pPr marL="0" indent="0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-голову;  </a:t>
            </a:r>
          </a:p>
          <a:p>
            <a:pPr marL="0" indent="0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-руку;</a:t>
            </a:r>
          </a:p>
          <a:p>
            <a:pPr marL="0" indent="0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-ногу.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539552" y="1268761"/>
            <a:ext cx="860444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4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Оказание первой помощи раненому</a:t>
            </a:r>
            <a:r>
              <a:rPr lang="ru-RU" sz="4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6294">
            <a:off x="4925422" y="3332509"/>
            <a:ext cx="3580233" cy="2638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9726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9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Четвертая </a:t>
            </a:r>
            <a:r>
              <a:rPr lang="ru-RU" sz="49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станция</a:t>
            </a:r>
            <a:br>
              <a:rPr lang="ru-RU" sz="49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9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9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4900" b="1" u="sng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Заминированное </a:t>
            </a:r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поле.</a:t>
            </a:r>
          </a:p>
          <a:p>
            <a:pPr marL="0" indent="0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Участникам предстоит пройти через заминированное поле и не подорваться. Игроки с завязанными глазами должны обойти 8 мин (кеглей или пластиковых бутылок). Побеждает команда, ребята из которой задели меньше всего мин.</a:t>
            </a:r>
          </a:p>
          <a:p>
            <a:pPr marL="0" indent="0"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Отчаянные </a:t>
            </a:r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снайперы.</a:t>
            </a:r>
          </a:p>
          <a:p>
            <a:pPr marL="0" indent="0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На середину зала кладется обруч. У каждого участника по пять пробок из-под пластиковых бутылок. Необходимо с расстояния попасть в обруч пробкой так, чтобы она не выскочила. Сделать это не так-то просто. Выигрывает тот, у кого в обруче осталось больше всего пробок.</a:t>
            </a:r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059832" y="908721"/>
            <a:ext cx="30963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Конкурсы: </a:t>
            </a:r>
          </a:p>
        </p:txBody>
      </p:sp>
    </p:spTree>
    <p:extLst>
      <p:ext uri="{BB962C8B-B14F-4D97-AF65-F5344CB8AC3E}">
        <p14:creationId xmlns:p14="http://schemas.microsoft.com/office/powerpoint/2010/main" val="2300935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60648"/>
            <a:ext cx="8229600" cy="1143000"/>
          </a:xfrm>
        </p:spPr>
        <p:txBody>
          <a:bodyPr/>
          <a:lstStyle/>
          <a:p>
            <a:r>
              <a:rPr lang="ru-RU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Пятая станция</a:t>
            </a:r>
            <a:endParaRPr lang="ru-RU" b="1" u="sng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87824" y="1582041"/>
            <a:ext cx="5987008" cy="4525963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Задание: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Ребята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сейчас вы отправитесь в библиотеку. Там вам необходимо найти книгу, название и автора, которой вы прочитаете в своем письме. Следуйте инструкции.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53026">
            <a:off x="-37692" y="1430734"/>
            <a:ext cx="2622328" cy="1964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84191">
            <a:off x="206210" y="4273700"/>
            <a:ext cx="2839000" cy="1590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8209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03734" y="1399183"/>
            <a:ext cx="79365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Спасибо всем за участие</a:t>
            </a:r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!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82740">
            <a:off x="5781137" y="3384981"/>
            <a:ext cx="2571750" cy="257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61040">
            <a:off x="496747" y="3694355"/>
            <a:ext cx="3051175" cy="2160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0899" y="2636912"/>
            <a:ext cx="86713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Мы </a:t>
            </a:r>
            <a:r>
              <a:rPr lang="ru-RU" sz="54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помним!Мы</a:t>
            </a:r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гордимся!</a:t>
            </a:r>
          </a:p>
        </p:txBody>
      </p:sp>
    </p:spTree>
    <p:extLst>
      <p:ext uri="{BB962C8B-B14F-4D97-AF65-F5344CB8AC3E}">
        <p14:creationId xmlns:p14="http://schemas.microsoft.com/office/powerpoint/2010/main" val="694369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4456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Герои Сибири</a:t>
            </a:r>
            <a:endParaRPr lang="ru-RU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2514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Сибирь дала </a:t>
            </a:r>
            <a:r>
              <a:rPr lang="ru-RU" sz="2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1500 Героев Советского Союза. </a:t>
            </a:r>
            <a:endParaRPr lang="ru-RU" sz="26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Яркую и исчерпывающую оценку подвигу сибиряков в 1941-1945 гг. дал маршал Жуков: </a:t>
            </a:r>
            <a:r>
              <a:rPr lang="ru-RU" sz="26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«О сибиряках могу сказать одно - это настоящие советские героические воины, большие патриоты нашей Родины, верные ее сыны. Там, где действовали сибиряки, я всегда был уверен в том, что они с честью и боевой доблестью выполнят возложенную на них задачу</a:t>
            </a:r>
            <a:r>
              <a:rPr lang="ru-RU" sz="26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».</a:t>
            </a:r>
          </a:p>
          <a:p>
            <a:pPr marL="0" indent="0">
              <a:buNone/>
            </a:pP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фронт Великой Отечественной войны 1941-1945 ушло около </a:t>
            </a:r>
            <a:r>
              <a:rPr lang="ru-RU" sz="2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10000 жителей г. Куйбышева, но вернулось только 5000.</a:t>
            </a:r>
          </a:p>
          <a:p>
            <a:pPr marL="0" indent="0">
              <a:buNone/>
            </a:pP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Шести из них присвоено самое почетное воинское звание - Герой Советского Союза.</a:t>
            </a:r>
          </a:p>
          <a:p>
            <a:pPr marL="0" indent="0">
              <a:buNone/>
            </a:pP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326355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5" y="1602726"/>
            <a:ext cx="2209697" cy="3879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54162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Агафонов </a:t>
            </a:r>
            <a:r>
              <a:rPr lang="ru-RU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Яков Григорьевич</a:t>
            </a:r>
            <a:br>
              <a:rPr lang="ru-RU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 гвардии старшина)</a:t>
            </a:r>
            <a:br>
              <a:rPr lang="ru-RU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1912-1944 гг.</a:t>
            </a:r>
            <a:r>
              <a:rPr lang="ru-RU" sz="27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95736" y="1412776"/>
            <a:ext cx="6804965" cy="514116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Агафонов Я.Г.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родился в селе Левая Россошь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Воронежской области в семье крестьянина. В 1918г. семья переехала в Омск, а в 1938г. в г.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Куйбышев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Новосибирской области. </a:t>
            </a: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В 1939г. Агафонова призвали в ряды Советской Армии на действительную службу, а затем отправили на финский фронт. В 1940г.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Яков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Григорьевич вернулся домой на свой родной комбинат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30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мая 1941г. он был призван на военные сборы Куйбышевским райвоенкоматом и направлен в воинскую часть г. Бийска Алтайского края, а затем в июне 1941г. в должности командира противотанкового орудия выехал на фронт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Агафонов, принимал участие в боях под Москвой, на Курской дуге, при форсировании Днепра, при освобождении Украины и Польши. </a:t>
            </a: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6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июля 1943г. расчет одним из первых принял на себя танковый удар противника на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Обоянском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направлении. За этот бой сержант Агафонов Я.Г. был награжден орденом Красной звезды. А за бой при овладении плацдармом в районе села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Лютеж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Яков Григорьевич награжден медалью «За боевые заслуги»</a:t>
            </a:r>
          </a:p>
        </p:txBody>
      </p:sp>
    </p:spTree>
    <p:extLst>
      <p:ext uri="{BB962C8B-B14F-4D97-AF65-F5344CB8AC3E}">
        <p14:creationId xmlns:p14="http://schemas.microsoft.com/office/powerpoint/2010/main" val="3189694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Агафонов </a:t>
            </a:r>
            <a:r>
              <a:rPr lang="ru-RU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Яков Григорьевич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968552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sz="3800" b="1" i="1" dirty="0">
                <a:latin typeface="Times New Roman" pitchFamily="18" charset="0"/>
                <a:cs typeface="Times New Roman" pitchFamily="18" charset="0"/>
              </a:rPr>
              <a:t>Указом Президиума Верховного Совета СССР от 9 февраля 1944г. за подвиг, совершенный 13 ноября 1943г. в схватке с врагом у деревни </a:t>
            </a:r>
            <a:r>
              <a:rPr lang="ru-RU" sz="3800" b="1" i="1" dirty="0" err="1">
                <a:latin typeface="Times New Roman" pitchFamily="18" charset="0"/>
                <a:cs typeface="Times New Roman" pitchFamily="18" charset="0"/>
              </a:rPr>
              <a:t>Шевченкиевка</a:t>
            </a:r>
            <a:r>
              <a:rPr lang="ru-RU" sz="3800" b="1" i="1" dirty="0">
                <a:latin typeface="Times New Roman" pitchFamily="18" charset="0"/>
                <a:cs typeface="Times New Roman" pitchFamily="18" charset="0"/>
              </a:rPr>
              <a:t> на Украине, присвоено звание Героя Советского Союза.</a:t>
            </a:r>
          </a:p>
          <a:p>
            <a:pPr marL="0" indent="0">
              <a:buNone/>
            </a:pPr>
            <a:endParaRPr lang="ru-RU" sz="38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3800" dirty="0" smtClean="0">
                <a:latin typeface="Times New Roman" pitchFamily="18" charset="0"/>
                <a:cs typeface="Times New Roman" pitchFamily="18" charset="0"/>
              </a:rPr>
              <a:t>Через </a:t>
            </a:r>
            <a:r>
              <a:rPr lang="ru-RU" sz="3800" dirty="0">
                <a:latin typeface="Times New Roman" pitchFamily="18" charset="0"/>
                <a:cs typeface="Times New Roman" pitchFamily="18" charset="0"/>
              </a:rPr>
              <a:t>месяц Яков Григорьевич был награжден орденом Красной звезды за бои под Коростенем на Украине.</a:t>
            </a:r>
          </a:p>
          <a:p>
            <a:pPr marL="0" indent="0">
              <a:buNone/>
            </a:pPr>
            <a:endParaRPr lang="ru-RU" sz="38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3800" b="1" dirty="0" smtClean="0">
                <a:latin typeface="Times New Roman" pitchFamily="18" charset="0"/>
                <a:cs typeface="Times New Roman" pitchFamily="18" charset="0"/>
              </a:rPr>
              <a:t>Старшина </a:t>
            </a:r>
            <a:r>
              <a:rPr lang="ru-RU" sz="3800" b="1" dirty="0">
                <a:latin typeface="Times New Roman" pitchFamily="18" charset="0"/>
                <a:cs typeface="Times New Roman" pitchFamily="18" charset="0"/>
              </a:rPr>
              <a:t>Я. Г</a:t>
            </a:r>
            <a:r>
              <a:rPr lang="ru-RU" sz="38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800" b="1" dirty="0" smtClean="0">
                <a:latin typeface="Times New Roman" pitchFamily="18" charset="0"/>
                <a:cs typeface="Times New Roman" pitchFamily="18" charset="0"/>
              </a:rPr>
              <a:t>Агафонов</a:t>
            </a:r>
            <a:r>
              <a:rPr lang="ru-RU" sz="3800" b="1" dirty="0">
                <a:latin typeface="Times New Roman" pitchFamily="18" charset="0"/>
                <a:cs typeface="Times New Roman" pitchFamily="18" charset="0"/>
              </a:rPr>
              <a:t>. погиб 18 августа 1944г. в бою за столицу Польши-Варшаву.</a:t>
            </a:r>
            <a:r>
              <a:rPr lang="ru-RU" sz="3800" dirty="0">
                <a:latin typeface="Times New Roman" pitchFamily="18" charset="0"/>
                <a:cs typeface="Times New Roman" pitchFamily="18" charset="0"/>
              </a:rPr>
              <a:t> Похоронен в предместье Варшавы-Праге.</a:t>
            </a:r>
          </a:p>
          <a:p>
            <a:pPr marL="0" indent="0">
              <a:buNone/>
            </a:pPr>
            <a:endParaRPr lang="ru-RU" sz="38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3800" dirty="0" smtClean="0">
                <a:latin typeface="Times New Roman" pitchFamily="18" charset="0"/>
                <a:cs typeface="Times New Roman" pitchFamily="18" charset="0"/>
              </a:rPr>
              <a:t>Именем </a:t>
            </a:r>
            <a:r>
              <a:rPr lang="ru-RU" sz="3800" dirty="0">
                <a:latin typeface="Times New Roman" pitchFamily="18" charset="0"/>
                <a:cs typeface="Times New Roman" pitchFamily="18" charset="0"/>
              </a:rPr>
              <a:t>Якова Григорьевича Агафонова в </a:t>
            </a:r>
            <a:r>
              <a:rPr lang="ru-RU" sz="3800" dirty="0" err="1">
                <a:latin typeface="Times New Roman" pitchFamily="18" charset="0"/>
                <a:cs typeface="Times New Roman" pitchFamily="18" charset="0"/>
              </a:rPr>
              <a:t>г.Куйбышеве</a:t>
            </a:r>
            <a:r>
              <a:rPr lang="ru-RU" sz="3800" dirty="0">
                <a:latin typeface="Times New Roman" pitchFamily="18" charset="0"/>
                <a:cs typeface="Times New Roman" pitchFamily="18" charset="0"/>
              </a:rPr>
              <a:t> Новосибирской области названы клуб и улица, на которой он жил, а также его имя носит МОУ СОШ №3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89045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Борискин </a:t>
            </a:r>
            <a:r>
              <a:rPr lang="ru-RU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Анатолий Васильевич</a:t>
            </a:r>
            <a:br>
              <a:rPr lang="ru-RU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(ст. сержант, помощник ком. взвода)</a:t>
            </a:r>
            <a:br>
              <a:rPr lang="ru-RU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1919-2000гг.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10621" y="1600202"/>
            <a:ext cx="6825879" cy="514116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Борискин 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А.В. родился в деревне Николаевке Старо – </a:t>
            </a:r>
            <a:r>
              <a:rPr lang="ru-RU" sz="2600" dirty="0" err="1">
                <a:latin typeface="Times New Roman" pitchFamily="18" charset="0"/>
                <a:cs typeface="Times New Roman" pitchFamily="18" charset="0"/>
              </a:rPr>
              <a:t>Шайковского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 района Мордовской АССР. В 1925 г. семья переехала в Северный район Новосибирской 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области. </a:t>
            </a:r>
          </a:p>
          <a:p>
            <a:pPr marL="0" indent="0">
              <a:buNone/>
            </a:pP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После 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окончания  Куйбышевского педагогического 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училища 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Анатолий Борисович работал учителем начальных классов в селе Ново-Елизарово Северного района. 11 февраля 1940 г. он был призван в армию. Воевал на Закавказском, Северо-Кавказском, Степном и 2-м Украинском фронтах. Трижды ранен. </a:t>
            </a:r>
            <a:endParaRPr lang="ru-RU" sz="26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1943 г. за разведывательные операции Борискин А.В.  награжден орденом Красного Знамени и орденом «Отечественной войны» 1 степени. 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6" y="1556793"/>
            <a:ext cx="2031105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9373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Борискин </a:t>
            </a:r>
            <a:r>
              <a:rPr lang="ru-RU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Анатолий Васильевич</a:t>
            </a:r>
            <a:r>
              <a:rPr lang="ru-RU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Звание Героя Советского Союза присвоено Указом Президиума Верховного совета СССР от 22 февраля 1944 г.</a:t>
            </a:r>
          </a:p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10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мая 1944 г. командование направляет Борискина на учебу в Алма-атинское военно-пехотное училище. Но по состоянию здоровья 11 января 1945 г. Анатолий Васильевич увольняется в запас и возвращается на родину. Работал на партийно-советской работе в Куйбышевском районе.</a:t>
            </a:r>
          </a:p>
          <a:p>
            <a:pPr marL="0" indent="0">
              <a:buNone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Умер 18 апреля 2000 г. Похоронен в г. Куйбышеве Новосибирской области.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59208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332656"/>
            <a:ext cx="8229600" cy="1143000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Зонов 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Пантелей Петрович 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30 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июля 1913- 15 января 1998 г.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39752" y="1628801"/>
            <a:ext cx="6635080" cy="511256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П.П. Зонов родился в 1913 г. в деревне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Зоново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Куйбышевского района Новосибирской области.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июня 1941 г. –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служил в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советской армии. Окончив в 1942 г. Новосибирское военно-политическое училище, выехал на фронт. Был политруком роты, а затем заместителем командира батальона по политической части, воевал под Сталинградом, на Курской дуге. Дважды ранен и контужен. Награжден четырьмя орденами и многими медалями.</a:t>
            </a:r>
          </a:p>
          <a:p>
            <a:pPr marL="0" indent="0">
              <a:buNone/>
            </a:pP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За мужество и героизм, проявленные при форсировании Днепра, Указом Президиума Верховного совета СССР от 15 января 1944 г. присвоено звание Героя Советского Союза.</a:t>
            </a:r>
          </a:p>
          <a:p>
            <a:pPr marL="0" indent="0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После войны окончил Военно-политическую академию им. В.И. Ленина. В 1962 г. уволился в запас. Жил в Ростове-на-Дону.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24" y="1700808"/>
            <a:ext cx="2007012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7813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9 мая шабл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9 мая шабл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390</TotalTime>
  <Words>2276</Words>
  <Application>Microsoft Office PowerPoint</Application>
  <PresentationFormat>Экран (4:3)</PresentationFormat>
  <Paragraphs>129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4</vt:i4>
      </vt:variant>
      <vt:variant>
        <vt:lpstr>Заголовки слайдов</vt:lpstr>
      </vt:variant>
      <vt:variant>
        <vt:i4>28</vt:i4>
      </vt:variant>
    </vt:vector>
  </HeadingPairs>
  <TitlesOfParts>
    <vt:vector size="32" baseType="lpstr">
      <vt:lpstr>1_Тема Office</vt:lpstr>
      <vt:lpstr>2_Тема Office</vt:lpstr>
      <vt:lpstr>9 мая шабл</vt:lpstr>
      <vt:lpstr>1_9 мая шабл</vt:lpstr>
      <vt:lpstr>Презентация PowerPoint</vt:lpstr>
      <vt:lpstr>Герои Сибири: 900 дней мужества</vt:lpstr>
      <vt:lpstr>Презентация PowerPoint</vt:lpstr>
      <vt:lpstr>Герои Сибири</vt:lpstr>
      <vt:lpstr>  Агафонов Яков Григорьевич ( гвардии старшина) 1912-1944 гг.  </vt:lpstr>
      <vt:lpstr> Агафонов Яков Григорьевич </vt:lpstr>
      <vt:lpstr> Борискин Анатолий Васильевич (ст. сержант, помощник ком. взвода) 1919-2000гг. </vt:lpstr>
      <vt:lpstr> Борискин Анатолий Васильевич </vt:lpstr>
      <vt:lpstr>Зонов Пантелей Петрович  30 июля 1913- 15 января 1998 г.</vt:lpstr>
      <vt:lpstr>       Константинов Лаврентий Сергеевич (гвардии мл. л-т, ком. взвода автоматчиков) 1910-1948гг.</vt:lpstr>
      <vt:lpstr> Урюпин Павел Степанович (с-т, наводчик, пом. ком. взвода) 1923-2000гг. </vt:lpstr>
      <vt:lpstr>Урюпин Павел Степанович</vt:lpstr>
      <vt:lpstr>  Шишигин Василий Михайлович (гвардии ст. л-т) 1917-1972гг. </vt:lpstr>
      <vt:lpstr> Орехов Иван Васильевич  (рядовой) 1925 – 1943гг. </vt:lpstr>
      <vt:lpstr> Кобелев Аркадий Васильевич (гвардеец) 1915 – 1966гг. </vt:lpstr>
      <vt:lpstr> Кобелев Аркадий Васильевич </vt:lpstr>
      <vt:lpstr> Федюков Алексей Григорьевич (м. командир) 1925- 1944гг. </vt:lpstr>
      <vt:lpstr> Пухов Николай Павлович (Генерал – полковник)   1895 – 1958гг. </vt:lpstr>
      <vt:lpstr>Пухов Николай Павлович</vt:lpstr>
      <vt:lpstr>  Леончиков Николай Петрович (сержант) 1925 – 2012гг. </vt:lpstr>
      <vt:lpstr> Ахмедов Михаил Владимирович (Рядовой) 1925 – 1989гг. </vt:lpstr>
      <vt:lpstr>Презентация PowerPoint</vt:lpstr>
      <vt:lpstr> Первая Станция </vt:lpstr>
      <vt:lpstr>Вторая Станция</vt:lpstr>
      <vt:lpstr> Третья станция  </vt:lpstr>
      <vt:lpstr> Четвертая станция  </vt:lpstr>
      <vt:lpstr>Пятая станция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Alena</dc:creator>
  <cp:lastModifiedBy>Alena</cp:lastModifiedBy>
  <cp:revision>34</cp:revision>
  <dcterms:created xsi:type="dcterms:W3CDTF">2020-04-05T09:39:45Z</dcterms:created>
  <dcterms:modified xsi:type="dcterms:W3CDTF">2020-04-06T09:33:16Z</dcterms:modified>
</cp:coreProperties>
</file>