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7" r:id="rId2"/>
    <p:sldId id="288" r:id="rId3"/>
    <p:sldId id="289" r:id="rId4"/>
    <p:sldId id="290" r:id="rId5"/>
    <p:sldId id="291" r:id="rId6"/>
    <p:sldId id="292" r:id="rId7"/>
    <p:sldId id="293" r:id="rId8"/>
    <p:sldId id="294" r:id="rId9"/>
    <p:sldId id="295" r:id="rId10"/>
    <p:sldId id="296" r:id="rId11"/>
    <p:sldId id="298" r:id="rId12"/>
    <p:sldId id="300" r:id="rId13"/>
    <p:sldId id="299" r:id="rId14"/>
    <p:sldId id="302" r:id="rId15"/>
    <p:sldId id="303" r:id="rId16"/>
    <p:sldId id="301" r:id="rId17"/>
    <p:sldId id="304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99"/>
    <a:srgbClr val="663300"/>
    <a:srgbClr val="996633"/>
    <a:srgbClr val="996600"/>
    <a:srgbClr val="336600"/>
    <a:srgbClr val="0066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306" autoAdjust="0"/>
    <p:restoredTop sz="94662" autoAdjust="0"/>
  </p:normalViewPr>
  <p:slideViewPr>
    <p:cSldViewPr>
      <p:cViewPr>
        <p:scale>
          <a:sx n="100" d="100"/>
          <a:sy n="100" d="100"/>
        </p:scale>
        <p:origin x="-222" y="-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44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195F3-C5AD-4002-9E4A-6008DEABFF5D}" type="datetimeFigureOut">
              <a:rPr lang="ru-RU" smtClean="0"/>
              <a:pPr/>
              <a:t>23.03.2021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AB78C-BDA7-4B95-8CAA-362E8FC6E7F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195F3-C5AD-4002-9E4A-6008DEABFF5D}" type="datetimeFigureOut">
              <a:rPr lang="ru-RU" smtClean="0"/>
              <a:pPr/>
              <a:t>23.03.2021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AB78C-BDA7-4B95-8CAA-362E8FC6E7F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195F3-C5AD-4002-9E4A-6008DEABFF5D}" type="datetimeFigureOut">
              <a:rPr lang="ru-RU" smtClean="0"/>
              <a:pPr/>
              <a:t>23.03.2021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AB78C-BDA7-4B95-8CAA-362E8FC6E7F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195F3-C5AD-4002-9E4A-6008DEABFF5D}" type="datetimeFigureOut">
              <a:rPr lang="ru-RU" smtClean="0"/>
              <a:pPr/>
              <a:t>23.03.2021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AB78C-BDA7-4B95-8CAA-362E8FC6E7F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195F3-C5AD-4002-9E4A-6008DEABFF5D}" type="datetimeFigureOut">
              <a:rPr lang="ru-RU" smtClean="0"/>
              <a:pPr/>
              <a:t>23.03.2021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AB78C-BDA7-4B95-8CAA-362E8FC6E7F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195F3-C5AD-4002-9E4A-6008DEABFF5D}" type="datetimeFigureOut">
              <a:rPr lang="ru-RU" smtClean="0"/>
              <a:pPr/>
              <a:t>23.03.2021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AB78C-BDA7-4B95-8CAA-362E8FC6E7F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195F3-C5AD-4002-9E4A-6008DEABFF5D}" type="datetimeFigureOut">
              <a:rPr lang="ru-RU" smtClean="0"/>
              <a:pPr/>
              <a:t>23.03.2021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AB78C-BDA7-4B95-8CAA-362E8FC6E7F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195F3-C5AD-4002-9E4A-6008DEABFF5D}" type="datetimeFigureOut">
              <a:rPr lang="ru-RU" smtClean="0"/>
              <a:pPr/>
              <a:t>23.03.2021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AB78C-BDA7-4B95-8CAA-362E8FC6E7F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195F3-C5AD-4002-9E4A-6008DEABFF5D}" type="datetimeFigureOut">
              <a:rPr lang="ru-RU" smtClean="0"/>
              <a:pPr/>
              <a:t>23.03.2021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AB78C-BDA7-4B95-8CAA-362E8FC6E7F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195F3-C5AD-4002-9E4A-6008DEABFF5D}" type="datetimeFigureOut">
              <a:rPr lang="ru-RU" smtClean="0"/>
              <a:pPr/>
              <a:t>23.03.2021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AB78C-BDA7-4B95-8CAA-362E8FC6E7F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195F3-C5AD-4002-9E4A-6008DEABFF5D}" type="datetimeFigureOut">
              <a:rPr lang="ru-RU" smtClean="0"/>
              <a:pPr/>
              <a:t>23.03.2021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AB78C-BDA7-4B95-8CAA-362E8FC6E7F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4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A195F3-C5AD-4002-9E4A-6008DEABFF5D}" type="datetimeFigureOut">
              <a:rPr lang="ru-RU" smtClean="0"/>
              <a:pPr/>
              <a:t>23.03.2021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1AB78C-BDA7-4B95-8CAA-362E8FC6E7F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20002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sah-RU" sz="4000" b="1" dirty="0" smtClean="0">
                <a:solidFill>
                  <a:srgbClr val="003399"/>
                </a:solidFill>
                <a:latin typeface="Times Sakha Unicode" pitchFamily="18" charset="0"/>
              </a:rPr>
              <a:t>Устин Нохсоороп олоҥхотун оҕоҕо үөрэтии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143504" y="3643314"/>
            <a:ext cx="3614734" cy="2185989"/>
          </a:xfrm>
        </p:spPr>
        <p:txBody>
          <a:bodyPr>
            <a:normAutofit fontScale="62500" lnSpcReduction="20000"/>
          </a:bodyPr>
          <a:lstStyle/>
          <a:p>
            <a:pPr algn="r">
              <a:buNone/>
            </a:pPr>
            <a:r>
              <a:rPr lang="sah-RU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Үлэни оҥордо Сата5ай орто </a:t>
            </a:r>
            <a:r>
              <a:rPr lang="sah-RU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оскуолатын</a:t>
            </a:r>
          </a:p>
          <a:p>
            <a:pPr algn="r">
              <a:buNone/>
            </a:pPr>
            <a:r>
              <a:rPr lang="sah-RU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Е.А</a:t>
            </a:r>
            <a:r>
              <a:rPr lang="sah-RU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. Шишигин  аатынан  </a:t>
            </a:r>
            <a:r>
              <a:rPr lang="ru-RU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</a:p>
          <a:p>
            <a:pPr algn="r">
              <a:buNone/>
            </a:pPr>
            <a:r>
              <a:rPr lang="sah-RU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ырыа </a:t>
            </a:r>
            <a:r>
              <a:rPr lang="sah-RU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учутала, </a:t>
            </a:r>
            <a:endParaRPr lang="ru-RU" sz="2400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r">
              <a:buNone/>
            </a:pPr>
            <a:r>
              <a:rPr lang="sah-RU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Амматаа5ы эбии </a:t>
            </a:r>
            <a:r>
              <a:rPr lang="sah-RU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уорэхтээhин</a:t>
            </a:r>
          </a:p>
          <a:p>
            <a:pPr algn="r">
              <a:buNone/>
            </a:pPr>
            <a:r>
              <a:rPr lang="sah-RU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О.П.Иванова-Сидоркевич </a:t>
            </a:r>
            <a:endParaRPr lang="ru-RU" sz="2400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r">
              <a:buNone/>
            </a:pPr>
            <a:r>
              <a:rPr lang="sah-RU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аатынан айар сайдыы киинин педагога</a:t>
            </a:r>
            <a:endParaRPr lang="ru-RU" sz="2400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r">
              <a:buNone/>
            </a:pPr>
            <a:r>
              <a:rPr lang="sah-RU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Анжела Дмитриевна Филиппова</a:t>
            </a:r>
            <a:endParaRPr lang="ru-RU" sz="2400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indent="361950" algn="just">
              <a:buNone/>
            </a:pPr>
            <a:endParaRPr lang="ru-RU" sz="2400" dirty="0">
              <a:solidFill>
                <a:schemeClr val="tx2">
                  <a:lumMod val="60000"/>
                  <a:lumOff val="40000"/>
                </a:schemeClr>
              </a:solidFill>
              <a:latin typeface="Times Sakha Unicode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14678" y="6072206"/>
            <a:ext cx="26432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ah-RU" dirty="0" smtClean="0">
                <a:solidFill>
                  <a:srgbClr val="003399"/>
                </a:solidFill>
                <a:latin typeface="Times Sakha Unicode" pitchFamily="18" charset="0"/>
              </a:rPr>
              <a:t>Сатаҕай нэһилиэгэ</a:t>
            </a:r>
          </a:p>
          <a:p>
            <a:pPr algn="ctr"/>
            <a:r>
              <a:rPr lang="sah-RU" dirty="0" smtClean="0">
                <a:solidFill>
                  <a:srgbClr val="003399"/>
                </a:solidFill>
                <a:latin typeface="Times Sakha Unicode" pitchFamily="18" charset="0"/>
              </a:rPr>
              <a:t>2021</a:t>
            </a:r>
            <a:endParaRPr lang="ru-RU" dirty="0">
              <a:solidFill>
                <a:srgbClr val="003399"/>
              </a:solidFill>
              <a:latin typeface="Times Sakha Unicod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5000"/>
            <a:lum/>
          </a:blip>
          <a:srcRect/>
          <a:stretch>
            <a:fillRect l="-21000" t="-43000" b="-3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3042" y="3357562"/>
            <a:ext cx="7300906" cy="2940048"/>
          </a:xfrm>
        </p:spPr>
        <p:txBody>
          <a:bodyPr>
            <a:normAutofit/>
          </a:bodyPr>
          <a:lstStyle/>
          <a:p>
            <a:r>
              <a:rPr lang="sah-RU" sz="4800" b="1" dirty="0" smtClean="0">
                <a:solidFill>
                  <a:srgbClr val="99660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Times Sakha Unicode" pitchFamily="18" charset="0"/>
              </a:rPr>
              <a:t>олоҥхону оҕоҕо уһуйуу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4000"/>
            <a:lum/>
          </a:blip>
          <a:srcRect/>
          <a:stretch>
            <a:fillRect l="-21000" t="-43000" b="-3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3429000"/>
            <a:ext cx="5214974" cy="1143000"/>
          </a:xfrm>
        </p:spPr>
        <p:txBody>
          <a:bodyPr>
            <a:normAutofit fontScale="90000"/>
          </a:bodyPr>
          <a:lstStyle/>
          <a:p>
            <a:pPr indent="447675" algn="just">
              <a:lnSpc>
                <a:spcPct val="150000"/>
              </a:lnSpc>
            </a:pPr>
            <a:r>
              <a:rPr lang="sah-RU" sz="2700" b="1" dirty="0" smtClean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Sakha Unicode" pitchFamily="18" charset="0"/>
              </a:rPr>
              <a:t>Үстүүн Нохсоороп бу олоҥхотун 28 сааһыттан саҕалаан суруйбут уонна  1935 с. куоракка баартыйа обкуомун сынньанар дьиэтигэр сытан П. А. Ойуунускайга иһитиннэрбит. Платон Алексеевич сэҥээрэн дуогабар түһэрсэннэр олоҥхо буолан тахсар.</a:t>
            </a:r>
            <a:r>
              <a:rPr lang="ru-RU" sz="2700" dirty="0" smtClean="0">
                <a:latin typeface="Times Sakha Unicode" pitchFamily="18" charset="0"/>
              </a:rPr>
              <a:t/>
            </a:r>
            <a:br>
              <a:rPr lang="ru-RU" sz="2700" dirty="0" smtClean="0">
                <a:latin typeface="Times Sakha Unicode" pitchFamily="18" charset="0"/>
              </a:rPr>
            </a:br>
            <a:endParaRPr lang="ru-RU" dirty="0">
              <a:latin typeface="Times Sakha Unicode" pitchFamily="18" charset="0"/>
            </a:endParaRPr>
          </a:p>
        </p:txBody>
      </p:sp>
      <p:pic>
        <p:nvPicPr>
          <p:cNvPr id="4" name="Содержимое 3" descr="work36_cover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572132" y="285728"/>
            <a:ext cx="3380856" cy="632879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 descr="C:\Documents and Settings\Admin.MICROSOF-7AC644\Рабочий стол\файлы\Фотки\Рисунки\олонхо8\Aal-luuk-mac.jpg"/>
          <p:cNvPicPr>
            <a:picLocks noChangeAspect="1" noChangeArrowheads="1"/>
          </p:cNvPicPr>
          <p:nvPr/>
        </p:nvPicPr>
        <p:blipFill>
          <a:blip r:embed="rId2">
            <a:lum bright="70000" contrast="-70000"/>
          </a:blip>
          <a:srcRect/>
          <a:stretch>
            <a:fillRect/>
          </a:stretch>
        </p:blipFill>
        <p:spPr bwMode="auto">
          <a:xfrm>
            <a:off x="571472" y="20186"/>
            <a:ext cx="8286776" cy="683781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1538" y="274638"/>
            <a:ext cx="7643866" cy="1439850"/>
          </a:xfrm>
        </p:spPr>
        <p:txBody>
          <a:bodyPr>
            <a:noAutofit/>
          </a:bodyPr>
          <a:lstStyle/>
          <a:p>
            <a:r>
              <a:rPr lang="sah-RU" sz="2800" dirty="0" smtClean="0">
                <a:solidFill>
                  <a:srgbClr val="C0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Sakha Unicode" pitchFamily="18" charset="0"/>
              </a:rPr>
              <a:t>Олоҥхоҕо </a:t>
            </a:r>
            <a:r>
              <a:rPr lang="sah-RU" sz="2800" dirty="0" smtClean="0">
                <a:solidFill>
                  <a:srgbClr val="C0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Sakha Unicode" pitchFamily="18" charset="0"/>
              </a:rPr>
              <a:t>аан дойду айыллыыта</a:t>
            </a:r>
            <a:br>
              <a:rPr lang="sah-RU" sz="2800" dirty="0" smtClean="0">
                <a:solidFill>
                  <a:srgbClr val="C0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Sakha Unicode" pitchFamily="18" charset="0"/>
              </a:rPr>
            </a:br>
            <a:r>
              <a:rPr lang="sah-RU" sz="2800" dirty="0" smtClean="0">
                <a:solidFill>
                  <a:srgbClr val="C00000"/>
                </a:solidFill>
                <a:latin typeface="Times Sakha Unicode" pitchFamily="18" charset="0"/>
              </a:rPr>
              <a:t> </a:t>
            </a:r>
            <a:r>
              <a:rPr lang="sah-RU" sz="2800" dirty="0" smtClean="0">
                <a:solidFill>
                  <a:srgbClr val="C00000"/>
                </a:solidFill>
                <a:latin typeface="Times Sakha Unicode" pitchFamily="18" charset="0"/>
              </a:rPr>
              <a:t>(“Дыырай Бэргэн”олонхоттон бы</a:t>
            </a:r>
            <a:r>
              <a:rPr lang="en-US" sz="2800" dirty="0" smtClean="0">
                <a:solidFill>
                  <a:srgbClr val="C00000"/>
                </a:solidFill>
                <a:latin typeface="Times Sakha Unicode" pitchFamily="18" charset="0"/>
              </a:rPr>
              <a:t>h</a:t>
            </a:r>
            <a:r>
              <a:rPr lang="sah-RU" sz="2800" dirty="0" smtClean="0">
                <a:solidFill>
                  <a:srgbClr val="C00000"/>
                </a:solidFill>
                <a:latin typeface="Times Sakha Unicode" pitchFamily="18" charset="0"/>
              </a:rPr>
              <a:t>а </a:t>
            </a:r>
            <a:r>
              <a:rPr lang="sah-RU" sz="2800" dirty="0" smtClean="0">
                <a:solidFill>
                  <a:srgbClr val="C00000"/>
                </a:solidFill>
                <a:latin typeface="Times Sakha Unicode" pitchFamily="18" charset="0"/>
              </a:rPr>
              <a:t>тардыы) </a:t>
            </a:r>
            <a:r>
              <a:rPr lang="sah-RU" sz="3600" dirty="0" smtClean="0">
                <a:solidFill>
                  <a:srgbClr val="C0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Sakha Unicode" pitchFamily="18" charset="0"/>
              </a:rPr>
              <a:t/>
            </a:r>
            <a:br>
              <a:rPr lang="sah-RU" sz="3600" dirty="0" smtClean="0">
                <a:solidFill>
                  <a:srgbClr val="C0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Sakha Unicode" pitchFamily="18" charset="0"/>
              </a:rPr>
            </a:br>
            <a:endParaRPr lang="ru-RU" sz="3600" dirty="0">
              <a:solidFill>
                <a:srgbClr val="C00000"/>
              </a:solidFill>
              <a:latin typeface="Times Sakha Unicode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357422" y="1428736"/>
            <a:ext cx="6143668" cy="3625857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sah-RU" sz="2800" dirty="0" smtClean="0">
                <a:solidFill>
                  <a:srgbClr val="663300"/>
                </a:solidFill>
                <a:latin typeface="Times Sakha Unicode" pitchFamily="18" charset="0"/>
              </a:rPr>
              <a:t>Ойон тэбэр күннээх,</a:t>
            </a:r>
          </a:p>
          <a:p>
            <a:pPr>
              <a:buNone/>
            </a:pPr>
            <a:r>
              <a:rPr lang="ru-RU" sz="2800" dirty="0" smtClean="0">
                <a:solidFill>
                  <a:srgbClr val="663300"/>
                </a:solidFill>
                <a:latin typeface="Times Sakha Unicode" pitchFamily="18" charset="0"/>
              </a:rPr>
              <a:t>О</a:t>
            </a:r>
            <a:r>
              <a:rPr lang="sah-RU" sz="2800" dirty="0" smtClean="0">
                <a:solidFill>
                  <a:srgbClr val="663300"/>
                </a:solidFill>
                <a:latin typeface="Times Sakha Unicode" pitchFamily="18" charset="0"/>
              </a:rPr>
              <a:t>хтор баранар мастаах,</a:t>
            </a:r>
          </a:p>
          <a:p>
            <a:pPr>
              <a:buNone/>
            </a:pPr>
            <a:r>
              <a:rPr lang="ru-RU" sz="2800" dirty="0" smtClean="0">
                <a:solidFill>
                  <a:srgbClr val="663300"/>
                </a:solidFill>
                <a:latin typeface="Times Sakha Unicode" pitchFamily="18" charset="0"/>
              </a:rPr>
              <a:t>У</a:t>
            </a:r>
            <a:r>
              <a:rPr lang="sah-RU" sz="2800" dirty="0" smtClean="0">
                <a:solidFill>
                  <a:srgbClr val="663300"/>
                </a:solidFill>
                <a:latin typeface="Times Sakha Unicode" pitchFamily="18" charset="0"/>
              </a:rPr>
              <a:t>олан бүтэр уулаах,</a:t>
            </a:r>
          </a:p>
          <a:p>
            <a:pPr>
              <a:buNone/>
            </a:pPr>
            <a:r>
              <a:rPr lang="ru-RU" sz="2800" dirty="0" smtClean="0">
                <a:solidFill>
                  <a:srgbClr val="663300"/>
                </a:solidFill>
                <a:latin typeface="Times Sakha Unicode" pitchFamily="18" charset="0"/>
              </a:rPr>
              <a:t>О</a:t>
            </a:r>
            <a:r>
              <a:rPr lang="sah-RU" sz="2800" dirty="0" smtClean="0">
                <a:solidFill>
                  <a:srgbClr val="663300"/>
                </a:solidFill>
                <a:latin typeface="Times Sakha Unicode" pitchFamily="18" charset="0"/>
              </a:rPr>
              <a:t>рохсуйан хагдарыйар оттоох,</a:t>
            </a:r>
          </a:p>
          <a:p>
            <a:pPr>
              <a:buNone/>
            </a:pPr>
            <a:r>
              <a:rPr lang="ru-RU" sz="2800" dirty="0" smtClean="0">
                <a:solidFill>
                  <a:srgbClr val="663300"/>
                </a:solidFill>
                <a:latin typeface="Times Sakha Unicode" pitchFamily="18" charset="0"/>
              </a:rPr>
              <a:t>О</a:t>
            </a:r>
            <a:r>
              <a:rPr lang="sah-RU" sz="2800" dirty="0" smtClean="0">
                <a:solidFill>
                  <a:srgbClr val="663300"/>
                </a:solidFill>
                <a:latin typeface="Times Sakha Unicode" pitchFamily="18" charset="0"/>
              </a:rPr>
              <a:t>рто торуой ыырай</a:t>
            </a:r>
          </a:p>
          <a:p>
            <a:pPr>
              <a:buNone/>
            </a:pPr>
            <a:r>
              <a:rPr lang="ru-RU" sz="2800" dirty="0" smtClean="0">
                <a:solidFill>
                  <a:srgbClr val="663300"/>
                </a:solidFill>
                <a:latin typeface="Times Sakha Unicode" pitchFamily="18" charset="0"/>
              </a:rPr>
              <a:t>Т</a:t>
            </a:r>
            <a:r>
              <a:rPr lang="sah-RU" sz="2800" dirty="0" smtClean="0">
                <a:solidFill>
                  <a:srgbClr val="663300"/>
                </a:solidFill>
                <a:latin typeface="Times Sakha Unicode" pitchFamily="18" charset="0"/>
              </a:rPr>
              <a:t>уйгун</a:t>
            </a:r>
          </a:p>
          <a:p>
            <a:pPr>
              <a:buNone/>
            </a:pPr>
            <a:r>
              <a:rPr lang="ru-RU" sz="2800" dirty="0" smtClean="0">
                <a:solidFill>
                  <a:srgbClr val="663300"/>
                </a:solidFill>
                <a:latin typeface="Times Sakha Unicode" pitchFamily="18" charset="0"/>
              </a:rPr>
              <a:t>Т</a:t>
            </a:r>
            <a:r>
              <a:rPr lang="sah-RU" sz="2800" dirty="0" smtClean="0">
                <a:solidFill>
                  <a:srgbClr val="663300"/>
                </a:solidFill>
                <a:latin typeface="Times Sakha Unicode" pitchFamily="18" charset="0"/>
              </a:rPr>
              <a:t>уруу дьаҕыл дойду диэн</a:t>
            </a:r>
          </a:p>
          <a:p>
            <a:pPr>
              <a:buNone/>
            </a:pPr>
            <a:r>
              <a:rPr lang="ru-RU" sz="2800" dirty="0" smtClean="0">
                <a:solidFill>
                  <a:srgbClr val="663300"/>
                </a:solidFill>
                <a:latin typeface="Times Sakha Unicode" pitchFamily="18" charset="0"/>
              </a:rPr>
              <a:t>Ү</a:t>
            </a:r>
            <a:r>
              <a:rPr lang="sah-RU" sz="2800" dirty="0" smtClean="0">
                <a:solidFill>
                  <a:srgbClr val="663300"/>
                </a:solidFill>
                <a:latin typeface="Times Sakha Unicode" pitchFamily="18" charset="0"/>
              </a:rPr>
              <a:t>рдүк үтүө дойду</a:t>
            </a:r>
          </a:p>
          <a:p>
            <a:pPr>
              <a:buNone/>
            </a:pPr>
            <a:r>
              <a:rPr lang="ru-RU" sz="2800" dirty="0" smtClean="0">
                <a:solidFill>
                  <a:srgbClr val="663300"/>
                </a:solidFill>
                <a:latin typeface="Times Sakha Unicode" pitchFamily="18" charset="0"/>
              </a:rPr>
              <a:t>Ү</a:t>
            </a:r>
            <a:r>
              <a:rPr lang="sah-RU" sz="2800" dirty="0" smtClean="0">
                <a:solidFill>
                  <a:srgbClr val="663300"/>
                </a:solidFill>
                <a:latin typeface="Times Sakha Unicode" pitchFamily="18" charset="0"/>
              </a:rPr>
              <a:t>өскээн-төрөөн турбут эбит.</a:t>
            </a:r>
            <a:endParaRPr lang="ru-RU" sz="2800" dirty="0">
              <a:solidFill>
                <a:srgbClr val="663300"/>
              </a:solidFill>
              <a:latin typeface="Times Sakha Unicod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4000"/>
            <a:lum/>
          </a:blip>
          <a:srcRect/>
          <a:stretch>
            <a:fillRect l="1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Documents and Settings\Admin.MICROSOF-7AC644\Рабочий стол\файлы\Олонхо\Отсканировано 19.10.2016 14-47 (4).png"/>
          <p:cNvPicPr>
            <a:picLocks noChangeAspect="1" noChangeArrowheads="1"/>
          </p:cNvPicPr>
          <p:nvPr/>
        </p:nvPicPr>
        <p:blipFill>
          <a:blip r:embed="rId3" cstate="print">
            <a:lum/>
          </a:blip>
          <a:srcRect/>
          <a:stretch>
            <a:fillRect/>
          </a:stretch>
        </p:blipFill>
        <p:spPr bwMode="auto">
          <a:xfrm>
            <a:off x="5137631" y="571480"/>
            <a:ext cx="4291468" cy="6572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ah-RU" sz="2800" dirty="0" smtClean="0">
                <a:solidFill>
                  <a:srgbClr val="C00000"/>
                </a:solidFill>
                <a:latin typeface="Times Sakha Unicode" pitchFamily="18" charset="0"/>
              </a:rPr>
              <a:t>Олоҥхо геройдарынан </a:t>
            </a:r>
            <a:r>
              <a:rPr lang="sah-RU" sz="2800" dirty="0" smtClean="0">
                <a:solidFill>
                  <a:srgbClr val="C00000"/>
                </a:solidFill>
                <a:latin typeface="Times Sakha Unicode" pitchFamily="18" charset="0"/>
              </a:rPr>
              <a:t>үөрэтии</a:t>
            </a:r>
            <a:br>
              <a:rPr lang="sah-RU" sz="2800" dirty="0" smtClean="0">
                <a:solidFill>
                  <a:srgbClr val="C00000"/>
                </a:solidFill>
                <a:latin typeface="Times Sakha Unicode" pitchFamily="18" charset="0"/>
              </a:rPr>
            </a:br>
            <a:r>
              <a:rPr lang="sah-RU" sz="2800" dirty="0" smtClean="0">
                <a:solidFill>
                  <a:srgbClr val="C00000"/>
                </a:solidFill>
                <a:latin typeface="Times Sakha Unicode" pitchFamily="18" charset="0"/>
              </a:rPr>
              <a:t>(“</a:t>
            </a:r>
            <a:r>
              <a:rPr lang="sah-RU" sz="2800" dirty="0" smtClean="0">
                <a:solidFill>
                  <a:srgbClr val="C00000"/>
                </a:solidFill>
                <a:latin typeface="Times Sakha Unicode" pitchFamily="18" charset="0"/>
              </a:rPr>
              <a:t>Дыырай Бэргэн”</a:t>
            </a:r>
            <a:r>
              <a:rPr lang="sah-RU" sz="2800" dirty="0" smtClean="0">
                <a:solidFill>
                  <a:srgbClr val="C00000"/>
                </a:solidFill>
                <a:latin typeface="Times Sakha Unicode" pitchFamily="18" charset="0"/>
              </a:rPr>
              <a:t>олонхоттон бы</a:t>
            </a:r>
            <a:r>
              <a:rPr lang="en-US" sz="2800" dirty="0" smtClean="0">
                <a:solidFill>
                  <a:srgbClr val="C00000"/>
                </a:solidFill>
                <a:latin typeface="Times Sakha Unicode" pitchFamily="18" charset="0"/>
              </a:rPr>
              <a:t>h</a:t>
            </a:r>
            <a:r>
              <a:rPr lang="sah-RU" sz="2800" dirty="0" smtClean="0">
                <a:solidFill>
                  <a:srgbClr val="C00000"/>
                </a:solidFill>
                <a:latin typeface="Times Sakha Unicode" pitchFamily="18" charset="0"/>
              </a:rPr>
              <a:t>а тардыы)</a:t>
            </a:r>
            <a:endParaRPr lang="ru-RU" sz="2800" dirty="0">
              <a:solidFill>
                <a:srgbClr val="C00000"/>
              </a:solidFill>
              <a:latin typeface="Times Sakha Unicode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500166" y="1643050"/>
            <a:ext cx="6900882" cy="4525963"/>
          </a:xfrm>
        </p:spPr>
        <p:txBody>
          <a:bodyPr>
            <a:normAutofit fontScale="70000" lnSpcReduction="20000"/>
          </a:bodyPr>
          <a:lstStyle/>
          <a:p>
            <a:pPr marL="361950" indent="0">
              <a:buNone/>
            </a:pPr>
            <a:r>
              <a:rPr lang="sah-RU" dirty="0" smtClean="0">
                <a:solidFill>
                  <a:srgbClr val="6633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Sakha Unicode" pitchFamily="18" charset="0"/>
              </a:rPr>
              <a:t>Сыанаканан сыһыылаах, </a:t>
            </a:r>
          </a:p>
          <a:p>
            <a:pPr marL="361950" indent="0">
              <a:buNone/>
            </a:pPr>
            <a:r>
              <a:rPr lang="sah-RU" dirty="0" smtClean="0">
                <a:solidFill>
                  <a:srgbClr val="6633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Sakha Unicode" pitchFamily="18" charset="0"/>
              </a:rPr>
              <a:t>Холуопканан хонуулаах, </a:t>
            </a:r>
          </a:p>
          <a:p>
            <a:pPr marL="361950" indent="0">
              <a:buNone/>
            </a:pPr>
            <a:r>
              <a:rPr lang="sah-RU" dirty="0" smtClean="0">
                <a:solidFill>
                  <a:srgbClr val="6633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Sakha Unicode" pitchFamily="18" charset="0"/>
              </a:rPr>
              <a:t>Сындыыс Хара аттаах, </a:t>
            </a:r>
          </a:p>
          <a:p>
            <a:pPr marL="361950" indent="0">
              <a:buNone/>
            </a:pPr>
            <a:r>
              <a:rPr lang="sah-RU" dirty="0" smtClean="0">
                <a:solidFill>
                  <a:srgbClr val="6633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Sakha Unicode" pitchFamily="18" charset="0"/>
              </a:rPr>
              <a:t>Сылгы сүөһү оҕото,</a:t>
            </a:r>
          </a:p>
          <a:p>
            <a:pPr marL="361950" indent="0">
              <a:buNone/>
            </a:pPr>
            <a:r>
              <a:rPr lang="sah-RU" dirty="0" smtClean="0">
                <a:solidFill>
                  <a:srgbClr val="6633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Sakha Unicode" pitchFamily="18" charset="0"/>
              </a:rPr>
              <a:t>Дыырай Бэргэн диэн</a:t>
            </a:r>
          </a:p>
          <a:p>
            <a:pPr marL="361950" indent="0">
              <a:buNone/>
            </a:pPr>
            <a:r>
              <a:rPr lang="ru-RU" dirty="0" smtClean="0">
                <a:solidFill>
                  <a:srgbClr val="6633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Sakha Unicode" pitchFamily="18" charset="0"/>
              </a:rPr>
              <a:t>К</a:t>
            </a:r>
            <a:r>
              <a:rPr lang="sah-RU" dirty="0" smtClean="0">
                <a:solidFill>
                  <a:srgbClr val="6633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Sakha Unicode" pitchFamily="18" charset="0"/>
              </a:rPr>
              <a:t>иһиттэн кириһинэн ордук,</a:t>
            </a:r>
          </a:p>
          <a:p>
            <a:pPr marL="361950" indent="0">
              <a:buNone/>
            </a:pPr>
            <a:r>
              <a:rPr lang="ru-RU" dirty="0" smtClean="0">
                <a:solidFill>
                  <a:srgbClr val="6633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Sakha Unicode" pitchFamily="18" charset="0"/>
              </a:rPr>
              <a:t>Н</a:t>
            </a:r>
            <a:r>
              <a:rPr lang="sah-RU" dirty="0" smtClean="0">
                <a:solidFill>
                  <a:srgbClr val="6633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Sakha Unicode" pitchFamily="18" charset="0"/>
              </a:rPr>
              <a:t>ьууччаттан тутумунан ордук</a:t>
            </a:r>
          </a:p>
          <a:p>
            <a:pPr marL="361950" indent="0">
              <a:buNone/>
            </a:pPr>
            <a:r>
              <a:rPr lang="ru-RU" dirty="0" smtClean="0">
                <a:solidFill>
                  <a:srgbClr val="6633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Sakha Unicode" pitchFamily="18" charset="0"/>
              </a:rPr>
              <a:t>К</a:t>
            </a:r>
            <a:r>
              <a:rPr lang="sah-RU" dirty="0" smtClean="0">
                <a:solidFill>
                  <a:srgbClr val="6633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Sakha Unicode" pitchFamily="18" charset="0"/>
              </a:rPr>
              <a:t>ириэс ыырай кинээһэ</a:t>
            </a:r>
          </a:p>
          <a:p>
            <a:pPr marL="361950" indent="0">
              <a:buNone/>
            </a:pPr>
            <a:r>
              <a:rPr lang="ru-RU" dirty="0" smtClean="0">
                <a:solidFill>
                  <a:srgbClr val="6633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Sakha Unicode" pitchFamily="18" charset="0"/>
              </a:rPr>
              <a:t>Т</a:t>
            </a:r>
            <a:r>
              <a:rPr lang="sah-RU" dirty="0" smtClean="0">
                <a:solidFill>
                  <a:srgbClr val="6633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Sakha Unicode" pitchFamily="18" charset="0"/>
              </a:rPr>
              <a:t>оруой ыырай тойоно</a:t>
            </a:r>
          </a:p>
          <a:p>
            <a:pPr marL="361950" indent="0">
              <a:buNone/>
            </a:pPr>
            <a:r>
              <a:rPr lang="ru-RU" dirty="0" smtClean="0">
                <a:solidFill>
                  <a:srgbClr val="6633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Sakha Unicode" pitchFamily="18" charset="0"/>
              </a:rPr>
              <a:t>С</a:t>
            </a:r>
            <a:r>
              <a:rPr lang="sah-RU" dirty="0" smtClean="0">
                <a:solidFill>
                  <a:srgbClr val="6633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Sakha Unicode" pitchFamily="18" charset="0"/>
              </a:rPr>
              <a:t>атыы ыырай саарына</a:t>
            </a:r>
          </a:p>
          <a:p>
            <a:pPr marL="361950" indent="0">
              <a:buNone/>
            </a:pPr>
            <a:r>
              <a:rPr lang="ru-RU" dirty="0" smtClean="0">
                <a:solidFill>
                  <a:srgbClr val="6633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Sakha Unicode" pitchFamily="18" charset="0"/>
              </a:rPr>
              <a:t>Ү</a:t>
            </a:r>
            <a:r>
              <a:rPr lang="sah-RU" dirty="0" smtClean="0">
                <a:solidFill>
                  <a:srgbClr val="6633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Sakha Unicode" pitchFamily="18" charset="0"/>
              </a:rPr>
              <a:t>рдүк үтүө киһи</a:t>
            </a:r>
          </a:p>
          <a:p>
            <a:pPr marL="361950" indent="0">
              <a:buNone/>
            </a:pPr>
            <a:r>
              <a:rPr lang="ru-RU" dirty="0" smtClean="0">
                <a:solidFill>
                  <a:srgbClr val="6633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Sakha Unicode" pitchFamily="18" charset="0"/>
              </a:rPr>
              <a:t>Ү</a:t>
            </a:r>
            <a:r>
              <a:rPr lang="sah-RU" dirty="0" smtClean="0">
                <a:solidFill>
                  <a:srgbClr val="6633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Sakha Unicode" pitchFamily="18" charset="0"/>
              </a:rPr>
              <a:t>өскээн-төрөөн</a:t>
            </a:r>
          </a:p>
          <a:p>
            <a:pPr marL="361950" indent="0">
              <a:buNone/>
            </a:pPr>
            <a:r>
              <a:rPr lang="ru-RU" dirty="0" smtClean="0">
                <a:solidFill>
                  <a:srgbClr val="6633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Sakha Unicode" pitchFamily="18" charset="0"/>
              </a:rPr>
              <a:t>О</a:t>
            </a:r>
            <a:r>
              <a:rPr lang="sah-RU" dirty="0" smtClean="0">
                <a:solidFill>
                  <a:srgbClr val="6633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Sakha Unicode" pitchFamily="18" charset="0"/>
              </a:rPr>
              <a:t>лорбут эбит.</a:t>
            </a:r>
            <a:endParaRPr lang="ru-RU" dirty="0">
              <a:solidFill>
                <a:srgbClr val="6633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Times Sakha Unicod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4000"/>
            <a:lum/>
          </a:blip>
          <a:srcRect/>
          <a:stretch>
            <a:fillRect l="1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Documents and Settings\Admin.MICROSOF-7AC644\Рабочий стол\файлы\Олонхо\Отсканировано 20.10.2016 17-45 (3).png"/>
          <p:cNvPicPr>
            <a:picLocks noChangeAspect="1" noChangeArrowheads="1"/>
          </p:cNvPicPr>
          <p:nvPr/>
        </p:nvPicPr>
        <p:blipFill>
          <a:blip r:embed="rId3" cstate="print">
            <a:lum/>
          </a:blip>
          <a:srcRect/>
          <a:stretch>
            <a:fillRect/>
          </a:stretch>
        </p:blipFill>
        <p:spPr bwMode="auto">
          <a:xfrm>
            <a:off x="4214810" y="307347"/>
            <a:ext cx="4286280" cy="65506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ah-RU" sz="2800" dirty="0" smtClean="0">
                <a:solidFill>
                  <a:srgbClr val="C00000"/>
                </a:solidFill>
                <a:latin typeface="Times Sakha Unicode" pitchFamily="18" charset="0"/>
              </a:rPr>
              <a:t>Олоҥхо </a:t>
            </a:r>
            <a:r>
              <a:rPr lang="sah-RU" sz="2800" dirty="0" smtClean="0">
                <a:solidFill>
                  <a:srgbClr val="C00000"/>
                </a:solidFill>
                <a:latin typeface="Times Sakha Unicode" pitchFamily="18" charset="0"/>
              </a:rPr>
              <a:t>геройдарынан үөрэтии</a:t>
            </a:r>
            <a:br>
              <a:rPr lang="sah-RU" sz="2800" dirty="0" smtClean="0">
                <a:solidFill>
                  <a:srgbClr val="C00000"/>
                </a:solidFill>
                <a:latin typeface="Times Sakha Unicode" pitchFamily="18" charset="0"/>
              </a:rPr>
            </a:br>
            <a:r>
              <a:rPr lang="sah-RU" sz="2800" dirty="0" smtClean="0">
                <a:solidFill>
                  <a:srgbClr val="C00000"/>
                </a:solidFill>
                <a:latin typeface="Times Sakha Unicode" pitchFamily="18" charset="0"/>
              </a:rPr>
              <a:t>(“Дыырай Бэргэн</a:t>
            </a:r>
            <a:r>
              <a:rPr lang="sah-RU" sz="2800" dirty="0" smtClean="0">
                <a:solidFill>
                  <a:srgbClr val="C00000"/>
                </a:solidFill>
                <a:latin typeface="Times Sakha Unicode" pitchFamily="18" charset="0"/>
              </a:rPr>
              <a:t>” олонхоттон бы</a:t>
            </a:r>
            <a:r>
              <a:rPr lang="en-US" sz="2800" dirty="0" smtClean="0">
                <a:solidFill>
                  <a:srgbClr val="C00000"/>
                </a:solidFill>
                <a:latin typeface="Times Sakha Unicode" pitchFamily="18" charset="0"/>
              </a:rPr>
              <a:t>h</a:t>
            </a:r>
            <a:r>
              <a:rPr lang="ru-RU" sz="2800" dirty="0" smtClean="0">
                <a:solidFill>
                  <a:srgbClr val="C00000"/>
                </a:solidFill>
                <a:latin typeface="Times Sakha Unicode" pitchFamily="18" charset="0"/>
              </a:rPr>
              <a:t>а </a:t>
            </a:r>
            <a:r>
              <a:rPr lang="ru-RU" sz="2800" dirty="0" err="1" smtClean="0">
                <a:solidFill>
                  <a:srgbClr val="C00000"/>
                </a:solidFill>
                <a:latin typeface="Times Sakha Unicode" pitchFamily="18" charset="0"/>
              </a:rPr>
              <a:t>тардыы</a:t>
            </a:r>
            <a:r>
              <a:rPr lang="ru-RU" sz="2800" dirty="0" smtClean="0">
                <a:solidFill>
                  <a:srgbClr val="C00000"/>
                </a:solidFill>
                <a:latin typeface="Times Sakha Unicode" pitchFamily="18" charset="0"/>
              </a:rPr>
              <a:t>)</a:t>
            </a:r>
            <a:endParaRPr lang="ru-RU" sz="2800" dirty="0">
              <a:solidFill>
                <a:srgbClr val="C00000"/>
              </a:solidFill>
              <a:latin typeface="Times Sakha Unicode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643042" y="1643050"/>
            <a:ext cx="4929222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ah-RU" dirty="0" smtClean="0">
                <a:solidFill>
                  <a:srgbClr val="99660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Times Sakha Unicode" pitchFamily="18" charset="0"/>
              </a:rPr>
              <a:t>Уҥуохтаах көнөтө,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99660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Times Sakha Unicode" pitchFamily="18" charset="0"/>
              </a:rPr>
              <a:t>Д</a:t>
            </a:r>
            <a:r>
              <a:rPr lang="sah-RU" dirty="0" smtClean="0">
                <a:solidFill>
                  <a:srgbClr val="99660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Times Sakha Unicode" pitchFamily="18" charset="0"/>
              </a:rPr>
              <a:t>ьүһүннээх үчүгэйэ,</a:t>
            </a:r>
          </a:p>
          <a:p>
            <a:pPr marL="0" indent="0">
              <a:buNone/>
            </a:pPr>
            <a:r>
              <a:rPr lang="sah-RU" dirty="0" smtClean="0">
                <a:solidFill>
                  <a:srgbClr val="99660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Times Sakha Unicode" pitchFamily="18" charset="0"/>
              </a:rPr>
              <a:t>Аҕыс былас суһуохтаах</a:t>
            </a:r>
            <a:endParaRPr lang="ru-RU" dirty="0" smtClean="0">
              <a:solidFill>
                <a:srgbClr val="996600"/>
              </a:solidFill>
              <a:effectLst>
                <a:glow rad="228600">
                  <a:schemeClr val="bg1">
                    <a:alpha val="40000"/>
                  </a:schemeClr>
                </a:glow>
              </a:effectLst>
              <a:latin typeface="Times Sakha Unicode" pitchFamily="18" charset="0"/>
            </a:endParaRPr>
          </a:p>
          <a:p>
            <a:pPr marL="0" indent="0">
              <a:buNone/>
            </a:pPr>
            <a:r>
              <a:rPr lang="sah-RU" dirty="0" smtClean="0">
                <a:solidFill>
                  <a:srgbClr val="99660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Times Sakha Unicode" pitchFamily="18" charset="0"/>
              </a:rPr>
              <a:t>Айталыын Куо диэн</a:t>
            </a:r>
            <a:endParaRPr lang="ru-RU" dirty="0" smtClean="0">
              <a:solidFill>
                <a:srgbClr val="996600"/>
              </a:solidFill>
              <a:effectLst>
                <a:glow rad="228600">
                  <a:schemeClr val="bg1">
                    <a:alpha val="40000"/>
                  </a:schemeClr>
                </a:glow>
              </a:effectLst>
              <a:latin typeface="Times Sakha Unicode" pitchFamily="18" charset="0"/>
            </a:endParaRPr>
          </a:p>
          <a:p>
            <a:pPr marL="0" indent="0">
              <a:buNone/>
            </a:pPr>
            <a:r>
              <a:rPr lang="sah-RU" dirty="0" smtClean="0">
                <a:solidFill>
                  <a:srgbClr val="99660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Times Sakha Unicode" pitchFamily="18" charset="0"/>
              </a:rPr>
              <a:t>Үчүгэй дьахтар ...</a:t>
            </a:r>
            <a:endParaRPr lang="ru-RU" dirty="0">
              <a:solidFill>
                <a:srgbClr val="996600"/>
              </a:solidFill>
              <a:effectLst>
                <a:glow rad="228600">
                  <a:schemeClr val="bg1">
                    <a:alpha val="40000"/>
                  </a:schemeClr>
                </a:glow>
              </a:effectLst>
              <a:latin typeface="Times Sakha Unicod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4000"/>
            <a:lum/>
          </a:blip>
          <a:srcRect/>
          <a:stretch>
            <a:fillRect l="1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ah-RU" sz="2800" dirty="0" smtClean="0">
                <a:solidFill>
                  <a:srgbClr val="C00000"/>
                </a:solidFill>
                <a:latin typeface="Times Sakha Unicode" pitchFamily="18" charset="0"/>
              </a:rPr>
              <a:t>Олоҥхо геройдарынан </a:t>
            </a:r>
            <a:r>
              <a:rPr lang="sah-RU" sz="2800" dirty="0" smtClean="0">
                <a:solidFill>
                  <a:srgbClr val="C00000"/>
                </a:solidFill>
                <a:latin typeface="Times Sakha Unicode" pitchFamily="18" charset="0"/>
              </a:rPr>
              <a:t>үөрэтии</a:t>
            </a:r>
            <a:r>
              <a:rPr lang="en-US" sz="2800" dirty="0" smtClean="0">
                <a:solidFill>
                  <a:srgbClr val="C00000"/>
                </a:solidFill>
                <a:latin typeface="Times Sakha Unicode" pitchFamily="18" charset="0"/>
              </a:rPr>
              <a:t/>
            </a:r>
            <a:br>
              <a:rPr lang="en-US" sz="2800" dirty="0" smtClean="0">
                <a:solidFill>
                  <a:srgbClr val="C00000"/>
                </a:solidFill>
                <a:latin typeface="Times Sakha Unicode" pitchFamily="18" charset="0"/>
              </a:rPr>
            </a:br>
            <a:r>
              <a:rPr lang="sah-RU" sz="2800" dirty="0" smtClean="0">
                <a:solidFill>
                  <a:srgbClr val="C00000"/>
                </a:solidFill>
                <a:latin typeface="Times Sakha Unicode" pitchFamily="18" charset="0"/>
              </a:rPr>
              <a:t> (“Дыырай Бэргэн” олонхоттон бы</a:t>
            </a:r>
            <a:r>
              <a:rPr lang="en-US" sz="2800" dirty="0" smtClean="0">
                <a:solidFill>
                  <a:srgbClr val="C00000"/>
                </a:solidFill>
                <a:latin typeface="Times Sakha Unicode" pitchFamily="18" charset="0"/>
              </a:rPr>
              <a:t>h</a:t>
            </a:r>
            <a:r>
              <a:rPr lang="ru-RU" sz="2800" dirty="0" smtClean="0">
                <a:solidFill>
                  <a:srgbClr val="C00000"/>
                </a:solidFill>
                <a:latin typeface="Times Sakha Unicode" pitchFamily="18" charset="0"/>
              </a:rPr>
              <a:t>а </a:t>
            </a:r>
            <a:r>
              <a:rPr lang="ru-RU" sz="2800" dirty="0" err="1" smtClean="0">
                <a:solidFill>
                  <a:srgbClr val="C00000"/>
                </a:solidFill>
                <a:latin typeface="Times Sakha Unicode" pitchFamily="18" charset="0"/>
              </a:rPr>
              <a:t>тардыы</a:t>
            </a:r>
            <a:r>
              <a:rPr lang="ru-RU" sz="2800" dirty="0" smtClean="0">
                <a:solidFill>
                  <a:srgbClr val="C00000"/>
                </a:solidFill>
                <a:latin typeface="Times Sakha Unicode" pitchFamily="18" charset="0"/>
              </a:rPr>
              <a:t>)</a:t>
            </a:r>
            <a:endParaRPr lang="ru-RU" sz="2800" dirty="0">
              <a:solidFill>
                <a:srgbClr val="C00000"/>
              </a:solidFill>
              <a:latin typeface="Times Sakha Unicode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643042" y="1643050"/>
            <a:ext cx="5214974" cy="4525963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sah-RU" dirty="0" smtClean="0">
                <a:solidFill>
                  <a:srgbClr val="99660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Times Sakha Unicode" pitchFamily="18" charset="0"/>
              </a:rPr>
              <a:t>Сэттэ сиринэн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99660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Times Sakha Unicode" pitchFamily="18" charset="0"/>
              </a:rPr>
              <a:t>Б</a:t>
            </a:r>
            <a:r>
              <a:rPr lang="sah-RU" dirty="0" smtClean="0">
                <a:solidFill>
                  <a:srgbClr val="99660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Times Sakha Unicode" pitchFamily="18" charset="0"/>
              </a:rPr>
              <a:t>үгүлү бөкчөгөр...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99660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Times Sakha Unicode" pitchFamily="18" charset="0"/>
              </a:rPr>
              <a:t>Б</a:t>
            </a:r>
            <a:r>
              <a:rPr lang="sah-RU" dirty="0" smtClean="0">
                <a:solidFill>
                  <a:srgbClr val="99660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Times Sakha Unicode" pitchFamily="18" charset="0"/>
              </a:rPr>
              <a:t>охтообот Модун Моой диэн...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99660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Times Sakha Unicode" pitchFamily="18" charset="0"/>
              </a:rPr>
              <a:t>О</a:t>
            </a:r>
            <a:r>
              <a:rPr lang="sah-RU" dirty="0" smtClean="0">
                <a:solidFill>
                  <a:srgbClr val="99660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Times Sakha Unicode" pitchFamily="18" charset="0"/>
              </a:rPr>
              <a:t>рто дойду 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99660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Times Sakha Unicode" pitchFamily="18" charset="0"/>
              </a:rPr>
              <a:t>О</a:t>
            </a:r>
            <a:r>
              <a:rPr lang="sah-RU" dirty="0" smtClean="0">
                <a:solidFill>
                  <a:srgbClr val="99660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Times Sakha Unicode" pitchFamily="18" charset="0"/>
              </a:rPr>
              <a:t>тут биир 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99660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Times Sakha Unicode" pitchFamily="18" charset="0"/>
              </a:rPr>
              <a:t>Б</a:t>
            </a:r>
            <a:r>
              <a:rPr lang="sah-RU" dirty="0" smtClean="0">
                <a:solidFill>
                  <a:srgbClr val="99660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Times Sakha Unicode" pitchFamily="18" charset="0"/>
              </a:rPr>
              <a:t>иис ууһун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99660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Times Sakha Unicode" pitchFamily="18" charset="0"/>
              </a:rPr>
              <a:t>О</a:t>
            </a:r>
            <a:r>
              <a:rPr lang="sah-RU" dirty="0" smtClean="0">
                <a:solidFill>
                  <a:srgbClr val="99660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Times Sakha Unicode" pitchFamily="18" charset="0"/>
              </a:rPr>
              <a:t>тут уулаах хаптаҕаска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99660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Times Sakha Unicode" pitchFamily="18" charset="0"/>
              </a:rPr>
              <a:t>Т</a:t>
            </a:r>
            <a:r>
              <a:rPr lang="sah-RU" dirty="0" smtClean="0">
                <a:solidFill>
                  <a:srgbClr val="99660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Times Sakha Unicode" pitchFamily="18" charset="0"/>
              </a:rPr>
              <a:t>эҥнээн көрбөтөх,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99660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Times Sakha Unicode" pitchFamily="18" charset="0"/>
              </a:rPr>
              <a:t>С</a:t>
            </a:r>
            <a:r>
              <a:rPr lang="sah-RU" dirty="0" smtClean="0">
                <a:solidFill>
                  <a:srgbClr val="99660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Times Sakha Unicode" pitchFamily="18" charset="0"/>
              </a:rPr>
              <a:t>эттэ киһи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99660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Times Sakha Unicode" pitchFamily="18" charset="0"/>
              </a:rPr>
              <a:t>С</a:t>
            </a:r>
            <a:r>
              <a:rPr lang="sah-RU" dirty="0" smtClean="0">
                <a:solidFill>
                  <a:srgbClr val="99660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Times Sakha Unicode" pitchFamily="18" charset="0"/>
              </a:rPr>
              <a:t>иилэтэ сиилэлээх,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99660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Times Sakha Unicode" pitchFamily="18" charset="0"/>
              </a:rPr>
              <a:t>Ү</a:t>
            </a:r>
            <a:r>
              <a:rPr lang="sah-RU" dirty="0" smtClean="0">
                <a:solidFill>
                  <a:srgbClr val="99660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Times Sakha Unicode" pitchFamily="18" charset="0"/>
              </a:rPr>
              <a:t>с киһи күүһэ күүстээх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99660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Times Sakha Unicode" pitchFamily="18" charset="0"/>
              </a:rPr>
              <a:t>К</a:t>
            </a:r>
            <a:r>
              <a:rPr lang="sah-RU" dirty="0" smtClean="0">
                <a:solidFill>
                  <a:srgbClr val="99660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Times Sakha Unicode" pitchFamily="18" charset="0"/>
              </a:rPr>
              <a:t>иһи кэлэн турабын.</a:t>
            </a:r>
            <a:endParaRPr lang="ru-RU" dirty="0">
              <a:solidFill>
                <a:srgbClr val="996600"/>
              </a:solidFill>
              <a:effectLst>
                <a:glow rad="228600">
                  <a:schemeClr val="bg1">
                    <a:alpha val="40000"/>
                  </a:schemeClr>
                </a:glow>
              </a:effectLst>
              <a:latin typeface="Times Sakha Unicode" pitchFamily="18" charset="0"/>
            </a:endParaRPr>
          </a:p>
        </p:txBody>
      </p:sp>
      <p:pic>
        <p:nvPicPr>
          <p:cNvPr id="23554" name="Picture 2" descr="C:\Documents and Settings\Admin.MICROSOF-7AC644\Рабочий стол\файлы\Олонхо\Отсканировано 20.10.2016 17-4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2340973"/>
            <a:ext cx="4024307" cy="43058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 descr="C:\Documents and Settings\Admin.MICROSOF-7AC644\Рабочий стол\файлы\Фотки\Рисунки\дло\то\Рисунок17.png"/>
          <p:cNvPicPr>
            <a:picLocks noChangeAspect="1" noChangeArrowheads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rot="16200000">
            <a:off x="1143001" y="-1143004"/>
            <a:ext cx="6858002" cy="914400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500042"/>
            <a:ext cx="8229600" cy="1143000"/>
          </a:xfrm>
        </p:spPr>
        <p:txBody>
          <a:bodyPr>
            <a:normAutofit/>
          </a:bodyPr>
          <a:lstStyle/>
          <a:p>
            <a:r>
              <a:rPr lang="sah-RU" b="1" dirty="0" smtClean="0">
                <a:solidFill>
                  <a:srgbClr val="C0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Sakha Unicode" pitchFamily="18" charset="0"/>
              </a:rPr>
              <a:t>Түмүк тыл</a:t>
            </a:r>
            <a:endParaRPr lang="ru-RU" dirty="0">
              <a:solidFill>
                <a:srgbClr val="C00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Times Sakha Unicode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071934" y="1600200"/>
            <a:ext cx="4643470" cy="4525963"/>
          </a:xfrm>
        </p:spPr>
        <p:txBody>
          <a:bodyPr>
            <a:normAutofit fontScale="92500" lnSpcReduction="20000"/>
          </a:bodyPr>
          <a:lstStyle/>
          <a:p>
            <a:pPr marL="0" indent="447675" algn="just">
              <a:buNone/>
            </a:pPr>
            <a:r>
              <a:rPr lang="ru-RU" dirty="0" smtClean="0">
                <a:solidFill>
                  <a:srgbClr val="003399"/>
                </a:solidFill>
                <a:latin typeface="Times Sakha Unicode" pitchFamily="18" charset="0"/>
              </a:rPr>
              <a:t>1. О</a:t>
            </a:r>
            <a:r>
              <a:rPr lang="sah-RU" dirty="0" smtClean="0">
                <a:solidFill>
                  <a:srgbClr val="003399"/>
                </a:solidFill>
                <a:latin typeface="Times Sakha Unicode" pitchFamily="18" charset="0"/>
              </a:rPr>
              <a:t>ҕоҕо Амма улууһун олоҥхотун уонна олоҥхоһуттарын үөрэтии, үйэтитии, көлүөнэттэн көлүөнэҕэ тиэрдии, сыалын, соругун ситистэххэ, биһиги улуу айымньыбыт чахчы улуутук толоруллуута ситиһиллиэҕэ.</a:t>
            </a:r>
            <a:endParaRPr lang="ru-RU" dirty="0" smtClean="0">
              <a:solidFill>
                <a:srgbClr val="003399"/>
              </a:solidFill>
              <a:latin typeface="Times Sakha Unicode" pitchFamily="18" charset="0"/>
            </a:endParaRPr>
          </a:p>
          <a:p>
            <a:pPr marL="0" indent="447675" algn="just">
              <a:buNone/>
            </a:pPr>
            <a:endParaRPr lang="ru-RU" dirty="0">
              <a:latin typeface="Times Sakha Unicode" pitchFamily="18" charset="0"/>
            </a:endParaRPr>
          </a:p>
        </p:txBody>
      </p:sp>
      <p:pic>
        <p:nvPicPr>
          <p:cNvPr id="25602" name="Picture 2" descr="C:\Documents and Settings\Admin.MICROSOF-7AC644\Рабочий стол\файлы\Олонхо\x_3aae91bc.png"/>
          <p:cNvPicPr>
            <a:picLocks noChangeAspect="1" noChangeArrowheads="1"/>
          </p:cNvPicPr>
          <p:nvPr/>
        </p:nvPicPr>
        <p:blipFill>
          <a:blip r:embed="rId3"/>
          <a:srcRect b="5500"/>
          <a:stretch>
            <a:fillRect/>
          </a:stretch>
        </p:blipFill>
        <p:spPr bwMode="auto">
          <a:xfrm>
            <a:off x="214282" y="1214422"/>
            <a:ext cx="3929090" cy="49097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Documents and Settings\Admin.MICROSOF-7AC644\Рабочий стол\файлы\Олонхо\Отсканировано 20.10.2016 20-52.png"/>
          <p:cNvPicPr>
            <a:picLocks noChangeAspect="1" noChangeArrowheads="1"/>
          </p:cNvPicPr>
          <p:nvPr/>
        </p:nvPicPr>
        <p:blipFill>
          <a:blip r:embed="rId2">
            <a:lum bright="20000"/>
          </a:blip>
          <a:srcRect/>
          <a:stretch>
            <a:fillRect/>
          </a:stretch>
        </p:blipFill>
        <p:spPr bwMode="auto">
          <a:xfrm>
            <a:off x="0" y="1357298"/>
            <a:ext cx="9000096" cy="528261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00108"/>
            <a:ext cx="8229600" cy="5857892"/>
          </a:xfrm>
        </p:spPr>
        <p:txBody>
          <a:bodyPr>
            <a:normAutofit/>
          </a:bodyPr>
          <a:lstStyle/>
          <a:p>
            <a:pPr marL="0" indent="447675" algn="just">
              <a:buNone/>
            </a:pPr>
            <a:r>
              <a:rPr lang="en-US" dirty="0" smtClean="0">
                <a:solidFill>
                  <a:srgbClr val="003399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Times Sakha Unicode" pitchFamily="18" charset="0"/>
              </a:rPr>
              <a:t>2</a:t>
            </a:r>
            <a:r>
              <a:rPr lang="ru-RU" dirty="0" smtClean="0">
                <a:solidFill>
                  <a:srgbClr val="003399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Times Sakha Unicode" pitchFamily="18" charset="0"/>
              </a:rPr>
              <a:t>. </a:t>
            </a:r>
            <a:r>
              <a:rPr lang="sah-RU" dirty="0" smtClean="0">
                <a:solidFill>
                  <a:srgbClr val="003399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Times Sakha Unicode" pitchFamily="18" charset="0"/>
              </a:rPr>
              <a:t>Оҕо</a:t>
            </a:r>
            <a:r>
              <a:rPr lang="sah-RU" dirty="0" smtClean="0">
                <a:solidFill>
                  <a:srgbClr val="003399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Times Sakha Unicode" pitchFamily="18" charset="0"/>
              </a:rPr>
              <a:t>, ыччат төрөөбүт төрүт ыраас сахатын тылын дириҥник билэригэр, төрөөбүт тылынан сатаан имигэстик, минньигэстик, кэрэтик, хомоҕойдук саҥарар буоларыгар саарбаҕа суох туһалаах.</a:t>
            </a:r>
            <a:endParaRPr lang="ru-RU" dirty="0" smtClean="0">
              <a:solidFill>
                <a:srgbClr val="003399"/>
              </a:solidFill>
              <a:effectLst>
                <a:glow rad="228600">
                  <a:schemeClr val="bg1">
                    <a:alpha val="40000"/>
                  </a:schemeClr>
                </a:glow>
              </a:effectLst>
              <a:latin typeface="Times Sakha Unicode" pitchFamily="18" charset="0"/>
            </a:endParaRPr>
          </a:p>
          <a:p>
            <a:pPr marL="0" indent="447675" algn="just">
              <a:buNone/>
            </a:pPr>
            <a:r>
              <a:rPr lang="sah-RU" dirty="0" smtClean="0">
                <a:solidFill>
                  <a:srgbClr val="003399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Times Sakha Unicode" pitchFamily="18" charset="0"/>
              </a:rPr>
              <a:t>3.Сахалыы тойук,ырыа-тойук эгэлгэтэ барыта олонхо5о баар </a:t>
            </a:r>
            <a:r>
              <a:rPr lang="sah-RU" dirty="0" smtClean="0">
                <a:solidFill>
                  <a:srgbClr val="003399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Times Sakha Unicode" pitchFamily="18" charset="0"/>
              </a:rPr>
              <a:t>уонна кылыһаҕы олоҥхонон дьарыктаммыт оҕо эҥкилэ суох </a:t>
            </a:r>
            <a:r>
              <a:rPr lang="sah-RU" dirty="0" smtClean="0">
                <a:solidFill>
                  <a:srgbClr val="003399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Times Sakha Unicode" pitchFamily="18" charset="0"/>
              </a:rPr>
              <a:t>баһылыыр</a:t>
            </a:r>
            <a:r>
              <a:rPr lang="sah-RU" dirty="0" smtClean="0">
                <a:solidFill>
                  <a:srgbClr val="003399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Times Sakha Unicode" pitchFamily="18" charset="0"/>
              </a:rPr>
              <a:t>.</a:t>
            </a:r>
            <a:endParaRPr lang="ru-RU" dirty="0" smtClean="0">
              <a:solidFill>
                <a:srgbClr val="003399"/>
              </a:solidFill>
              <a:effectLst>
                <a:glow rad="228600">
                  <a:schemeClr val="bg1">
                    <a:alpha val="40000"/>
                  </a:schemeClr>
                </a:glow>
              </a:effectLst>
              <a:latin typeface="Times Sakha Unicode" pitchFamily="18" charset="0"/>
            </a:endParaRPr>
          </a:p>
          <a:p>
            <a:pPr>
              <a:buNone/>
            </a:pPr>
            <a:endParaRPr lang="ru-RU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>
            <a:normAutofit/>
          </a:bodyPr>
          <a:lstStyle/>
          <a:p>
            <a:r>
              <a:rPr lang="sah-RU" b="1" dirty="0" smtClean="0">
                <a:solidFill>
                  <a:srgbClr val="C0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Sakha Unicode" pitchFamily="18" charset="0"/>
              </a:rPr>
              <a:t>Түмүк тыл</a:t>
            </a:r>
            <a:endParaRPr lang="ru-RU" dirty="0">
              <a:solidFill>
                <a:srgbClr val="C00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Times Sakha Unicod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71546"/>
            <a:ext cx="8229600" cy="5500726"/>
          </a:xfrm>
        </p:spPr>
        <p:txBody>
          <a:bodyPr>
            <a:normAutofit lnSpcReduction="10000"/>
          </a:bodyPr>
          <a:lstStyle/>
          <a:p>
            <a:pPr marL="0" indent="447675" algn="just">
              <a:buNone/>
            </a:pPr>
            <a:r>
              <a:rPr lang="sah-RU" sz="2800" dirty="0" smtClean="0">
                <a:solidFill>
                  <a:srgbClr val="003399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Sakha Unicode" pitchFamily="18" charset="0"/>
              </a:rPr>
              <a:t>Олонхо – саха норуотун тылынан уус–уран уонна саха фольклорун саамай үрдукү, сиппит эпическай айымньыта. Олоҥхо киһилии киһини иитэн таһаарар, олох улахан кинигэтэ дииллэр. Ол курдук, олоҥхо тылыгар-өһүгэр, сүрүн идеятыгар хас да үйэни нөҥүөлээн кэлбит өбүгэлэрбит үтүө үгэстэрэ ойууланар. Ол ону сөпкө таба тайанан, үөрэтэн аныгы олоххо бэлэмнээх, сахалыы сиэрдээх-майгылаах, “мин сахабын” диэн бэйэтин култууратынан, олоҕун ураты укулаатынан киэн туттар ыччаты иитэн-такайан таһаарыахтаахпыт.</a:t>
            </a:r>
            <a:endParaRPr lang="ru-RU" sz="2800" dirty="0" smtClean="0">
              <a:solidFill>
                <a:srgbClr val="003399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Times Sakha Unicode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357166"/>
            <a:ext cx="8229600" cy="4525963"/>
          </a:xfrm>
        </p:spPr>
        <p:txBody>
          <a:bodyPr/>
          <a:lstStyle/>
          <a:p>
            <a:pPr marL="0" indent="447675" algn="just">
              <a:buNone/>
            </a:pPr>
            <a:r>
              <a:rPr lang="sah-RU" dirty="0" smtClean="0">
                <a:latin typeface="Times Sakha Unicode" pitchFamily="18" charset="0"/>
              </a:rPr>
              <a:t> </a:t>
            </a:r>
            <a:r>
              <a:rPr lang="sah-RU" dirty="0" smtClean="0">
                <a:solidFill>
                  <a:srgbClr val="C00000"/>
                </a:solidFill>
                <a:latin typeface="Times Sakha Unicode" pitchFamily="18" charset="0"/>
              </a:rPr>
              <a:t>Амма улууһун олоҥхоһуттара:</a:t>
            </a:r>
          </a:p>
          <a:p>
            <a:pPr marL="0" indent="447675" algn="just">
              <a:buFont typeface="Wingdings" pitchFamily="2" charset="2"/>
              <a:buChar char="ü"/>
            </a:pPr>
            <a:r>
              <a:rPr lang="sah-RU" dirty="0" smtClean="0">
                <a:solidFill>
                  <a:srgbClr val="003399"/>
                </a:solidFill>
                <a:latin typeface="Times Sakha Unicode" pitchFamily="18" charset="0"/>
              </a:rPr>
              <a:t>В.М. Новиков–Күннүк Уурастыырап, </a:t>
            </a:r>
          </a:p>
          <a:p>
            <a:pPr marL="0" indent="447675" algn="just">
              <a:buFont typeface="Wingdings" pitchFamily="2" charset="2"/>
              <a:buChar char="ü"/>
            </a:pPr>
            <a:r>
              <a:rPr lang="sah-RU" dirty="0" smtClean="0">
                <a:solidFill>
                  <a:srgbClr val="003399"/>
                </a:solidFill>
                <a:latin typeface="Times Sakha Unicode" pitchFamily="18" charset="0"/>
              </a:rPr>
              <a:t>Т. В. Захаров–Чээбий,  </a:t>
            </a:r>
          </a:p>
          <a:p>
            <a:pPr marL="0" indent="447675" algn="just">
              <a:buFont typeface="Wingdings" pitchFamily="2" charset="2"/>
              <a:buChar char="ü"/>
            </a:pPr>
            <a:r>
              <a:rPr lang="sah-RU" dirty="0" smtClean="0">
                <a:solidFill>
                  <a:srgbClr val="003399"/>
                </a:solidFill>
                <a:latin typeface="Times Sakha Unicode" pitchFamily="18" charset="0"/>
              </a:rPr>
              <a:t>У.Г. Нохсоороп, </a:t>
            </a:r>
          </a:p>
          <a:p>
            <a:pPr marL="0" indent="447675" algn="just">
              <a:buFont typeface="Wingdings" pitchFamily="2" charset="2"/>
              <a:buChar char="ü"/>
            </a:pPr>
            <a:r>
              <a:rPr lang="sah-RU" dirty="0" smtClean="0">
                <a:solidFill>
                  <a:srgbClr val="003399"/>
                </a:solidFill>
                <a:latin typeface="Times Sakha Unicode" pitchFamily="18" charset="0"/>
              </a:rPr>
              <a:t>Е.Е. Иванова.</a:t>
            </a:r>
            <a:endParaRPr lang="ru-RU" dirty="0">
              <a:solidFill>
                <a:srgbClr val="003399"/>
              </a:solidFill>
              <a:latin typeface="Times Sakha Unicode" pitchFamily="18" charset="0"/>
            </a:endParaRPr>
          </a:p>
        </p:txBody>
      </p:sp>
      <p:pic>
        <p:nvPicPr>
          <p:cNvPr id="4" name="Picture 2" descr="C:\Documents and Settings\Admin.MICROSOF-7AC644\Рабочий стол\Олонхо\Новиков_Владимир_Михайлович_-_Уурастыырап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3929066"/>
            <a:ext cx="1740210" cy="2143116"/>
          </a:xfrm>
          <a:prstGeom prst="rect">
            <a:avLst/>
          </a:prstGeom>
          <a:noFill/>
        </p:spPr>
      </p:pic>
      <p:pic>
        <p:nvPicPr>
          <p:cNvPr id="5" name="Picture 2" descr="C:\Documents and Settings\Admin.MICROSOF-7AC644\Рабочий стол\Олонхо\Чээбий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00364" y="3929066"/>
            <a:ext cx="1503397" cy="2143140"/>
          </a:xfrm>
          <a:prstGeom prst="rect">
            <a:avLst/>
          </a:prstGeom>
          <a:noFill/>
        </p:spPr>
      </p:pic>
      <p:pic>
        <p:nvPicPr>
          <p:cNvPr id="6" name="Picture 2" descr="C:\Documents and Settings\Admin.MICROSOF-7AC644\Рабочий стол\Олонхо\Отсканировано 20.10.2016 10-10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2066" y="3929066"/>
            <a:ext cx="1565349" cy="2214578"/>
          </a:xfrm>
          <a:prstGeom prst="rect">
            <a:avLst/>
          </a:prstGeom>
          <a:noFill/>
        </p:spPr>
      </p:pic>
      <p:pic>
        <p:nvPicPr>
          <p:cNvPr id="5121" name="Picture 1" descr="C:\Documents and Settings\Admin.MICROSOF-7AC644\Рабочий стол\файлы\Фотки\Рисунки\олонхо8\Екатерина Иванова.bm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00892" y="3929066"/>
            <a:ext cx="1643074" cy="22283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71546"/>
            <a:ext cx="8229600" cy="5054617"/>
          </a:xfrm>
        </p:spPr>
        <p:txBody>
          <a:bodyPr>
            <a:normAutofit fontScale="92500" lnSpcReduction="20000"/>
          </a:bodyPr>
          <a:lstStyle/>
          <a:p>
            <a:pPr marL="0" indent="447675" algn="just">
              <a:buNone/>
            </a:pPr>
            <a:r>
              <a:rPr lang="sah-RU" dirty="0" smtClean="0">
                <a:solidFill>
                  <a:srgbClr val="C0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Sakha Unicode" pitchFamily="18" charset="0"/>
              </a:rPr>
              <a:t>Устин Нохсоороп “Дыырай Бэргэн” диэн олоҥхотугар олоҕуран, оҕоҕо олоҥхо өйдөбүлүн маннык  тиэрдиэххэ, үөрэтиэххэ сөп эбит диэн маннык </a:t>
            </a:r>
            <a:r>
              <a:rPr lang="sah-RU" b="1" i="1" dirty="0" smtClean="0">
                <a:solidFill>
                  <a:srgbClr val="C0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Sakha Unicode" pitchFamily="18" charset="0"/>
              </a:rPr>
              <a:t>соруктары</a:t>
            </a:r>
            <a:r>
              <a:rPr lang="sah-RU" dirty="0" smtClean="0">
                <a:solidFill>
                  <a:srgbClr val="C0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Sakha Unicode" pitchFamily="18" charset="0"/>
              </a:rPr>
              <a:t> туруордум:</a:t>
            </a:r>
            <a:endParaRPr lang="ru-RU" dirty="0" smtClean="0">
              <a:solidFill>
                <a:srgbClr val="C00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Times Sakha Unicode" pitchFamily="18" charset="0"/>
            </a:endParaRPr>
          </a:p>
          <a:p>
            <a:pPr marL="0" indent="447675" algn="just">
              <a:buFont typeface="Wingdings" pitchFamily="2" charset="2"/>
              <a:buChar char="ü"/>
            </a:pPr>
            <a:r>
              <a:rPr lang="sah-RU" dirty="0" smtClean="0">
                <a:solidFill>
                  <a:srgbClr val="003399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Sakha Unicode" pitchFamily="18" charset="0"/>
              </a:rPr>
              <a:t>олоҥхолуур ньыма тосхоллорун чопчулааһын;</a:t>
            </a:r>
            <a:endParaRPr lang="ru-RU" dirty="0" smtClean="0">
              <a:solidFill>
                <a:srgbClr val="003399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Times Sakha Unicode" pitchFamily="18" charset="0"/>
            </a:endParaRPr>
          </a:p>
          <a:p>
            <a:pPr marL="0" indent="447675" algn="just">
              <a:buFont typeface="Wingdings" pitchFamily="2" charset="2"/>
              <a:buChar char="ü"/>
            </a:pPr>
            <a:r>
              <a:rPr lang="sah-RU" dirty="0" smtClean="0">
                <a:solidFill>
                  <a:srgbClr val="003399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Sakha Unicode" pitchFamily="18" charset="0"/>
              </a:rPr>
              <a:t>оҕону, ыччаты олоҥхолуурга үөрэтэргэ, сөптөөх хайысханы, ньыманы булуу, үөрэтии;</a:t>
            </a:r>
            <a:endParaRPr lang="ru-RU" dirty="0" smtClean="0">
              <a:solidFill>
                <a:srgbClr val="003399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Times Sakha Unicode" pitchFamily="18" charset="0"/>
            </a:endParaRPr>
          </a:p>
          <a:p>
            <a:pPr marL="0" indent="447675" algn="just">
              <a:buFont typeface="Wingdings" pitchFamily="2" charset="2"/>
              <a:buChar char="ü"/>
            </a:pPr>
            <a:r>
              <a:rPr lang="sah-RU" dirty="0" smtClean="0">
                <a:solidFill>
                  <a:srgbClr val="003399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Sakha Unicode" pitchFamily="18" charset="0"/>
              </a:rPr>
              <a:t>олоҥхоһут оҕолор сайдыыларын кэтээн көрүү.</a:t>
            </a:r>
            <a:endParaRPr lang="ru-RU" dirty="0" smtClean="0">
              <a:solidFill>
                <a:srgbClr val="003399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Times Sakha Unicode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sah-RU" sz="2800" dirty="0" smtClean="0">
                <a:solidFill>
                  <a:srgbClr val="C00000"/>
                </a:solidFill>
                <a:latin typeface="Times Sakha Unicode" pitchFamily="18" charset="0"/>
              </a:rPr>
              <a:t>Сүрүн тосхоллоро</a:t>
            </a:r>
            <a:r>
              <a:rPr lang="sah-RU" sz="2800" i="1" dirty="0" smtClean="0">
                <a:solidFill>
                  <a:srgbClr val="C00000"/>
                </a:solidFill>
                <a:latin typeface="Times Sakha Unicode" pitchFamily="18" charset="0"/>
              </a:rPr>
              <a:t>:</a:t>
            </a:r>
            <a:endParaRPr lang="ru-RU" sz="2800" i="1" dirty="0" smtClean="0">
              <a:solidFill>
                <a:srgbClr val="C00000"/>
              </a:solidFill>
              <a:latin typeface="Times Sakha Unicode" pitchFamily="18" charset="0"/>
            </a:endParaRPr>
          </a:p>
          <a:p>
            <a:pPr lvl="0" algn="just">
              <a:buFont typeface="Wingdings" pitchFamily="2" charset="2"/>
              <a:buChar char="ü"/>
            </a:pPr>
            <a:r>
              <a:rPr lang="sah-RU" sz="2800" dirty="0" smtClean="0">
                <a:solidFill>
                  <a:srgbClr val="003399"/>
                </a:solidFill>
                <a:latin typeface="Times Sakha Unicode" pitchFamily="18" charset="0"/>
              </a:rPr>
              <a:t>билиҥҥи кэмҥэ олоҥхону ситимнээн үөрэтии оскуолаларга суох;</a:t>
            </a:r>
            <a:endParaRPr lang="ru-RU" sz="2800" dirty="0" smtClean="0">
              <a:solidFill>
                <a:srgbClr val="003399"/>
              </a:solidFill>
              <a:latin typeface="Times Sakha Unicode" pitchFamily="18" charset="0"/>
            </a:endParaRPr>
          </a:p>
          <a:p>
            <a:pPr lvl="0" algn="just">
              <a:buFont typeface="Wingdings" pitchFamily="2" charset="2"/>
              <a:buChar char="ü"/>
            </a:pPr>
            <a:r>
              <a:rPr lang="sah-RU" sz="2800" dirty="0" smtClean="0">
                <a:solidFill>
                  <a:srgbClr val="003399"/>
                </a:solidFill>
                <a:latin typeface="Times Sakha Unicode" pitchFamily="18" charset="0"/>
              </a:rPr>
              <a:t>олоҥхолуон бaҕaлаах оҕолор дьарыктамматтар;</a:t>
            </a:r>
            <a:endParaRPr lang="ru-RU" sz="2800" dirty="0" smtClean="0">
              <a:solidFill>
                <a:srgbClr val="003399"/>
              </a:solidFill>
              <a:latin typeface="Times Sakha Unicode" pitchFamily="18" charset="0"/>
            </a:endParaRPr>
          </a:p>
          <a:p>
            <a:pPr lvl="0" algn="just">
              <a:buFont typeface="Wingdings" pitchFamily="2" charset="2"/>
              <a:buChar char="ü"/>
            </a:pPr>
            <a:r>
              <a:rPr lang="sah-RU" sz="2800" dirty="0" smtClean="0">
                <a:solidFill>
                  <a:srgbClr val="003399"/>
                </a:solidFill>
                <a:latin typeface="Times Sakha Unicode" pitchFamily="18" charset="0"/>
              </a:rPr>
              <a:t>удьуор олоҥхоһуттар үөрэтиллибэттэр;</a:t>
            </a:r>
            <a:endParaRPr lang="ru-RU" sz="2800" dirty="0" smtClean="0">
              <a:solidFill>
                <a:srgbClr val="003399"/>
              </a:solidFill>
              <a:latin typeface="Times Sakha Unicode" pitchFamily="18" charset="0"/>
            </a:endParaRPr>
          </a:p>
          <a:p>
            <a:pPr lvl="0" algn="just">
              <a:buFont typeface="Wingdings" pitchFamily="2" charset="2"/>
              <a:buChar char="ü"/>
            </a:pPr>
            <a:r>
              <a:rPr lang="sah-RU" sz="2800" dirty="0" smtClean="0">
                <a:solidFill>
                  <a:srgbClr val="003399"/>
                </a:solidFill>
                <a:latin typeface="Times Sakha Unicode" pitchFamily="18" charset="0"/>
              </a:rPr>
              <a:t>олоҥхоһут oҕолop сайдыыларын кэтээн көрүү суох.</a:t>
            </a:r>
            <a:endParaRPr lang="ru-RU" sz="2800" dirty="0" smtClean="0">
              <a:solidFill>
                <a:srgbClr val="003399"/>
              </a:solidFill>
              <a:latin typeface="Times Sakha Unicode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ah-RU" sz="3600" b="1" dirty="0" smtClean="0">
                <a:solidFill>
                  <a:srgbClr val="C00000"/>
                </a:solidFill>
                <a:latin typeface="Times Sakha Unicode" pitchFamily="18" charset="0"/>
              </a:rPr>
              <a:t>Оҕоҕо олоҥхону үөрэтии түһүмэхтэрэ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indent="447675" algn="just">
              <a:buNone/>
            </a:pPr>
            <a:r>
              <a:rPr lang="sah-RU" sz="3400" dirty="0" smtClean="0">
                <a:solidFill>
                  <a:srgbClr val="003399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Sakha Unicode" pitchFamily="18" charset="0"/>
              </a:rPr>
              <a:t>Ханнык бaҕapap олоҥхо аан дойду айыллыытын, бухатыыр киһи төрөөн–үөскээн, ситэн–сирэлийэн тахсыытын туһунан унньуктаах уһун кэпсээнинэн саҕаланар. </a:t>
            </a:r>
          </a:p>
          <a:p>
            <a:pPr marL="0" indent="447675" algn="just">
              <a:buFont typeface="+mj-lt"/>
              <a:buAutoNum type="arabicPeriod"/>
            </a:pPr>
            <a:r>
              <a:rPr lang="sah-RU" sz="3400" dirty="0" smtClean="0">
                <a:solidFill>
                  <a:srgbClr val="003399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Sakha Unicode" pitchFamily="18" charset="0"/>
              </a:rPr>
              <a:t>олоҥхо устатын тухары геройдар кэпсэтиилэрин быыһыгар уус–уран тыл уу сүүрүгүнүү суккуллар. Ол барыта кэпсээнинэн толоруллар. </a:t>
            </a:r>
          </a:p>
          <a:p>
            <a:pPr marL="0" indent="447675" algn="just">
              <a:buFont typeface="+mj-lt"/>
              <a:buAutoNum type="arabicPeriod"/>
            </a:pPr>
            <a:r>
              <a:rPr lang="sah-RU" sz="3400" dirty="0" smtClean="0">
                <a:solidFill>
                  <a:srgbClr val="003399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Sakha Unicode" pitchFamily="18" charset="0"/>
              </a:rPr>
              <a:t>олоҥхоҕо киирбит геройдар кэпсэтиилэрэ барыта кэриэтэ (аҕыйах тылынан этиллэллэринэн уратылара) тойугунан толоруллаллар. </a:t>
            </a:r>
          </a:p>
          <a:p>
            <a:pPr marL="0" indent="447675" algn="just">
              <a:buFont typeface="+mj-lt"/>
              <a:buAutoNum type="arabicPeriod"/>
            </a:pPr>
            <a:r>
              <a:rPr lang="sah-RU" sz="3400" dirty="0" smtClean="0">
                <a:solidFill>
                  <a:srgbClr val="003399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Sakha Unicode" pitchFamily="18" charset="0"/>
              </a:rPr>
              <a:t>геройдар тойуктара бэйэ–бэйэлэригэр маарыннаспат матыыбынан (геройун майгытыгар–сигилитигэр, айыытыгар–абааһытыгар о.д.а. сеп түбэһиннэрэн) толоруллуох тустаахтар. </a:t>
            </a:r>
            <a:endParaRPr lang="ru-RU" sz="3400" dirty="0" smtClean="0">
              <a:solidFill>
                <a:srgbClr val="003399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Times Sakha Unicode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428736"/>
            <a:ext cx="8229600" cy="5286412"/>
          </a:xfrm>
        </p:spPr>
        <p:txBody>
          <a:bodyPr>
            <a:normAutofit/>
          </a:bodyPr>
          <a:lstStyle/>
          <a:p>
            <a:pPr marL="0" indent="447675" algn="just">
              <a:buNone/>
            </a:pPr>
            <a:r>
              <a:rPr lang="sah-RU" sz="2800" dirty="0" smtClean="0">
                <a:solidFill>
                  <a:srgbClr val="003399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Sakha Unicode" pitchFamily="18" charset="0"/>
              </a:rPr>
              <a:t>1 </a:t>
            </a:r>
            <a:r>
              <a:rPr lang="sah-RU" sz="2800" dirty="0" smtClean="0">
                <a:solidFill>
                  <a:srgbClr val="003399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Sakha Unicode" pitchFamily="18" charset="0"/>
              </a:rPr>
              <a:t>түһүмэх. Бэйэтигэр ойуулаан–дьүһүннээн көрөн, уобарастары толкуйдуурга эрчийии, фантазиятын уһугуннарыы, уус–уран ааҕыы көмөтүнэн oҕo өйүгэр тутар дьоҕурун сайыннарыы. </a:t>
            </a:r>
            <a:endParaRPr lang="ru-RU" sz="2800" dirty="0" smtClean="0">
              <a:solidFill>
                <a:srgbClr val="003399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Times Sakha Unicode" pitchFamily="18" charset="0"/>
            </a:endParaRPr>
          </a:p>
          <a:p>
            <a:pPr marL="0" indent="447675" algn="just">
              <a:buNone/>
            </a:pPr>
            <a:r>
              <a:rPr lang="sah-RU" sz="2800" dirty="0" smtClean="0">
                <a:solidFill>
                  <a:srgbClr val="003399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Sakha Unicode" pitchFamily="18" charset="0"/>
              </a:rPr>
              <a:t>2     түһүмэх</a:t>
            </a:r>
            <a:r>
              <a:rPr lang="sah-RU" sz="2800" dirty="0" smtClean="0">
                <a:solidFill>
                  <a:srgbClr val="003399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Sakha Unicode" pitchFamily="18" charset="0"/>
              </a:rPr>
              <a:t>. Нойосуус үөрэтии.</a:t>
            </a:r>
            <a:endParaRPr lang="ru-RU" sz="2800" dirty="0" smtClean="0">
              <a:solidFill>
                <a:srgbClr val="003399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Times Sakha Unicode" pitchFamily="18" charset="0"/>
            </a:endParaRPr>
          </a:p>
          <a:p>
            <a:pPr marL="0" indent="447675" algn="just">
              <a:buNone/>
            </a:pPr>
            <a:r>
              <a:rPr lang="sah-RU" sz="2800" dirty="0" smtClean="0">
                <a:solidFill>
                  <a:srgbClr val="003399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Sakha Unicode" pitchFamily="18" charset="0"/>
              </a:rPr>
              <a:t>3 түһүмэх</a:t>
            </a:r>
            <a:r>
              <a:rPr lang="sah-RU" sz="2800" dirty="0" smtClean="0">
                <a:solidFill>
                  <a:srgbClr val="003399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Sakha Unicode" pitchFamily="18" charset="0"/>
              </a:rPr>
              <a:t>. Дьон иннигэр тахсан олоҥхолуох иннинэ хос–хос олоҥхолоон тупсарыы, чочуйуу үлэтэ.</a:t>
            </a:r>
            <a:endParaRPr lang="ru-RU" sz="2800" dirty="0" smtClean="0">
              <a:solidFill>
                <a:srgbClr val="003399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Times Sakha Unicode" pitchFamily="18" charset="0"/>
            </a:endParaRPr>
          </a:p>
          <a:p>
            <a:endParaRPr lang="ru-RU" dirty="0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sah-RU" sz="3600" b="1" dirty="0" smtClean="0">
                <a:solidFill>
                  <a:srgbClr val="C00000"/>
                </a:solidFill>
                <a:latin typeface="Times Sakha Unicode" pitchFamily="18" charset="0"/>
              </a:rPr>
              <a:t>Оҕоҕо олоҥхону үөрэтии түһүмэхтэрэ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ah-RU" dirty="0" smtClean="0">
                <a:solidFill>
                  <a:srgbClr val="C0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Sakha Unicode" pitchFamily="18" charset="0"/>
              </a:rPr>
              <a:t>“Дьүрүскэн” оҕо этно-фольклорнай  бөлөҕө</a:t>
            </a:r>
            <a:endParaRPr lang="ru-RU" dirty="0">
              <a:solidFill>
                <a:srgbClr val="C00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447675" algn="just">
              <a:buNone/>
            </a:pPr>
            <a:r>
              <a:rPr lang="sah-RU" sz="2800" dirty="0" smtClean="0">
                <a:solidFill>
                  <a:srgbClr val="003399"/>
                </a:solidFill>
                <a:latin typeface="Times Sakha Unicode" pitchFamily="18" charset="0"/>
              </a:rPr>
              <a:t>Үөрэтэр соругум:</a:t>
            </a:r>
            <a:endParaRPr lang="ru-RU" sz="2800" dirty="0" smtClean="0">
              <a:solidFill>
                <a:srgbClr val="003399"/>
              </a:solidFill>
              <a:latin typeface="Times Sakha Unicode" pitchFamily="18" charset="0"/>
            </a:endParaRPr>
          </a:p>
          <a:p>
            <a:pPr marL="0" lvl="0" indent="447675" algn="just">
              <a:buFont typeface="Wingdings" pitchFamily="2" charset="2"/>
              <a:buChar char="ü"/>
            </a:pPr>
            <a:r>
              <a:rPr lang="sah-RU" sz="2800" dirty="0" smtClean="0">
                <a:solidFill>
                  <a:srgbClr val="003399"/>
                </a:solidFill>
                <a:latin typeface="Times Sakha Unicode" pitchFamily="18" charset="0"/>
              </a:rPr>
              <a:t>Саха норуотун ырыатын, </a:t>
            </a:r>
            <a:r>
              <a:rPr lang="sah-RU" sz="2800" dirty="0" smtClean="0">
                <a:solidFill>
                  <a:srgbClr val="003399"/>
                </a:solidFill>
                <a:latin typeface="Times Sakha Unicode" pitchFamily="18" charset="0"/>
              </a:rPr>
              <a:t>тойугун</a:t>
            </a:r>
            <a:r>
              <a:rPr lang="sah-RU" sz="2800" dirty="0" smtClean="0">
                <a:solidFill>
                  <a:srgbClr val="003399"/>
                </a:solidFill>
                <a:latin typeface="Times Sakha Unicode" pitchFamily="18" charset="0"/>
              </a:rPr>
              <a:t>, оһуокайын олоҥхотун  толоруу сатабылыгар </a:t>
            </a:r>
            <a:r>
              <a:rPr lang="sah-RU" sz="2800" dirty="0" smtClean="0">
                <a:solidFill>
                  <a:srgbClr val="003399"/>
                </a:solidFill>
                <a:latin typeface="Times Sakha Unicode" pitchFamily="18" charset="0"/>
              </a:rPr>
              <a:t>үөрэтии.</a:t>
            </a:r>
            <a:endParaRPr lang="ru-RU" sz="2800" dirty="0" smtClean="0">
              <a:solidFill>
                <a:srgbClr val="003399"/>
              </a:solidFill>
              <a:latin typeface="Times Sakha Unicode" pitchFamily="18" charset="0"/>
            </a:endParaRPr>
          </a:p>
          <a:p>
            <a:pPr marL="0" lvl="0" indent="447675" algn="just">
              <a:buFont typeface="Wingdings" pitchFamily="2" charset="2"/>
              <a:buChar char="ü"/>
            </a:pPr>
            <a:r>
              <a:rPr lang="sah-RU" sz="2800" dirty="0" smtClean="0">
                <a:solidFill>
                  <a:srgbClr val="003399"/>
                </a:solidFill>
                <a:latin typeface="Times Sakha Unicode" pitchFamily="18" charset="0"/>
              </a:rPr>
              <a:t>Урукку кэмҥэ олорон ааспыт уһулуччулаах оһуокайдьыттары, тойуксуттары, олоҥхоһуттары үөрэтии. </a:t>
            </a:r>
            <a:endParaRPr lang="ru-RU" sz="2800" dirty="0" smtClean="0">
              <a:solidFill>
                <a:srgbClr val="003399"/>
              </a:solidFill>
              <a:latin typeface="Times Sakha Unicode" pitchFamily="18" charset="0"/>
            </a:endParaRPr>
          </a:p>
          <a:p>
            <a:pPr marL="0" lvl="0" indent="447675" algn="just">
              <a:buFont typeface="Wingdings" pitchFamily="2" charset="2"/>
              <a:buChar char="ü"/>
            </a:pPr>
            <a:r>
              <a:rPr lang="sah-RU" sz="2800" dirty="0" smtClean="0">
                <a:solidFill>
                  <a:srgbClr val="003399"/>
                </a:solidFill>
                <a:latin typeface="Times Sakha Unicode" pitchFamily="18" charset="0"/>
              </a:rPr>
              <a:t>Олоҥхону, норуот ырыатын уо.д.а толоруулары  киэҥ apaҥaҕa иһитиннэрии.</a:t>
            </a:r>
            <a:endParaRPr lang="ru-RU" sz="2800" dirty="0" smtClean="0">
              <a:solidFill>
                <a:srgbClr val="003399"/>
              </a:solidFill>
              <a:latin typeface="Times Sakha Unicode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14290"/>
            <a:ext cx="8229600" cy="6643710"/>
          </a:xfrm>
        </p:spPr>
        <p:txBody>
          <a:bodyPr>
            <a:normAutofit fontScale="62500" lnSpcReduction="20000"/>
          </a:bodyPr>
          <a:lstStyle/>
          <a:p>
            <a:pPr algn="just">
              <a:buNone/>
            </a:pPr>
            <a:r>
              <a:rPr lang="sah-RU" dirty="0" smtClean="0">
                <a:solidFill>
                  <a:srgbClr val="C0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Sakha Unicode" pitchFamily="18" charset="0"/>
              </a:rPr>
              <a:t>Маҥнайгы сылын дьарыктанар оҕолор:</a:t>
            </a:r>
            <a:endParaRPr lang="ru-RU" dirty="0" smtClean="0">
              <a:solidFill>
                <a:srgbClr val="C00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Times Sakha Unicode" pitchFamily="18" charset="0"/>
            </a:endParaRPr>
          </a:p>
          <a:p>
            <a:pPr marL="536575" indent="-179388" algn="just">
              <a:buFont typeface="Wingdings" pitchFamily="2" charset="2"/>
              <a:buChar char="ü"/>
            </a:pPr>
            <a:r>
              <a:rPr lang="sah-RU" dirty="0" smtClean="0">
                <a:solidFill>
                  <a:srgbClr val="003399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Sakha Unicode" pitchFamily="18" charset="0"/>
              </a:rPr>
              <a:t>Амма улууһун тойуксуттарын, оһуокайдьыттарын, олоҥхоһуттарын, ону тэҥэ кинилэр аймахтарын туһунан сүрүн өйдөбүллээх буолуохтаахтар.</a:t>
            </a:r>
            <a:endParaRPr lang="ru-RU" dirty="0" smtClean="0">
              <a:solidFill>
                <a:srgbClr val="003399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Times Sakha Unicode" pitchFamily="18" charset="0"/>
            </a:endParaRPr>
          </a:p>
          <a:p>
            <a:pPr marL="536575" indent="-179388" algn="just">
              <a:buFont typeface="Wingdings" pitchFamily="2" charset="2"/>
              <a:buChar char="ü"/>
            </a:pPr>
            <a:r>
              <a:rPr lang="sah-RU" dirty="0" smtClean="0">
                <a:solidFill>
                  <a:srgbClr val="003399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Sakha Unicode" pitchFamily="18" charset="0"/>
              </a:rPr>
              <a:t>Биир эмэ олоҥхо кылгас ис хоһоонун билиэхтээхтэр.</a:t>
            </a:r>
            <a:endParaRPr lang="ru-RU" dirty="0" smtClean="0">
              <a:solidFill>
                <a:srgbClr val="003399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Times Sakha Unicode" pitchFamily="18" charset="0"/>
            </a:endParaRPr>
          </a:p>
          <a:p>
            <a:pPr marL="536575" indent="-179388" algn="just">
              <a:buFont typeface="Wingdings" pitchFamily="2" charset="2"/>
              <a:buChar char="ü"/>
            </a:pPr>
            <a:r>
              <a:rPr lang="sah-RU" dirty="0" smtClean="0">
                <a:solidFill>
                  <a:srgbClr val="003399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Sakha Unicode" pitchFamily="18" charset="0"/>
              </a:rPr>
              <a:t>Билигин туттуллубат буолбут, саха төрүт тылларын билиэхтээхтэр.</a:t>
            </a:r>
            <a:endParaRPr lang="ru-RU" dirty="0" smtClean="0">
              <a:solidFill>
                <a:srgbClr val="003399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Times Sakha Unicode" pitchFamily="18" charset="0"/>
            </a:endParaRPr>
          </a:p>
          <a:p>
            <a:pPr algn="just">
              <a:buNone/>
            </a:pPr>
            <a:r>
              <a:rPr lang="sah-RU" dirty="0" smtClean="0">
                <a:solidFill>
                  <a:srgbClr val="C0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Sakha Unicode" pitchFamily="18" charset="0"/>
              </a:rPr>
              <a:t>Тугу сатыахтаахтара:</a:t>
            </a:r>
            <a:endParaRPr lang="ru-RU" dirty="0" smtClean="0">
              <a:solidFill>
                <a:srgbClr val="C00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Times Sakha Unicode" pitchFamily="18" charset="0"/>
            </a:endParaRPr>
          </a:p>
          <a:p>
            <a:pPr marL="536575" indent="-179388" algn="just">
              <a:buFont typeface="Wingdings" pitchFamily="2" charset="2"/>
              <a:buChar char="ü"/>
            </a:pPr>
            <a:r>
              <a:rPr lang="sah-RU" dirty="0" smtClean="0">
                <a:solidFill>
                  <a:srgbClr val="003399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Sakha Unicode" pitchFamily="18" charset="0"/>
              </a:rPr>
              <a:t>Сахалыы сатаан саҥарыыны баһылааһын (уус-уран ааҕыы көмөтүнэн).</a:t>
            </a:r>
            <a:endParaRPr lang="ru-RU" dirty="0" smtClean="0">
              <a:solidFill>
                <a:srgbClr val="003399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Times Sakha Unicode" pitchFamily="18" charset="0"/>
            </a:endParaRPr>
          </a:p>
          <a:p>
            <a:pPr marL="536575" indent="-179388" algn="just">
              <a:buFont typeface="Wingdings" pitchFamily="2" charset="2"/>
              <a:buChar char="ü"/>
            </a:pPr>
            <a:r>
              <a:rPr lang="sah-RU" dirty="0" smtClean="0">
                <a:solidFill>
                  <a:srgbClr val="003399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Sakha Unicode" pitchFamily="18" charset="0"/>
              </a:rPr>
              <a:t>Бэлэм тылынан сатаан оһуокайдыыр буолуу.</a:t>
            </a:r>
            <a:endParaRPr lang="ru-RU" dirty="0" smtClean="0">
              <a:solidFill>
                <a:srgbClr val="003399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Times Sakha Unicode" pitchFamily="18" charset="0"/>
            </a:endParaRPr>
          </a:p>
          <a:p>
            <a:pPr marL="536575" indent="-179388" algn="just">
              <a:buFont typeface="Wingdings" pitchFamily="2" charset="2"/>
              <a:buChar char="ü"/>
            </a:pPr>
            <a:r>
              <a:rPr lang="sah-RU" dirty="0" smtClean="0">
                <a:solidFill>
                  <a:srgbClr val="003399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Sakha Unicode" pitchFamily="18" charset="0"/>
              </a:rPr>
              <a:t>Кылыһаҕы тардыыны баһылааһын.</a:t>
            </a:r>
            <a:endParaRPr lang="ru-RU" dirty="0" smtClean="0">
              <a:solidFill>
                <a:srgbClr val="003399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Times Sakha Unicode" pitchFamily="18" charset="0"/>
            </a:endParaRPr>
          </a:p>
          <a:p>
            <a:pPr marL="536575" indent="-179388" algn="just">
              <a:buFont typeface="Wingdings" pitchFamily="2" charset="2"/>
              <a:buChar char="ü"/>
            </a:pPr>
            <a:r>
              <a:rPr lang="sah-RU" dirty="0" smtClean="0">
                <a:solidFill>
                  <a:srgbClr val="003399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Sakha Unicode" pitchFamily="18" charset="0"/>
              </a:rPr>
              <a:t>Сахалыы норуот ырыаларын толоруу.</a:t>
            </a:r>
            <a:endParaRPr lang="ru-RU" dirty="0" smtClean="0">
              <a:solidFill>
                <a:srgbClr val="003399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Times Sakha Unicode" pitchFamily="18" charset="0"/>
            </a:endParaRPr>
          </a:p>
          <a:p>
            <a:pPr marL="536575" indent="-179388" algn="just">
              <a:buFont typeface="Wingdings" pitchFamily="2" charset="2"/>
              <a:buChar char="ü"/>
            </a:pPr>
            <a:r>
              <a:rPr lang="sah-RU" dirty="0" smtClean="0">
                <a:solidFill>
                  <a:srgbClr val="003399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Sakha Unicode" pitchFamily="18" charset="0"/>
              </a:rPr>
              <a:t>Кылгас тойугу туойуу.</a:t>
            </a:r>
            <a:endParaRPr lang="ru-RU" dirty="0" smtClean="0">
              <a:solidFill>
                <a:srgbClr val="003399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Times Sakha Unicode" pitchFamily="18" charset="0"/>
            </a:endParaRPr>
          </a:p>
          <a:p>
            <a:pPr marL="536575" indent="-179388" algn="just">
              <a:buFont typeface="Wingdings" pitchFamily="2" charset="2"/>
              <a:buChar char="ü"/>
            </a:pPr>
            <a:r>
              <a:rPr lang="sah-RU" dirty="0" smtClean="0">
                <a:solidFill>
                  <a:srgbClr val="003399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Sakha Unicode" pitchFamily="18" charset="0"/>
              </a:rPr>
              <a:t>Хартыынанан кыра кээмэйдээх тута хоһуйуу, толоруу.</a:t>
            </a:r>
            <a:endParaRPr lang="ru-RU" dirty="0" smtClean="0">
              <a:solidFill>
                <a:srgbClr val="003399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Times Sakha Unicode" pitchFamily="18" charset="0"/>
            </a:endParaRPr>
          </a:p>
          <a:p>
            <a:pPr algn="just">
              <a:buNone/>
            </a:pPr>
            <a:r>
              <a:rPr lang="sah-RU" dirty="0" smtClean="0">
                <a:solidFill>
                  <a:srgbClr val="C0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Sakha Unicode" pitchFamily="18" charset="0"/>
              </a:rPr>
              <a:t>Иккис, үһүc сылын дьарыктанар оҕолор:</a:t>
            </a:r>
            <a:endParaRPr lang="ru-RU" dirty="0" smtClean="0">
              <a:solidFill>
                <a:srgbClr val="C00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Times Sakha Unicode" pitchFamily="18" charset="0"/>
            </a:endParaRPr>
          </a:p>
          <a:p>
            <a:pPr marL="536575" indent="-179388" algn="just">
              <a:buFont typeface="Wingdings" pitchFamily="2" charset="2"/>
              <a:buChar char="ü"/>
            </a:pPr>
            <a:r>
              <a:rPr lang="sah-RU" dirty="0" smtClean="0">
                <a:solidFill>
                  <a:srgbClr val="003399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Sakha Unicode" pitchFamily="18" charset="0"/>
              </a:rPr>
              <a:t>Саха сирин биллэр оһуокайдьыттарын, тойуксуттарын, олоҥхоһуттарын билии.</a:t>
            </a:r>
            <a:endParaRPr lang="ru-RU" dirty="0" smtClean="0">
              <a:solidFill>
                <a:srgbClr val="003399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Times Sakha Unicode" pitchFamily="18" charset="0"/>
            </a:endParaRPr>
          </a:p>
          <a:p>
            <a:pPr marL="536575" indent="-179388" algn="just">
              <a:buFont typeface="Wingdings" pitchFamily="2" charset="2"/>
              <a:buChar char="ü"/>
            </a:pPr>
            <a:r>
              <a:rPr lang="sah-RU" dirty="0" smtClean="0">
                <a:solidFill>
                  <a:srgbClr val="003399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Sakha Unicode" pitchFamily="18" charset="0"/>
              </a:rPr>
              <a:t>Амма аатырбыт олоҥхоһуттарын, кинилэр олоҥхолорун, аймахтарын, олорбут сирдэрин, тугу үлэлээбиттэрин үөрэтэн билии.</a:t>
            </a:r>
            <a:endParaRPr lang="ru-RU" dirty="0" smtClean="0">
              <a:solidFill>
                <a:srgbClr val="003399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Times Sakha Unicode" pitchFamily="18" charset="0"/>
            </a:endParaRPr>
          </a:p>
          <a:p>
            <a:pPr marL="536575" indent="-179388" algn="just">
              <a:buFont typeface="Wingdings" pitchFamily="2" charset="2"/>
              <a:buChar char="ü"/>
            </a:pPr>
            <a:r>
              <a:rPr lang="sah-RU" dirty="0" smtClean="0">
                <a:solidFill>
                  <a:srgbClr val="003399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Sakha Unicode" pitchFamily="18" charset="0"/>
              </a:rPr>
              <a:t>Саха норуотун ырыатын, тойугун туһунан дириҥник ырытан өйдөөһүн.</a:t>
            </a:r>
            <a:r>
              <a:rPr lang="sah-RU" b="1" dirty="0" smtClean="0">
                <a:solidFill>
                  <a:srgbClr val="003399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Sakha Unicode" pitchFamily="18" charset="0"/>
              </a:rPr>
              <a:t> </a:t>
            </a:r>
            <a:endParaRPr lang="ru-RU" dirty="0" smtClean="0">
              <a:solidFill>
                <a:srgbClr val="003399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Times Sakha Unicode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1898</TotalTime>
  <Words>771</Words>
  <Application>Microsoft Office PowerPoint</Application>
  <PresentationFormat>Экран (4:3)</PresentationFormat>
  <Paragraphs>104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Устин Нохсоороп олоҥхотун оҕоҕо үөрэтии </vt:lpstr>
      <vt:lpstr>Слайд 2</vt:lpstr>
      <vt:lpstr>Слайд 3</vt:lpstr>
      <vt:lpstr>Слайд 4</vt:lpstr>
      <vt:lpstr>Слайд 5</vt:lpstr>
      <vt:lpstr>Оҕоҕо олоҥхону үөрэтии түһүмэхтэрэ</vt:lpstr>
      <vt:lpstr>Оҕоҕо олоҥхону үөрэтии түһүмэхтэрэ</vt:lpstr>
      <vt:lpstr>“Дьүрүскэн” оҕо этно-фольклорнай  бөлөҕө</vt:lpstr>
      <vt:lpstr>Слайд 9</vt:lpstr>
      <vt:lpstr>олоҥхону оҕоҕо уһуйуу </vt:lpstr>
      <vt:lpstr>Үстүүн Нохсоороп бу олоҥхотун 28 сааһыттан саҕалаан суруйбут уонна  1935 с. куоракка баартыйа обкуомун сынньанар дьиэтигэр сытан П. А. Ойуунускайга иһитиннэрбит. Платон Алексеевич сэҥээрэн дуогабар түһэрсэннэр олоҥхо буолан тахсар. </vt:lpstr>
      <vt:lpstr>Олоҥхоҕо аан дойду айыллыыта  (“Дыырай Бэргэн”олонхоттон быhа тардыы)  </vt:lpstr>
      <vt:lpstr>Олоҥхо геройдарынан үөрэтии (“Дыырай Бэргэн”олонхоттон быhа тардыы)</vt:lpstr>
      <vt:lpstr>Олоҥхо геройдарынан үөрэтии (“Дыырай Бэргэн” олонхоттон быhа тардыы)</vt:lpstr>
      <vt:lpstr>Олоҥхо геройдарынан үөрэтии  (“Дыырай Бэргэн” олонхоттон быhа тардыы)</vt:lpstr>
      <vt:lpstr>Түмүк тыл</vt:lpstr>
      <vt:lpstr>Түмүк тыл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Олоҥхо...</dc:title>
  <dc:creator>Admin</dc:creator>
  <cp:lastModifiedBy>Технология девочки</cp:lastModifiedBy>
  <cp:revision>153</cp:revision>
  <dcterms:created xsi:type="dcterms:W3CDTF">2016-10-05T11:29:20Z</dcterms:created>
  <dcterms:modified xsi:type="dcterms:W3CDTF">2021-03-23T03:20:38Z</dcterms:modified>
</cp:coreProperties>
</file>