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319" r:id="rId4"/>
    <p:sldId id="372" r:id="rId5"/>
    <p:sldId id="371" r:id="rId6"/>
    <p:sldId id="370" r:id="rId7"/>
    <p:sldId id="369" r:id="rId8"/>
    <p:sldId id="373" r:id="rId9"/>
    <p:sldId id="377" r:id="rId10"/>
    <p:sldId id="376" r:id="rId11"/>
    <p:sldId id="375" r:id="rId12"/>
    <p:sldId id="374" r:id="rId13"/>
    <p:sldId id="395" r:id="rId14"/>
    <p:sldId id="382" r:id="rId15"/>
    <p:sldId id="381" r:id="rId16"/>
    <p:sldId id="380" r:id="rId17"/>
    <p:sldId id="379" r:id="rId18"/>
    <p:sldId id="383" r:id="rId19"/>
    <p:sldId id="387" r:id="rId20"/>
    <p:sldId id="386" r:id="rId21"/>
    <p:sldId id="385" r:id="rId22"/>
    <p:sldId id="384" r:id="rId23"/>
    <p:sldId id="388" r:id="rId24"/>
    <p:sldId id="392" r:id="rId25"/>
    <p:sldId id="391" r:id="rId26"/>
    <p:sldId id="390" r:id="rId27"/>
    <p:sldId id="389" r:id="rId28"/>
    <p:sldId id="284" r:id="rId29"/>
    <p:sldId id="39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917"/>
    <a:srgbClr val="A50021"/>
    <a:srgbClr val="CC0000"/>
    <a:srgbClr val="007033"/>
    <a:srgbClr val="D4D3DF"/>
    <a:srgbClr val="642F04"/>
    <a:srgbClr val="351413"/>
    <a:srgbClr val="212911"/>
    <a:srgbClr val="1A210D"/>
    <a:srgbClr val="46004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22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63BEF-93B8-46E2-9E17-1E082CCA5161}" type="datetimeFigureOut">
              <a:rPr lang="ru-RU" smtClean="0"/>
              <a:pPr/>
              <a:t>16.11.2015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637E2-DC3F-4D12-BC14-6992AC1D160A}" type="slidenum">
              <a:rPr lang="ru-RU" smtClean="0"/>
              <a:pPr/>
              <a:t>‹#›</a:t>
            </a:fld>
            <a:endParaRPr lang="ru-RU"/>
          </a:p>
        </p:txBody>
      </p:sp>
    </p:spTree>
    <p:extLst>
      <p:ext uri="{BB962C8B-B14F-4D97-AF65-F5344CB8AC3E}">
        <p14:creationId xmlns="" xmlns:p14="http://schemas.microsoft.com/office/powerpoint/2010/main" val="163244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p:spPr>
        <p:txBody>
          <a:bodyPr/>
          <a:lstStyle/>
          <a:p>
            <a:endParaRPr lang="ru-RU" dirty="0" smtClean="0"/>
          </a:p>
        </p:txBody>
      </p:sp>
      <p:sp>
        <p:nvSpPr>
          <p:cNvPr id="31748" name="Номер слайда 3"/>
          <p:cNvSpPr>
            <a:spLocks noGrp="1"/>
          </p:cNvSpPr>
          <p:nvPr>
            <p:ph type="sldNum" sz="quarter" idx="5"/>
          </p:nvPr>
        </p:nvSpPr>
        <p:spPr>
          <a:noFill/>
        </p:spPr>
        <p:txBody>
          <a:bodyPr/>
          <a:lstStyle/>
          <a:p>
            <a:fld id="{229413D5-C178-4D2A-87C4-B25D6DF7E349}"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D415503-F96C-444A-9BF1-735A2AC34F68}" type="slidenum">
              <a:rPr lang="ru-RU" smtClean="0"/>
              <a:pPr/>
              <a:t>2</a:t>
            </a:fld>
            <a:endParaRPr 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27</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endParaRPr lang="ru-RU" dirty="0" smtClean="0"/>
          </a:p>
        </p:txBody>
      </p:sp>
      <p:sp>
        <p:nvSpPr>
          <p:cNvPr id="33796" name="Номер слайда 3"/>
          <p:cNvSpPr>
            <a:spLocks noGrp="1"/>
          </p:cNvSpPr>
          <p:nvPr>
            <p:ph type="sldNum" sz="quarter" idx="5"/>
          </p:nvPr>
        </p:nvSpPr>
        <p:spPr>
          <a:noFill/>
        </p:spPr>
        <p:txBody>
          <a:bodyPr/>
          <a:lstStyle/>
          <a:p>
            <a:fld id="{83A2526F-BE36-4581-9756-F70F302A8DAD}" type="slidenum">
              <a:rPr lang="ru-RU" smtClean="0"/>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032C04-C30A-4CC7-ACC3-8D07A76C134E}"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5E5691-7073-43DA-AF96-D340738EE2D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32C04-C30A-4CC7-ACC3-8D07A76C134E}" type="datetimeFigureOut">
              <a:rPr lang="ru-RU" smtClean="0"/>
              <a:pPr/>
              <a:t>16.11.2015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E5691-7073-43DA-AF96-D340738EE2D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png"/><Relationship Id="rId4" Type="http://schemas.openxmlformats.org/officeDocument/2006/relationships/slide" Target="slide2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4.gif"/></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image" Target="../media/image5.jpeg"/><Relationship Id="rId21" Type="http://schemas.openxmlformats.org/officeDocument/2006/relationships/slide" Target="slide19.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2.xml"/><Relationship Id="rId16" Type="http://schemas.openxmlformats.org/officeDocument/2006/relationships/slide" Target="slide14.xml"/><Relationship Id="rId20" Type="http://schemas.openxmlformats.org/officeDocument/2006/relationships/slide" Target="slide18.xml"/><Relationship Id="rId29"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32" Type="http://schemas.openxmlformats.org/officeDocument/2006/relationships/image" Target="../media/image9.png"/><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slide" Target="slide26.xml"/><Relationship Id="rId10" Type="http://schemas.openxmlformats.org/officeDocument/2006/relationships/slide" Target="slide8.xml"/><Relationship Id="rId19" Type="http://schemas.openxmlformats.org/officeDocument/2006/relationships/slide" Target="slide17.xml"/><Relationship Id="rId31"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9.jpe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hyperlink" Target="http://gifsgifsparavoce.files.wordpress.com/2012/02/abelhinha031.png?w=630" TargetMode="External"/><Relationship Id="rId3" Type="http://schemas.openxmlformats.org/officeDocument/2006/relationships/slide" Target="slide1.xml"/><Relationship Id="rId7" Type="http://schemas.openxmlformats.org/officeDocument/2006/relationships/hyperlink" Target="http://papus666.narod.ru/clipart/p/pods/pods04.pn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forchel.ru/uploads/posts/2011-08/1312737308_5.jpg" TargetMode="External"/><Relationship Id="rId5" Type="http://schemas.openxmlformats.org/officeDocument/2006/relationships/hyperlink" Target="http://img-fotki.yandex.ru/get/9349/20573769.52/0_94204_946b02f5_L.png" TargetMode="External"/><Relationship Id="rId10" Type="http://schemas.openxmlformats.org/officeDocument/2006/relationships/hyperlink" Target="http://s008.radikal.ru/i306/1011/71/1a06c40bc806.jpg" TargetMode="External"/><Relationship Id="rId4" Type="http://schemas.openxmlformats.org/officeDocument/2006/relationships/image" Target="../media/image9.png"/><Relationship Id="rId9" Type="http://schemas.openxmlformats.org/officeDocument/2006/relationships/hyperlink" Target="http://img-fotki.yandex.ru/get/6306/162549541.6/0_744cd_83128e8d_X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ruditov.net/publ/math/1" TargetMode="External"/><Relationship Id="rId2" Type="http://schemas.openxmlformats.org/officeDocument/2006/relationships/hyperlink" Target="http://matematika-doma.ru/interesnoe-iz-matematiki/page/2/" TargetMode="External"/><Relationship Id="rId1" Type="http://schemas.openxmlformats.org/officeDocument/2006/relationships/slideLayout" Target="../slideLayouts/slideLayout2.xml"/><Relationship Id="rId6" Type="http://schemas.openxmlformats.org/officeDocument/2006/relationships/hyperlink" Target="http://elenaranko.ucoz.ru/" TargetMode="External"/><Relationship Id="rId5" Type="http://schemas.openxmlformats.org/officeDocument/2006/relationships/hyperlink" Target="http://brainden.com/golovolomki/geometry-puzzles.htm" TargetMode="External"/><Relationship Id="rId4" Type="http://schemas.openxmlformats.org/officeDocument/2006/relationships/hyperlink" Target="http://nsportal.ru/nachalnaya-shkola/matematika/2011/10/04/geometricheskie-zadach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matematika-doma.ru/uploads/posts/2015-11/1446620705_treasure-box.jpg" TargetMode="External"/><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959932" y="3344945"/>
            <a:ext cx="4104456" cy="1107996"/>
          </a:xfrm>
          <a:prstGeom prst="rect">
            <a:avLst/>
          </a:prstGeom>
          <a:noFill/>
          <a:ln w="9525">
            <a:noFill/>
            <a:miter lim="800000"/>
            <a:headEnd/>
            <a:tailEnd/>
          </a:ln>
          <a:effectLst/>
        </p:spPr>
        <p:txBody>
          <a:bodyPr wrap="square">
            <a:spAutoFit/>
          </a:bodyPr>
          <a:lstStyle/>
          <a:p>
            <a:r>
              <a:rPr lang="ru-RU" sz="2200" i="1" dirty="0" smtClean="0">
                <a:latin typeface="Times New Roman" pitchFamily="18" charset="0"/>
              </a:rPr>
              <a:t>Подготовила: Черемисина Л.В., учитель математики МБОУ Троицкая СОШ №1</a:t>
            </a:r>
            <a:endParaRPr lang="ru-RU" sz="2400" b="1" i="1" dirty="0">
              <a:latin typeface="Times New Roman" pitchFamily="18" charset="0"/>
            </a:endParaRPr>
          </a:p>
        </p:txBody>
      </p:sp>
      <p:pic>
        <p:nvPicPr>
          <p:cNvPr id="11" name="Рисунок 10" descr="Рисунок18.png">
            <a:hlinkClick r:id="rId4" action="ppaction://hlinksldjump"/>
          </p:cNvPr>
          <p:cNvPicPr>
            <a:picLocks noChangeAspect="1"/>
          </p:cNvPicPr>
          <p:nvPr/>
        </p:nvPicPr>
        <p:blipFill>
          <a:blip r:embed="rId5" cstate="screen"/>
          <a:srcRect/>
          <a:stretch>
            <a:fillRect/>
          </a:stretch>
        </p:blipFill>
        <p:spPr>
          <a:xfrm>
            <a:off x="323528" y="6165304"/>
            <a:ext cx="1606332" cy="360040"/>
          </a:xfrm>
          <a:prstGeom prst="rect">
            <a:avLst/>
          </a:prstGeom>
        </p:spPr>
      </p:pic>
      <p:pic>
        <p:nvPicPr>
          <p:cNvPr id="12" name="Рисунок 11" descr="Рисунок19.png">
            <a:hlinkClick r:id="rId6" action="ppaction://hlinksldjump"/>
          </p:cNvPr>
          <p:cNvPicPr>
            <a:picLocks noChangeAspect="1"/>
          </p:cNvPicPr>
          <p:nvPr/>
        </p:nvPicPr>
        <p:blipFill>
          <a:blip r:embed="rId7" cstate="screen"/>
          <a:srcRect/>
          <a:stretch>
            <a:fillRect/>
          </a:stretch>
        </p:blipFill>
        <p:spPr>
          <a:xfrm>
            <a:off x="2555776" y="6165304"/>
            <a:ext cx="2808312" cy="374442"/>
          </a:xfrm>
          <a:prstGeom prst="rect">
            <a:avLst/>
          </a:prstGeom>
        </p:spPr>
      </p:pic>
      <p:sp>
        <p:nvSpPr>
          <p:cNvPr id="7" name="Прямоугольник 6"/>
          <p:cNvSpPr/>
          <p:nvPr/>
        </p:nvSpPr>
        <p:spPr>
          <a:xfrm>
            <a:off x="323528" y="404664"/>
            <a:ext cx="7848872"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Интерактивная </a:t>
            </a:r>
          </a:p>
          <a:p>
            <a:pPr algn="ct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гра по математике для </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6-7 </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классов</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285720" y="3786190"/>
            <a:ext cx="7776864" cy="904863"/>
          </a:xfrm>
          <a:prstGeom prst="rect">
            <a:avLst/>
          </a:prstGeom>
          <a:noFill/>
          <a:ln w="9525">
            <a:noFill/>
            <a:miter lim="800000"/>
            <a:headEnd/>
            <a:tailEnd/>
          </a:ln>
        </p:spPr>
        <p:txBody>
          <a:bodyPr wrap="square">
            <a:spAutoFit/>
          </a:bodyPr>
          <a:lstStyle/>
          <a:p>
            <a:pPr lvl="0" algn="ctr">
              <a:spcBef>
                <a:spcPct val="20000"/>
              </a:spcBef>
            </a:pPr>
            <a:r>
              <a:rPr lang="ru-RU" sz="2400" b="1" i="1" dirty="0" smtClean="0"/>
              <a:t>Ответ</a:t>
            </a:r>
            <a:r>
              <a:rPr lang="ru-RU" sz="2400" b="1" i="1" dirty="0"/>
              <a:t>:</a:t>
            </a:r>
            <a:r>
              <a:rPr lang="ru-RU" sz="2400" b="1" dirty="0"/>
              <a:t> </a:t>
            </a:r>
            <a:r>
              <a:rPr lang="ru-RU" sz="2400" b="1" i="1" dirty="0"/>
              <a:t>Спичку</a:t>
            </a:r>
            <a:endParaRPr lang="ru-RU" sz="2400" b="1" dirty="0"/>
          </a:p>
          <a:p>
            <a:pPr>
              <a:spcBef>
                <a:spcPct val="20000"/>
              </a:spcBef>
            </a:pPr>
            <a:endParaRPr lang="ru-RU" sz="2400" i="1" dirty="0" smtClean="0">
              <a:latin typeface="Georgia" pitchFamily="18" charset="0"/>
            </a:endParaRPr>
          </a:p>
        </p:txBody>
      </p:sp>
      <p:sp>
        <p:nvSpPr>
          <p:cNvPr id="15" name="Text Box 5"/>
          <p:cNvSpPr txBox="1">
            <a:spLocks noChangeArrowheads="1"/>
          </p:cNvSpPr>
          <p:nvPr/>
        </p:nvSpPr>
        <p:spPr bwMode="auto">
          <a:xfrm>
            <a:off x="395536" y="1268760"/>
            <a:ext cx="7632848" cy="1200329"/>
          </a:xfrm>
          <a:prstGeom prst="rect">
            <a:avLst/>
          </a:prstGeom>
          <a:noFill/>
          <a:ln w="9525">
            <a:noFill/>
            <a:miter lim="800000"/>
            <a:headEnd/>
            <a:tailEnd/>
          </a:ln>
        </p:spPr>
        <p:txBody>
          <a:bodyPr wrap="square">
            <a:spAutoFit/>
          </a:bodyPr>
          <a:lstStyle/>
          <a:p>
            <a:r>
              <a:rPr lang="ru-RU" sz="2400" dirty="0"/>
              <a:t>Если бы у вас была только одна спичка, и вы вошли в комнату, где есть керосиновая лампа, камин и газовая плита, чтобы вы зажгли первым делом</a:t>
            </a:r>
            <a:r>
              <a:rPr lang="ru-RU" sz="2400" dirty="0" smtClean="0"/>
              <a:t>?</a:t>
            </a:r>
            <a:endParaRPr lang="ru-RU" sz="2400" dirty="0"/>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30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all" dirty="0" smtClean="0">
                <a:solidFill>
                  <a:schemeClr val="accent3">
                    <a:lumMod val="75000"/>
                  </a:schemeClr>
                </a:solidFill>
                <a:latin typeface="Times New Roman" pitchFamily="18" charset="0"/>
                <a:cs typeface="Times New Roman" pitchFamily="18" charset="0"/>
              </a:rPr>
              <a:t>Задачи на логику</a:t>
            </a:r>
            <a:endParaRPr lang="ru-RU" sz="3600" b="1" cap="all" dirty="0">
              <a:solidFill>
                <a:schemeClr val="accent3">
                  <a:lumMod val="75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428596" y="3857628"/>
            <a:ext cx="7776864" cy="461665"/>
          </a:xfrm>
          <a:prstGeom prst="rect">
            <a:avLst/>
          </a:prstGeom>
          <a:noFill/>
          <a:ln w="9525">
            <a:noFill/>
            <a:miter lim="800000"/>
            <a:headEnd/>
            <a:tailEnd/>
          </a:ln>
        </p:spPr>
        <p:txBody>
          <a:bodyPr wrap="square">
            <a:spAutoFit/>
          </a:bodyPr>
          <a:lstStyle/>
          <a:p>
            <a:pPr algn="ctr"/>
            <a:r>
              <a:rPr lang="ru-RU" sz="2400" b="1" dirty="0"/>
              <a:t>Ответ: 17 лет сыну  и 51 год отцу</a:t>
            </a:r>
          </a:p>
        </p:txBody>
      </p:sp>
      <p:sp>
        <p:nvSpPr>
          <p:cNvPr id="15" name="Text Box 5"/>
          <p:cNvSpPr txBox="1">
            <a:spLocks noChangeArrowheads="1"/>
          </p:cNvSpPr>
          <p:nvPr/>
        </p:nvSpPr>
        <p:spPr bwMode="auto">
          <a:xfrm>
            <a:off x="395536" y="1268760"/>
            <a:ext cx="7632848" cy="1200329"/>
          </a:xfrm>
          <a:prstGeom prst="rect">
            <a:avLst/>
          </a:prstGeom>
          <a:noFill/>
          <a:ln w="9525">
            <a:noFill/>
            <a:miter lim="800000"/>
            <a:headEnd/>
            <a:tailEnd/>
          </a:ln>
        </p:spPr>
        <p:txBody>
          <a:bodyPr wrap="square">
            <a:spAutoFit/>
          </a:bodyPr>
          <a:lstStyle/>
          <a:p>
            <a:pPr lvl="0"/>
            <a:r>
              <a:rPr lang="ru-RU" sz="2400" dirty="0"/>
              <a:t>Когда отцу было 37 лет,  то сыну было 3 года, а сейчас сыну в 3 раза меньше лет, чем отцу. Сколько лет сейчас отцу и сколько лет сыну?</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40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all" dirty="0" smtClean="0">
                <a:solidFill>
                  <a:schemeClr val="accent3">
                    <a:lumMod val="75000"/>
                  </a:schemeClr>
                </a:solidFill>
                <a:latin typeface="Times New Roman" pitchFamily="18" charset="0"/>
                <a:cs typeface="Times New Roman" pitchFamily="18" charset="0"/>
              </a:rPr>
              <a:t>Задачи на логику</a:t>
            </a:r>
            <a:endParaRPr lang="ru-RU" sz="3600" b="1" cap="all" dirty="0">
              <a:solidFill>
                <a:schemeClr val="accent3">
                  <a:lumMod val="75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500034" y="3714752"/>
            <a:ext cx="7776864" cy="1200329"/>
          </a:xfrm>
          <a:prstGeom prst="rect">
            <a:avLst/>
          </a:prstGeom>
          <a:noFill/>
          <a:ln w="9525">
            <a:noFill/>
            <a:miter lim="800000"/>
            <a:headEnd/>
            <a:tailEnd/>
          </a:ln>
        </p:spPr>
        <p:txBody>
          <a:bodyPr wrap="square">
            <a:spAutoFit/>
          </a:bodyPr>
          <a:lstStyle/>
          <a:p>
            <a:pPr algn="ctr"/>
            <a:r>
              <a:rPr lang="ru-RU" sz="2400" b="1" dirty="0"/>
              <a:t>Ответ: </a:t>
            </a:r>
            <a:endParaRPr lang="ru-RU" sz="2400" b="1" dirty="0" smtClean="0"/>
          </a:p>
          <a:p>
            <a:pPr algn="ctr"/>
            <a:r>
              <a:rPr lang="ru-RU" sz="2400" b="1" dirty="0" smtClean="0"/>
              <a:t>независимо </a:t>
            </a:r>
            <a:r>
              <a:rPr lang="ru-RU" sz="2400" b="1" dirty="0"/>
              <a:t>от распределения жильцов по этажам, кнопка «1».</a:t>
            </a:r>
          </a:p>
        </p:txBody>
      </p:sp>
      <p:sp>
        <p:nvSpPr>
          <p:cNvPr id="15" name="Text Box 5"/>
          <p:cNvSpPr txBox="1">
            <a:spLocks noChangeArrowheads="1"/>
          </p:cNvSpPr>
          <p:nvPr/>
        </p:nvSpPr>
        <p:spPr bwMode="auto">
          <a:xfrm>
            <a:off x="395536" y="1268760"/>
            <a:ext cx="7632848" cy="1569660"/>
          </a:xfrm>
          <a:prstGeom prst="rect">
            <a:avLst/>
          </a:prstGeom>
          <a:noFill/>
          <a:ln w="9525">
            <a:noFill/>
            <a:miter lim="800000"/>
            <a:headEnd/>
            <a:tailEnd/>
          </a:ln>
        </p:spPr>
        <p:txBody>
          <a:bodyPr wrap="square">
            <a:spAutoFit/>
          </a:bodyPr>
          <a:lstStyle/>
          <a:p>
            <a:r>
              <a:rPr lang="ru-RU" sz="2400" dirty="0" smtClean="0"/>
              <a:t>В </a:t>
            </a:r>
            <a:r>
              <a:rPr lang="ru-RU" sz="2400" dirty="0"/>
              <a:t>12-этажном доме есть лифт. На первом этаже живёт всего 2 человека, от этажа к этажу количество жильцов увеличивается вдвое. Какая кнопка в лифте этого дома нажимается чаще других?</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50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all" dirty="0" smtClean="0">
                <a:solidFill>
                  <a:schemeClr val="accent3">
                    <a:lumMod val="75000"/>
                  </a:schemeClr>
                </a:solidFill>
                <a:latin typeface="Times New Roman" pitchFamily="18" charset="0"/>
                <a:cs typeface="Times New Roman" pitchFamily="18" charset="0"/>
              </a:rPr>
              <a:t>Задачи на логику</a:t>
            </a:r>
            <a:endParaRPr lang="ru-RU" sz="3600" b="1" cap="all" dirty="0">
              <a:solidFill>
                <a:schemeClr val="accent3">
                  <a:lumMod val="75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57158" y="4357694"/>
            <a:ext cx="7776864" cy="461665"/>
          </a:xfrm>
          <a:prstGeom prst="rect">
            <a:avLst/>
          </a:prstGeom>
          <a:noFill/>
          <a:ln w="9525">
            <a:noFill/>
            <a:miter lim="800000"/>
            <a:headEnd/>
            <a:tailEnd/>
          </a:ln>
        </p:spPr>
        <p:txBody>
          <a:bodyPr wrap="square">
            <a:spAutoFit/>
          </a:bodyPr>
          <a:lstStyle/>
          <a:p>
            <a:pPr algn="ctr">
              <a:spcBef>
                <a:spcPct val="20000"/>
              </a:spcBef>
            </a:pPr>
            <a:r>
              <a:rPr lang="ru-RU" sz="2400" b="1" dirty="0" smtClean="0">
                <a:latin typeface="Georgia" pitchFamily="18" charset="0"/>
              </a:rPr>
              <a:t>Ответ:    Квадрат</a:t>
            </a:r>
          </a:p>
        </p:txBody>
      </p:sp>
      <p:sp>
        <p:nvSpPr>
          <p:cNvPr id="15" name="Text Box 5"/>
          <p:cNvSpPr txBox="1">
            <a:spLocks noChangeArrowheads="1"/>
          </p:cNvSpPr>
          <p:nvPr/>
        </p:nvSpPr>
        <p:spPr bwMode="auto">
          <a:xfrm>
            <a:off x="395536" y="1268760"/>
            <a:ext cx="7632848" cy="461665"/>
          </a:xfrm>
          <a:prstGeom prst="rect">
            <a:avLst/>
          </a:prstGeom>
          <a:noFill/>
          <a:ln w="9525">
            <a:noFill/>
            <a:miter lim="800000"/>
            <a:headEnd/>
            <a:tailEnd/>
          </a:ln>
        </p:spPr>
        <p:txBody>
          <a:bodyPr wrap="square">
            <a:spAutoFit/>
          </a:bodyPr>
          <a:lstStyle/>
          <a:p>
            <a:pPr>
              <a:spcBef>
                <a:spcPct val="20000"/>
              </a:spcBef>
            </a:pPr>
            <a:r>
              <a:rPr lang="ru-RU" sz="2400" b="1" dirty="0" smtClean="0">
                <a:latin typeface="Georgia" pitchFamily="18" charset="0"/>
              </a:rPr>
              <a:t>Решите ребус</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10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srgbClr val="C0504D">
                    <a:lumMod val="75000"/>
                  </a:srgbClr>
                </a:solidFill>
                <a:latin typeface="Times New Roman" pitchFamily="18" charset="0"/>
                <a:cs typeface="Times New Roman" pitchFamily="18" charset="0"/>
              </a:rPr>
              <a:t>Геометрические задачи</a:t>
            </a:r>
            <a:endParaRPr lang="ru-RU" sz="2400" b="1" cap="all" dirty="0">
              <a:solidFill>
                <a:srgbClr val="C0504D">
                  <a:lumMod val="75000"/>
                </a:srgbClr>
              </a:solidFill>
              <a:latin typeface="Times New Roman" pitchFamily="18" charset="0"/>
              <a:cs typeface="Times New Roman" pitchFamily="18" charset="0"/>
            </a:endParaRPr>
          </a:p>
        </p:txBody>
      </p:sp>
      <p:pic>
        <p:nvPicPr>
          <p:cNvPr id="11" name="Picture 5"/>
          <p:cNvPicPr>
            <a:picLocks noChangeAspect="1" noChangeArrowheads="1"/>
          </p:cNvPicPr>
          <p:nvPr/>
        </p:nvPicPr>
        <p:blipFill>
          <a:blip r:embed="rId8"/>
          <a:srcRect/>
          <a:stretch>
            <a:fillRect/>
          </a:stretch>
        </p:blipFill>
        <p:spPr bwMode="auto">
          <a:xfrm>
            <a:off x="3000364" y="1428736"/>
            <a:ext cx="4965704" cy="2561406"/>
          </a:xfrm>
          <a:prstGeom prst="rect">
            <a:avLst/>
          </a:prstGeom>
          <a:solidFill>
            <a:srgbClr val="FFFF00"/>
          </a:solidFill>
          <a:ln w="76200">
            <a:solidFill>
              <a:srgbClr val="808000"/>
            </a:solid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2924944"/>
            <a:ext cx="7776864" cy="461665"/>
          </a:xfrm>
          <a:prstGeom prst="rect">
            <a:avLst/>
          </a:prstGeom>
          <a:noFill/>
          <a:ln w="9525">
            <a:noFill/>
            <a:miter lim="800000"/>
            <a:headEnd/>
            <a:tailEnd/>
          </a:ln>
        </p:spPr>
        <p:txBody>
          <a:bodyPr wrap="square">
            <a:spAutoFit/>
          </a:bodyPr>
          <a:lstStyle/>
          <a:p>
            <a:pPr>
              <a:spcBef>
                <a:spcPct val="20000"/>
              </a:spcBef>
            </a:pPr>
            <a:r>
              <a:rPr lang="ru-RU" sz="2400" i="1" dirty="0" smtClean="0">
                <a:latin typeface="Georgia" pitchFamily="18" charset="0"/>
              </a:rPr>
              <a:t>Ответ:</a:t>
            </a:r>
          </a:p>
        </p:txBody>
      </p:sp>
      <p:sp>
        <p:nvSpPr>
          <p:cNvPr id="15" name="Text Box 5"/>
          <p:cNvSpPr txBox="1">
            <a:spLocks noChangeArrowheads="1"/>
          </p:cNvSpPr>
          <p:nvPr/>
        </p:nvSpPr>
        <p:spPr bwMode="auto">
          <a:xfrm>
            <a:off x="395536" y="1268760"/>
            <a:ext cx="7632848" cy="1569660"/>
          </a:xfrm>
          <a:prstGeom prst="rect">
            <a:avLst/>
          </a:prstGeom>
          <a:noFill/>
          <a:ln w="9525">
            <a:noFill/>
            <a:miter lim="800000"/>
            <a:headEnd/>
            <a:tailEnd/>
          </a:ln>
        </p:spPr>
        <p:txBody>
          <a:bodyPr wrap="square">
            <a:spAutoFit/>
          </a:bodyPr>
          <a:lstStyle/>
          <a:p>
            <a:r>
              <a:rPr lang="ru-RU" sz="2400" dirty="0" smtClean="0"/>
              <a:t>Вокруг </a:t>
            </a:r>
            <a:r>
              <a:rPr lang="ru-RU" sz="2400" dirty="0"/>
              <a:t>клумбы квадратной формы надо разместить 14 камешков так, чтобы вдоль каждой стороны было одинаковое количество камешков. Нарисуй, как это можно сделать?</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20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srgbClr val="C0504D">
                    <a:lumMod val="75000"/>
                  </a:srgbClr>
                </a:solidFill>
                <a:latin typeface="Times New Roman" pitchFamily="18" charset="0"/>
                <a:cs typeface="Times New Roman" pitchFamily="18" charset="0"/>
              </a:rPr>
              <a:t>Геометрические задачи</a:t>
            </a:r>
            <a:endParaRPr lang="ru-RU" sz="2400" b="1" cap="all" dirty="0">
              <a:solidFill>
                <a:srgbClr val="C0504D">
                  <a:lumMod val="75000"/>
                </a:srgbClr>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 xmlns:a14="http://schemas.microsoft.com/office/drawing/2010/main" val="0"/>
              </a:ext>
            </a:extLst>
          </a:blip>
          <a:srcRect/>
          <a:stretch>
            <a:fillRect/>
          </a:stretch>
        </p:blipFill>
        <p:spPr bwMode="auto">
          <a:xfrm>
            <a:off x="2051720" y="3266527"/>
            <a:ext cx="1877338" cy="1843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wipe(down)">
                                      <p:cBhvr>
                                        <p:cTn id="19" dur="500"/>
                                        <p:tgtEl>
                                          <p:spTgt spid="5123"/>
                                        </p:tgtEl>
                                      </p:cBhvr>
                                    </p:animEffect>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2924944"/>
            <a:ext cx="7776864" cy="461665"/>
          </a:xfrm>
          <a:prstGeom prst="rect">
            <a:avLst/>
          </a:prstGeom>
          <a:noFill/>
          <a:ln w="9525">
            <a:noFill/>
            <a:miter lim="800000"/>
            <a:headEnd/>
            <a:tailEnd/>
          </a:ln>
        </p:spPr>
        <p:txBody>
          <a:bodyPr wrap="square">
            <a:spAutoFit/>
          </a:bodyPr>
          <a:lstStyle/>
          <a:p>
            <a:pPr>
              <a:spcBef>
                <a:spcPct val="20000"/>
              </a:spcBef>
            </a:pPr>
            <a:r>
              <a:rPr lang="ru-RU" sz="2400" i="1" dirty="0" smtClean="0">
                <a:latin typeface="Georgia" pitchFamily="18" charset="0"/>
              </a:rPr>
              <a:t> ответ:</a:t>
            </a:r>
          </a:p>
        </p:txBody>
      </p:sp>
      <p:sp>
        <p:nvSpPr>
          <p:cNvPr id="15" name="Text Box 5"/>
          <p:cNvSpPr txBox="1">
            <a:spLocks noChangeArrowheads="1"/>
          </p:cNvSpPr>
          <p:nvPr/>
        </p:nvSpPr>
        <p:spPr bwMode="auto">
          <a:xfrm>
            <a:off x="395536" y="1268760"/>
            <a:ext cx="7632848" cy="1569660"/>
          </a:xfrm>
          <a:prstGeom prst="rect">
            <a:avLst/>
          </a:prstGeom>
          <a:noFill/>
          <a:ln w="9525">
            <a:noFill/>
            <a:miter lim="800000"/>
            <a:headEnd/>
            <a:tailEnd/>
          </a:ln>
        </p:spPr>
        <p:txBody>
          <a:bodyPr wrap="square">
            <a:spAutoFit/>
          </a:bodyPr>
          <a:lstStyle/>
          <a:p>
            <a:r>
              <a:rPr lang="ru-RU" sz="2400" dirty="0"/>
              <a:t>В вершинах квадратной клумбы растут кусты. Площадь клумбы увеличили в 2 раза, не выкапывая кустов. Расширенная клумба тоже квадратная, и внутри нее кустов нет. Как это сделали? Выполни рисунок.</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30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srgbClr val="C0504D">
                    <a:lumMod val="75000"/>
                  </a:srgbClr>
                </a:solidFill>
                <a:latin typeface="Times New Roman" pitchFamily="18" charset="0"/>
                <a:cs typeface="Times New Roman" pitchFamily="18" charset="0"/>
              </a:rPr>
              <a:t>Геометрические задачи</a:t>
            </a:r>
            <a:endParaRPr lang="ru-RU" sz="2400" b="1" cap="all" dirty="0">
              <a:solidFill>
                <a:srgbClr val="C0504D">
                  <a:lumMod val="75000"/>
                </a:srgbClr>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195736" y="3053672"/>
            <a:ext cx="1947636" cy="199673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2924944"/>
            <a:ext cx="7776864" cy="461665"/>
          </a:xfrm>
          <a:prstGeom prst="rect">
            <a:avLst/>
          </a:prstGeom>
          <a:noFill/>
          <a:ln w="9525">
            <a:noFill/>
            <a:miter lim="800000"/>
            <a:headEnd/>
            <a:tailEnd/>
          </a:ln>
        </p:spPr>
        <p:txBody>
          <a:bodyPr wrap="square">
            <a:spAutoFit/>
          </a:bodyPr>
          <a:lstStyle/>
          <a:p>
            <a:pPr>
              <a:spcBef>
                <a:spcPct val="20000"/>
              </a:spcBef>
            </a:pPr>
            <a:r>
              <a:rPr lang="ru-RU" sz="2400" i="1" dirty="0" smtClean="0">
                <a:latin typeface="Georgia" pitchFamily="18" charset="0"/>
              </a:rPr>
              <a:t>Ответ:</a:t>
            </a:r>
          </a:p>
        </p:txBody>
      </p:sp>
      <p:sp>
        <p:nvSpPr>
          <p:cNvPr id="15" name="Text Box 5"/>
          <p:cNvSpPr txBox="1">
            <a:spLocks noChangeArrowheads="1"/>
          </p:cNvSpPr>
          <p:nvPr/>
        </p:nvSpPr>
        <p:spPr bwMode="auto">
          <a:xfrm>
            <a:off x="395536" y="1268760"/>
            <a:ext cx="7632848" cy="830997"/>
          </a:xfrm>
          <a:prstGeom prst="rect">
            <a:avLst/>
          </a:prstGeom>
          <a:noFill/>
          <a:ln w="9525">
            <a:noFill/>
            <a:miter lim="800000"/>
            <a:headEnd/>
            <a:tailEnd/>
          </a:ln>
        </p:spPr>
        <p:txBody>
          <a:bodyPr wrap="square">
            <a:spAutoFit/>
          </a:bodyPr>
          <a:lstStyle/>
          <a:p>
            <a:r>
              <a:rPr lang="ru-RU" sz="2400" dirty="0"/>
              <a:t>Два фужера составлены из десяти спичек. Переложить шесть спичек так, чтобы получился дом.</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40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srgbClr val="C0504D">
                    <a:lumMod val="75000"/>
                  </a:srgbClr>
                </a:solidFill>
                <a:latin typeface="Times New Roman" pitchFamily="18" charset="0"/>
                <a:cs typeface="Times New Roman" pitchFamily="18" charset="0"/>
              </a:rPr>
              <a:t>Геометрические задачи</a:t>
            </a:r>
            <a:endParaRPr lang="ru-RU" sz="2400" b="1" cap="all" dirty="0">
              <a:solidFill>
                <a:srgbClr val="C0504D">
                  <a:lumMod val="75000"/>
                </a:srgbClr>
              </a:solidFill>
              <a:latin typeface="Times New Roman" pitchFamily="18" charset="0"/>
              <a:cs typeface="Times New Roman" pitchFamily="18" charset="0"/>
            </a:endParaRPr>
          </a:p>
        </p:txBody>
      </p:sp>
      <p:pic>
        <p:nvPicPr>
          <p:cNvPr id="7173" name="Picture 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429256" y="2000240"/>
            <a:ext cx="2662060" cy="164025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000232" y="2571744"/>
            <a:ext cx="3179232" cy="170116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down)">
                                      <p:cBhvr>
                                        <p:cTn id="12" dur="500"/>
                                        <p:tgtEl>
                                          <p:spTgt spid="7174"/>
                                        </p:tgtEl>
                                      </p:cBhvr>
                                    </p:animEffect>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2924944"/>
            <a:ext cx="7776864" cy="461665"/>
          </a:xfrm>
          <a:prstGeom prst="rect">
            <a:avLst/>
          </a:prstGeom>
          <a:noFill/>
          <a:ln w="9525">
            <a:noFill/>
            <a:miter lim="800000"/>
            <a:headEnd/>
            <a:tailEnd/>
          </a:ln>
        </p:spPr>
        <p:txBody>
          <a:bodyPr wrap="square">
            <a:spAutoFit/>
          </a:bodyPr>
          <a:lstStyle/>
          <a:p>
            <a:pPr>
              <a:spcBef>
                <a:spcPct val="20000"/>
              </a:spcBef>
            </a:pPr>
            <a:r>
              <a:rPr lang="ru-RU" sz="2400" i="1" dirty="0" smtClean="0">
                <a:latin typeface="Georgia" pitchFamily="18" charset="0"/>
              </a:rPr>
              <a:t>Ответ:</a:t>
            </a:r>
          </a:p>
        </p:txBody>
      </p:sp>
      <p:sp>
        <p:nvSpPr>
          <p:cNvPr id="15" name="Text Box 5"/>
          <p:cNvSpPr txBox="1">
            <a:spLocks noChangeArrowheads="1"/>
          </p:cNvSpPr>
          <p:nvPr/>
        </p:nvSpPr>
        <p:spPr bwMode="auto">
          <a:xfrm>
            <a:off x="395536" y="1268760"/>
            <a:ext cx="7632848" cy="1569660"/>
          </a:xfrm>
          <a:prstGeom prst="rect">
            <a:avLst/>
          </a:prstGeom>
          <a:noFill/>
          <a:ln w="9525">
            <a:noFill/>
            <a:miter lim="800000"/>
            <a:headEnd/>
            <a:tailEnd/>
          </a:ln>
        </p:spPr>
        <p:txBody>
          <a:bodyPr wrap="square">
            <a:spAutoFit/>
          </a:bodyPr>
          <a:lstStyle/>
          <a:p>
            <a:pPr>
              <a:spcBef>
                <a:spcPct val="20000"/>
              </a:spcBef>
            </a:pPr>
            <a:r>
              <a:rPr lang="ru-RU" sz="2400" dirty="0"/>
              <a:t>Разрежьте квадрат на 4 одинаковые части так, чтобы в каждой секции была гусеница со своим листком. У одной гусеницы не будет листка, она садится на диету.</a:t>
            </a:r>
            <a:br>
              <a:rPr lang="ru-RU" sz="2400" dirty="0"/>
            </a:br>
            <a:endParaRPr lang="ru-RU" sz="2400" dirty="0" smtClean="0">
              <a:latin typeface="Georgia"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50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srgbClr val="C0504D">
                    <a:lumMod val="75000"/>
                  </a:srgbClr>
                </a:solidFill>
                <a:latin typeface="Times New Roman" pitchFamily="18" charset="0"/>
                <a:cs typeface="Times New Roman" pitchFamily="18" charset="0"/>
              </a:rPr>
              <a:t>Геометрические задачи</a:t>
            </a:r>
            <a:endParaRPr lang="ru-RU" sz="2400" b="1" cap="all" dirty="0">
              <a:solidFill>
                <a:srgbClr val="C0504D">
                  <a:lumMod val="75000"/>
                </a:srgbClr>
              </a:solidFill>
              <a:latin typeface="Times New Roman" pitchFamily="18" charset="0"/>
              <a:cs typeface="Times New Roman" pitchFamily="18" charset="0"/>
            </a:endParaRPr>
          </a:p>
        </p:txBody>
      </p:sp>
      <p:pic>
        <p:nvPicPr>
          <p:cNvPr id="8194" name="Picture 2" descr="Гусеница"/>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43504" y="2643182"/>
            <a:ext cx="2143125" cy="2152651"/>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Гусеница"/>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000232" y="2643182"/>
            <a:ext cx="2143125" cy="21526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ipe(down)">
                                      <p:cBhvr>
                                        <p:cTn id="12" dur="500"/>
                                        <p:tgtEl>
                                          <p:spTgt spid="8198"/>
                                        </p:tgtEl>
                                      </p:cBhvr>
                                    </p:animEffect>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424492" y="2958481"/>
            <a:ext cx="7362218" cy="2308324"/>
          </a:xfrm>
          <a:prstGeom prst="rect">
            <a:avLst/>
          </a:prstGeom>
          <a:noFill/>
          <a:ln w="9525">
            <a:noFill/>
            <a:miter lim="800000"/>
            <a:headEnd/>
            <a:tailEnd/>
          </a:ln>
        </p:spPr>
        <p:txBody>
          <a:bodyPr wrap="square">
            <a:spAutoFit/>
          </a:bodyPr>
          <a:lstStyle/>
          <a:p>
            <a:pPr lvl="0"/>
            <a:r>
              <a:rPr lang="ru-RU" sz="2400" b="1" dirty="0" smtClean="0"/>
              <a:t>Решение:</a:t>
            </a:r>
            <a:r>
              <a:rPr lang="ru-RU" sz="2400" dirty="0" smtClean="0"/>
              <a:t> </a:t>
            </a:r>
          </a:p>
          <a:p>
            <a:pPr lvl="0"/>
            <a:r>
              <a:rPr lang="ru-RU" sz="2400" dirty="0" smtClean="0"/>
              <a:t>5-3=2</a:t>
            </a:r>
            <a:r>
              <a:rPr lang="ru-RU" sz="2400" dirty="0"/>
              <a:t>( кар</a:t>
            </a:r>
            <a:r>
              <a:rPr lang="ru-RU" sz="2400" dirty="0" smtClean="0"/>
              <a:t>.)мал</a:t>
            </a:r>
            <a:r>
              <a:rPr lang="ru-RU" sz="2400" dirty="0"/>
              <a:t>. </a:t>
            </a:r>
            <a:r>
              <a:rPr lang="ru-RU" sz="2400" dirty="0" smtClean="0"/>
              <a:t>коробке</a:t>
            </a:r>
            <a:endParaRPr lang="ru-RU" sz="2400" dirty="0"/>
          </a:p>
          <a:p>
            <a:pPr lvl="0"/>
            <a:r>
              <a:rPr lang="ru-RU" sz="2400" dirty="0"/>
              <a:t>54-42=12(кар)</a:t>
            </a:r>
          </a:p>
          <a:p>
            <a:pPr lvl="0"/>
            <a:r>
              <a:rPr lang="ru-RU" sz="2400" dirty="0"/>
              <a:t>12:2=6 </a:t>
            </a:r>
            <a:r>
              <a:rPr lang="ru-RU" sz="2400" dirty="0" smtClean="0"/>
              <a:t>(кар.) </a:t>
            </a:r>
            <a:r>
              <a:rPr lang="ru-RU" sz="2400" dirty="0"/>
              <a:t>1 </a:t>
            </a:r>
            <a:r>
              <a:rPr lang="ru-RU" sz="2400" dirty="0" err="1"/>
              <a:t>больш</a:t>
            </a:r>
            <a:endParaRPr lang="ru-RU" sz="2400" dirty="0"/>
          </a:p>
          <a:p>
            <a:pPr lvl="0"/>
            <a:r>
              <a:rPr lang="ru-RU" sz="2400" dirty="0"/>
              <a:t>(42-18):2=12 (кар.)</a:t>
            </a:r>
          </a:p>
          <a:p>
            <a:r>
              <a:rPr lang="ru-RU" sz="2400" dirty="0" smtClean="0"/>
              <a:t>                      </a:t>
            </a:r>
            <a:r>
              <a:rPr lang="ru-RU" sz="2400" b="1" dirty="0" smtClean="0"/>
              <a:t>Ответ: </a:t>
            </a:r>
            <a:r>
              <a:rPr lang="ru-RU" sz="2400" dirty="0" smtClean="0"/>
              <a:t>6карандашей;12карандашей.</a:t>
            </a:r>
            <a:endParaRPr lang="ru-RU" sz="2400" dirty="0"/>
          </a:p>
        </p:txBody>
      </p:sp>
      <p:sp>
        <p:nvSpPr>
          <p:cNvPr id="15" name="Text Box 5"/>
          <p:cNvSpPr txBox="1">
            <a:spLocks noChangeArrowheads="1"/>
          </p:cNvSpPr>
          <p:nvPr/>
        </p:nvSpPr>
        <p:spPr bwMode="auto">
          <a:xfrm>
            <a:off x="395536" y="1268760"/>
            <a:ext cx="7632848" cy="1569660"/>
          </a:xfrm>
          <a:prstGeom prst="rect">
            <a:avLst/>
          </a:prstGeom>
          <a:noFill/>
          <a:ln w="9525">
            <a:noFill/>
            <a:miter lim="800000"/>
            <a:headEnd/>
            <a:tailEnd/>
          </a:ln>
        </p:spPr>
        <p:txBody>
          <a:bodyPr wrap="square">
            <a:spAutoFit/>
          </a:bodyPr>
          <a:lstStyle/>
          <a:p>
            <a:r>
              <a:rPr lang="ru-RU" sz="2400" dirty="0"/>
              <a:t>В пяти маленьких и двух больших коробках 54 цветных карандаша, а в трех маленьких и двух больших коробках 42 карандаша. Сколько карандашей в одной маленькой и сколько в одной большой коробке?</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10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11" name="TextBox 10"/>
          <p:cNvSpPr txBox="1"/>
          <p:nvPr/>
        </p:nvSpPr>
        <p:spPr>
          <a:xfrm>
            <a:off x="785786" y="357166"/>
            <a:ext cx="6264696"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cap="all" dirty="0" smtClean="0">
                <a:solidFill>
                  <a:schemeClr val="accent1">
                    <a:lumMod val="75000"/>
                  </a:schemeClr>
                </a:solidFill>
                <a:latin typeface="Times New Roman" pitchFamily="18" charset="0"/>
                <a:cs typeface="Times New Roman" pitchFamily="18" charset="0"/>
              </a:rPr>
              <a:t>Задачи на вычисление</a:t>
            </a:r>
            <a:endParaRPr lang="ru-RU" sz="2800" b="1" cap="all" dirty="0">
              <a:solidFill>
                <a:schemeClr val="accent1">
                  <a:lumMod val="75000"/>
                </a:schemeClr>
              </a:solidFill>
              <a:latin typeface="Times New Roman" pitchFamily="18" charset="0"/>
              <a:cs typeface="Times New Roman" pitchFamily="18" charset="0"/>
            </a:endParaRPr>
          </a:p>
        </p:txBody>
      </p:sp>
      <p:pic>
        <p:nvPicPr>
          <p:cNvPr id="9" name="Рисунок 8" descr="6 цветных карандашей в наборе купить оптом с логотипом"/>
          <p:cNvPicPr/>
          <p:nvPr/>
        </p:nvPicPr>
        <p:blipFill>
          <a:blip r:embed="rId8"/>
          <a:srcRect/>
          <a:stretch>
            <a:fillRect/>
          </a:stretch>
        </p:blipFill>
        <p:spPr bwMode="auto">
          <a:xfrm>
            <a:off x="5516524" y="2556982"/>
            <a:ext cx="2306955" cy="2306955"/>
          </a:xfrm>
          <a:prstGeom prst="ellipse">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268368" y="3000372"/>
            <a:ext cx="7375466" cy="2246769"/>
          </a:xfrm>
          <a:prstGeom prst="rect">
            <a:avLst/>
          </a:prstGeom>
          <a:noFill/>
          <a:ln w="9525">
            <a:noFill/>
            <a:miter lim="800000"/>
            <a:headEnd/>
            <a:tailEnd/>
          </a:ln>
        </p:spPr>
        <p:txBody>
          <a:bodyPr wrap="square">
            <a:spAutoFit/>
          </a:bodyPr>
          <a:lstStyle/>
          <a:p>
            <a:r>
              <a:rPr lang="ru-RU" sz="2000" b="1" dirty="0" smtClean="0"/>
              <a:t>Решение: </a:t>
            </a:r>
          </a:p>
          <a:p>
            <a:r>
              <a:rPr lang="ru-RU" sz="2000" dirty="0" smtClean="0"/>
              <a:t>Для </a:t>
            </a:r>
            <a:r>
              <a:rPr lang="ru-RU" sz="2000" dirty="0"/>
              <a:t>начала найдем длину окружности колеса велосипеда с=2·3·32=192.</a:t>
            </a:r>
          </a:p>
          <a:p>
            <a:r>
              <a:rPr lang="ru-RU" sz="2000" dirty="0"/>
              <a:t>Теперь вычислим длину окружности арены цирка С=192·20=3840.</a:t>
            </a:r>
          </a:p>
          <a:p>
            <a:r>
              <a:rPr lang="ru-RU" sz="2000" dirty="0"/>
              <a:t>Осталось найти радиус арены r=С:(2п)=3840:(2·3)=3840:6=640см.</a:t>
            </a:r>
          </a:p>
          <a:p>
            <a:r>
              <a:rPr lang="ru-RU" sz="2000" dirty="0"/>
              <a:t>Выразим ответ в метрах 640:100=6,4 м.</a:t>
            </a:r>
          </a:p>
          <a:p>
            <a:r>
              <a:rPr lang="ru-RU" sz="2000" b="1" i="1" dirty="0" smtClean="0"/>
              <a:t>                                  Ответ:6,4 </a:t>
            </a:r>
            <a:r>
              <a:rPr lang="ru-RU" sz="2000" b="1" i="1" dirty="0"/>
              <a:t>м.</a:t>
            </a:r>
          </a:p>
        </p:txBody>
      </p:sp>
      <p:sp>
        <p:nvSpPr>
          <p:cNvPr id="15" name="Text Box 5"/>
          <p:cNvSpPr txBox="1">
            <a:spLocks noChangeArrowheads="1"/>
          </p:cNvSpPr>
          <p:nvPr/>
        </p:nvSpPr>
        <p:spPr bwMode="auto">
          <a:xfrm>
            <a:off x="395536" y="1142984"/>
            <a:ext cx="7632848" cy="1938992"/>
          </a:xfrm>
          <a:prstGeom prst="rect">
            <a:avLst/>
          </a:prstGeom>
          <a:noFill/>
          <a:ln w="9525">
            <a:noFill/>
            <a:miter lim="800000"/>
            <a:headEnd/>
            <a:tailEnd/>
          </a:ln>
        </p:spPr>
        <p:txBody>
          <a:bodyPr wrap="square">
            <a:spAutoFit/>
          </a:bodyPr>
          <a:lstStyle/>
          <a:p>
            <a:pPr>
              <a:spcBef>
                <a:spcPct val="20000"/>
              </a:spcBef>
            </a:pPr>
            <a:r>
              <a:rPr lang="ru-RU" sz="2400" dirty="0"/>
              <a:t>Клоун едет на одноколесном велосипеде по окружности цирковой арены, радиус колеса велосипеда  составляет 32 см. За 20 оборотов колеса  он объезжает всю длину окружности арены. Чему равен радиус арены? Ответ выразите в метрах. (п≈3).</a:t>
            </a:r>
            <a:endParaRPr lang="ru-RU" sz="2400" dirty="0" smtClean="0">
              <a:latin typeface="Georgia"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20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11" name="TextBox 10"/>
          <p:cNvSpPr txBox="1"/>
          <p:nvPr/>
        </p:nvSpPr>
        <p:spPr>
          <a:xfrm>
            <a:off x="755576" y="404664"/>
            <a:ext cx="6264696"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cap="all" dirty="0" smtClean="0">
                <a:solidFill>
                  <a:srgbClr val="4F81BD">
                    <a:lumMod val="75000"/>
                  </a:srgbClr>
                </a:solidFill>
                <a:latin typeface="Times New Roman" pitchFamily="18" charset="0"/>
                <a:cs typeface="Times New Roman" pitchFamily="18" charset="0"/>
              </a:rPr>
              <a:t>Задачи на вычисление</a:t>
            </a:r>
            <a:endParaRPr lang="ru-RU" sz="2800" b="1" cap="all" dirty="0">
              <a:solidFill>
                <a:srgbClr val="4F81BD">
                  <a:lumMod val="75000"/>
                </a:srgbClr>
              </a:solidFill>
              <a:latin typeface="Times New Roman" pitchFamily="18" charset="0"/>
              <a:cs typeface="Times New Roman" pitchFamily="18" charset="0"/>
            </a:endParaRPr>
          </a:p>
        </p:txBody>
      </p:sp>
      <p:pic>
        <p:nvPicPr>
          <p:cNvPr id="9" name="Рисунок 8" descr="Разработка урока литературного чтения в 1-м классе по общеобразовательной программе"/>
          <p:cNvPicPr/>
          <p:nvPr/>
        </p:nvPicPr>
        <p:blipFill rotWithShape="1">
          <a:blip r:embed="rId8"/>
          <a:srcRect l="71673"/>
          <a:stretch/>
        </p:blipFill>
        <p:spPr bwMode="auto">
          <a:xfrm>
            <a:off x="7286644" y="2500306"/>
            <a:ext cx="1000132" cy="1900238"/>
          </a:xfrm>
          <a:prstGeom prst="rect">
            <a:avLst/>
          </a:prstGeom>
          <a:ln>
            <a:noFill/>
          </a:ln>
          <a:effectLst>
            <a:softEdge rad="112500"/>
          </a:effectLst>
          <a:extLst>
            <a:ext uri="{53640926-AAD7-44D8-BBD7-CCE9431645EC}">
              <a14:shadowObscured xmlns="" xmlns:a14="http://schemas.microsoft.com/office/drawing/2010/main"/>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61" name="Picture 2" descr="http://img-fotki.yandex.ru/get/6306/162549541.6/0_744cd_83128e8d_XL"/>
          <p:cNvPicPr>
            <a:picLocks noChangeAspect="1" noChangeArrowheads="1"/>
          </p:cNvPicPr>
          <p:nvPr/>
        </p:nvPicPr>
        <p:blipFill>
          <a:blip r:embed="rId4" cstate="screen"/>
          <a:srcRect/>
          <a:stretch>
            <a:fillRect/>
          </a:stretch>
        </p:blipFill>
        <p:spPr bwMode="auto">
          <a:xfrm>
            <a:off x="4211960" y="4149080"/>
            <a:ext cx="792088" cy="820127"/>
          </a:xfrm>
          <a:prstGeom prst="rect">
            <a:avLst/>
          </a:prstGeom>
          <a:noFill/>
        </p:spPr>
      </p:pic>
      <p:pic>
        <p:nvPicPr>
          <p:cNvPr id="62" name="Picture 2" descr="http://img-fotki.yandex.ru/get/6306/162549541.6/0_744cd_83128e8d_XL"/>
          <p:cNvPicPr>
            <a:picLocks noChangeAspect="1" noChangeArrowheads="1"/>
          </p:cNvPicPr>
          <p:nvPr/>
        </p:nvPicPr>
        <p:blipFill>
          <a:blip r:embed="rId4" cstate="screen"/>
          <a:srcRect/>
          <a:stretch>
            <a:fillRect/>
          </a:stretch>
        </p:blipFill>
        <p:spPr bwMode="auto">
          <a:xfrm>
            <a:off x="4932040" y="4149080"/>
            <a:ext cx="792088" cy="820127"/>
          </a:xfrm>
          <a:prstGeom prst="rect">
            <a:avLst/>
          </a:prstGeom>
          <a:noFill/>
        </p:spPr>
      </p:pic>
      <p:pic>
        <p:nvPicPr>
          <p:cNvPr id="63" name="Picture 2" descr="http://img-fotki.yandex.ru/get/6306/162549541.6/0_744cd_83128e8d_XL"/>
          <p:cNvPicPr>
            <a:picLocks noChangeAspect="1" noChangeArrowheads="1"/>
          </p:cNvPicPr>
          <p:nvPr/>
        </p:nvPicPr>
        <p:blipFill>
          <a:blip r:embed="rId4" cstate="screen"/>
          <a:srcRect/>
          <a:stretch>
            <a:fillRect/>
          </a:stretch>
        </p:blipFill>
        <p:spPr bwMode="auto">
          <a:xfrm>
            <a:off x="5652120" y="4149080"/>
            <a:ext cx="792088" cy="820127"/>
          </a:xfrm>
          <a:prstGeom prst="rect">
            <a:avLst/>
          </a:prstGeom>
          <a:noFill/>
        </p:spPr>
      </p:pic>
      <p:pic>
        <p:nvPicPr>
          <p:cNvPr id="64" name="Picture 2" descr="http://img-fotki.yandex.ru/get/6306/162549541.6/0_744cd_83128e8d_XL"/>
          <p:cNvPicPr>
            <a:picLocks noChangeAspect="1" noChangeArrowheads="1"/>
          </p:cNvPicPr>
          <p:nvPr/>
        </p:nvPicPr>
        <p:blipFill>
          <a:blip r:embed="rId4" cstate="screen"/>
          <a:srcRect/>
          <a:stretch>
            <a:fillRect/>
          </a:stretch>
        </p:blipFill>
        <p:spPr bwMode="auto">
          <a:xfrm>
            <a:off x="6372200" y="4149080"/>
            <a:ext cx="792088" cy="820127"/>
          </a:xfrm>
          <a:prstGeom prst="rect">
            <a:avLst/>
          </a:prstGeom>
          <a:noFill/>
        </p:spPr>
      </p:pic>
      <p:pic>
        <p:nvPicPr>
          <p:cNvPr id="65" name="Picture 2" descr="http://img-fotki.yandex.ru/get/6306/162549541.6/0_744cd_83128e8d_XL"/>
          <p:cNvPicPr>
            <a:picLocks noChangeAspect="1" noChangeArrowheads="1"/>
          </p:cNvPicPr>
          <p:nvPr/>
        </p:nvPicPr>
        <p:blipFill>
          <a:blip r:embed="rId4" cstate="screen"/>
          <a:srcRect/>
          <a:stretch>
            <a:fillRect/>
          </a:stretch>
        </p:blipFill>
        <p:spPr bwMode="auto">
          <a:xfrm>
            <a:off x="7092280" y="4149080"/>
            <a:ext cx="792088" cy="820127"/>
          </a:xfrm>
          <a:prstGeom prst="rect">
            <a:avLst/>
          </a:prstGeom>
          <a:noFill/>
        </p:spPr>
      </p:pic>
      <p:pic>
        <p:nvPicPr>
          <p:cNvPr id="56" name="Picture 2" descr="http://img-fotki.yandex.ru/get/6306/162549541.6/0_744cd_83128e8d_XL"/>
          <p:cNvPicPr>
            <a:picLocks noChangeAspect="1" noChangeArrowheads="1"/>
          </p:cNvPicPr>
          <p:nvPr/>
        </p:nvPicPr>
        <p:blipFill>
          <a:blip r:embed="rId4" cstate="screen"/>
          <a:srcRect/>
          <a:stretch>
            <a:fillRect/>
          </a:stretch>
        </p:blipFill>
        <p:spPr bwMode="auto">
          <a:xfrm>
            <a:off x="4211960" y="3356992"/>
            <a:ext cx="792088" cy="820127"/>
          </a:xfrm>
          <a:prstGeom prst="rect">
            <a:avLst/>
          </a:prstGeom>
          <a:noFill/>
        </p:spPr>
      </p:pic>
      <p:pic>
        <p:nvPicPr>
          <p:cNvPr id="57" name="Picture 2" descr="http://img-fotki.yandex.ru/get/6306/162549541.6/0_744cd_83128e8d_XL"/>
          <p:cNvPicPr>
            <a:picLocks noChangeAspect="1" noChangeArrowheads="1"/>
          </p:cNvPicPr>
          <p:nvPr/>
        </p:nvPicPr>
        <p:blipFill>
          <a:blip r:embed="rId4" cstate="screen"/>
          <a:srcRect/>
          <a:stretch>
            <a:fillRect/>
          </a:stretch>
        </p:blipFill>
        <p:spPr bwMode="auto">
          <a:xfrm>
            <a:off x="4932040" y="3356992"/>
            <a:ext cx="792088" cy="820127"/>
          </a:xfrm>
          <a:prstGeom prst="rect">
            <a:avLst/>
          </a:prstGeom>
          <a:noFill/>
        </p:spPr>
      </p:pic>
      <p:pic>
        <p:nvPicPr>
          <p:cNvPr id="58" name="Picture 2" descr="http://img-fotki.yandex.ru/get/6306/162549541.6/0_744cd_83128e8d_XL"/>
          <p:cNvPicPr>
            <a:picLocks noChangeAspect="1" noChangeArrowheads="1"/>
          </p:cNvPicPr>
          <p:nvPr/>
        </p:nvPicPr>
        <p:blipFill>
          <a:blip r:embed="rId4" cstate="screen"/>
          <a:srcRect/>
          <a:stretch>
            <a:fillRect/>
          </a:stretch>
        </p:blipFill>
        <p:spPr bwMode="auto">
          <a:xfrm>
            <a:off x="5652120" y="3356992"/>
            <a:ext cx="792088" cy="820127"/>
          </a:xfrm>
          <a:prstGeom prst="rect">
            <a:avLst/>
          </a:prstGeom>
          <a:noFill/>
        </p:spPr>
      </p:pic>
      <p:pic>
        <p:nvPicPr>
          <p:cNvPr id="59" name="Picture 2" descr="http://img-fotki.yandex.ru/get/6306/162549541.6/0_744cd_83128e8d_XL"/>
          <p:cNvPicPr>
            <a:picLocks noChangeAspect="1" noChangeArrowheads="1"/>
          </p:cNvPicPr>
          <p:nvPr/>
        </p:nvPicPr>
        <p:blipFill>
          <a:blip r:embed="rId4" cstate="screen"/>
          <a:srcRect/>
          <a:stretch>
            <a:fillRect/>
          </a:stretch>
        </p:blipFill>
        <p:spPr bwMode="auto">
          <a:xfrm>
            <a:off x="6372200" y="3356992"/>
            <a:ext cx="792088" cy="820127"/>
          </a:xfrm>
          <a:prstGeom prst="rect">
            <a:avLst/>
          </a:prstGeom>
          <a:noFill/>
        </p:spPr>
      </p:pic>
      <p:pic>
        <p:nvPicPr>
          <p:cNvPr id="60" name="Picture 2" descr="http://img-fotki.yandex.ru/get/6306/162549541.6/0_744cd_83128e8d_XL"/>
          <p:cNvPicPr>
            <a:picLocks noChangeAspect="1" noChangeArrowheads="1"/>
          </p:cNvPicPr>
          <p:nvPr/>
        </p:nvPicPr>
        <p:blipFill>
          <a:blip r:embed="rId4" cstate="screen"/>
          <a:srcRect/>
          <a:stretch>
            <a:fillRect/>
          </a:stretch>
        </p:blipFill>
        <p:spPr bwMode="auto">
          <a:xfrm>
            <a:off x="7092280" y="3356992"/>
            <a:ext cx="792088" cy="820127"/>
          </a:xfrm>
          <a:prstGeom prst="rect">
            <a:avLst/>
          </a:prstGeom>
          <a:noFill/>
        </p:spPr>
      </p:pic>
      <p:pic>
        <p:nvPicPr>
          <p:cNvPr id="51" name="Picture 2" descr="http://img-fotki.yandex.ru/get/6306/162549541.6/0_744cd_83128e8d_XL"/>
          <p:cNvPicPr>
            <a:picLocks noChangeAspect="1" noChangeArrowheads="1"/>
          </p:cNvPicPr>
          <p:nvPr/>
        </p:nvPicPr>
        <p:blipFill>
          <a:blip r:embed="rId4" cstate="screen"/>
          <a:srcRect/>
          <a:stretch>
            <a:fillRect/>
          </a:stretch>
        </p:blipFill>
        <p:spPr bwMode="auto">
          <a:xfrm>
            <a:off x="4211960" y="2636912"/>
            <a:ext cx="792088" cy="820127"/>
          </a:xfrm>
          <a:prstGeom prst="rect">
            <a:avLst/>
          </a:prstGeom>
          <a:noFill/>
        </p:spPr>
      </p:pic>
      <p:pic>
        <p:nvPicPr>
          <p:cNvPr id="52" name="Picture 2" descr="http://img-fotki.yandex.ru/get/6306/162549541.6/0_744cd_83128e8d_XL"/>
          <p:cNvPicPr>
            <a:picLocks noChangeAspect="1" noChangeArrowheads="1"/>
          </p:cNvPicPr>
          <p:nvPr/>
        </p:nvPicPr>
        <p:blipFill>
          <a:blip r:embed="rId4" cstate="screen"/>
          <a:srcRect/>
          <a:stretch>
            <a:fillRect/>
          </a:stretch>
        </p:blipFill>
        <p:spPr bwMode="auto">
          <a:xfrm>
            <a:off x="4932040" y="2636912"/>
            <a:ext cx="792088" cy="820127"/>
          </a:xfrm>
          <a:prstGeom prst="rect">
            <a:avLst/>
          </a:prstGeom>
          <a:noFill/>
        </p:spPr>
      </p:pic>
      <p:pic>
        <p:nvPicPr>
          <p:cNvPr id="53" name="Picture 2" descr="http://img-fotki.yandex.ru/get/6306/162549541.6/0_744cd_83128e8d_XL"/>
          <p:cNvPicPr>
            <a:picLocks noChangeAspect="1" noChangeArrowheads="1"/>
          </p:cNvPicPr>
          <p:nvPr/>
        </p:nvPicPr>
        <p:blipFill>
          <a:blip r:embed="rId4" cstate="screen"/>
          <a:srcRect/>
          <a:stretch>
            <a:fillRect/>
          </a:stretch>
        </p:blipFill>
        <p:spPr bwMode="auto">
          <a:xfrm>
            <a:off x="5652120" y="2636912"/>
            <a:ext cx="792088" cy="820127"/>
          </a:xfrm>
          <a:prstGeom prst="rect">
            <a:avLst/>
          </a:prstGeom>
          <a:noFill/>
        </p:spPr>
      </p:pic>
      <p:pic>
        <p:nvPicPr>
          <p:cNvPr id="54" name="Picture 2" descr="http://img-fotki.yandex.ru/get/6306/162549541.6/0_744cd_83128e8d_XL"/>
          <p:cNvPicPr>
            <a:picLocks noChangeAspect="1" noChangeArrowheads="1"/>
          </p:cNvPicPr>
          <p:nvPr/>
        </p:nvPicPr>
        <p:blipFill>
          <a:blip r:embed="rId4" cstate="screen"/>
          <a:srcRect/>
          <a:stretch>
            <a:fillRect/>
          </a:stretch>
        </p:blipFill>
        <p:spPr bwMode="auto">
          <a:xfrm>
            <a:off x="6372200" y="2636912"/>
            <a:ext cx="792088" cy="820127"/>
          </a:xfrm>
          <a:prstGeom prst="rect">
            <a:avLst/>
          </a:prstGeom>
          <a:noFill/>
        </p:spPr>
      </p:pic>
      <p:pic>
        <p:nvPicPr>
          <p:cNvPr id="55" name="Picture 2" descr="http://img-fotki.yandex.ru/get/6306/162549541.6/0_744cd_83128e8d_XL"/>
          <p:cNvPicPr>
            <a:picLocks noChangeAspect="1" noChangeArrowheads="1"/>
          </p:cNvPicPr>
          <p:nvPr/>
        </p:nvPicPr>
        <p:blipFill>
          <a:blip r:embed="rId4" cstate="screen"/>
          <a:srcRect/>
          <a:stretch>
            <a:fillRect/>
          </a:stretch>
        </p:blipFill>
        <p:spPr bwMode="auto">
          <a:xfrm>
            <a:off x="7092280" y="2636912"/>
            <a:ext cx="792088" cy="820127"/>
          </a:xfrm>
          <a:prstGeom prst="rect">
            <a:avLst/>
          </a:prstGeom>
          <a:noFill/>
        </p:spPr>
      </p:pic>
      <p:pic>
        <p:nvPicPr>
          <p:cNvPr id="46" name="Picture 2" descr="http://img-fotki.yandex.ru/get/6306/162549541.6/0_744cd_83128e8d_XL"/>
          <p:cNvPicPr>
            <a:picLocks noChangeAspect="1" noChangeArrowheads="1"/>
          </p:cNvPicPr>
          <p:nvPr/>
        </p:nvPicPr>
        <p:blipFill>
          <a:blip r:embed="rId4" cstate="screen"/>
          <a:srcRect/>
          <a:stretch>
            <a:fillRect/>
          </a:stretch>
        </p:blipFill>
        <p:spPr bwMode="auto">
          <a:xfrm>
            <a:off x="4211960" y="1916832"/>
            <a:ext cx="792088" cy="820127"/>
          </a:xfrm>
          <a:prstGeom prst="rect">
            <a:avLst/>
          </a:prstGeom>
          <a:noFill/>
        </p:spPr>
      </p:pic>
      <p:pic>
        <p:nvPicPr>
          <p:cNvPr id="47" name="Picture 2" descr="http://img-fotki.yandex.ru/get/6306/162549541.6/0_744cd_83128e8d_XL"/>
          <p:cNvPicPr>
            <a:picLocks noChangeAspect="1" noChangeArrowheads="1"/>
          </p:cNvPicPr>
          <p:nvPr/>
        </p:nvPicPr>
        <p:blipFill>
          <a:blip r:embed="rId4" cstate="screen"/>
          <a:srcRect/>
          <a:stretch>
            <a:fillRect/>
          </a:stretch>
        </p:blipFill>
        <p:spPr bwMode="auto">
          <a:xfrm>
            <a:off x="4932040" y="1916832"/>
            <a:ext cx="792088" cy="820127"/>
          </a:xfrm>
          <a:prstGeom prst="rect">
            <a:avLst/>
          </a:prstGeom>
          <a:noFill/>
        </p:spPr>
      </p:pic>
      <p:pic>
        <p:nvPicPr>
          <p:cNvPr id="48" name="Picture 2" descr="http://img-fotki.yandex.ru/get/6306/162549541.6/0_744cd_83128e8d_XL"/>
          <p:cNvPicPr>
            <a:picLocks noChangeAspect="1" noChangeArrowheads="1"/>
          </p:cNvPicPr>
          <p:nvPr/>
        </p:nvPicPr>
        <p:blipFill>
          <a:blip r:embed="rId4" cstate="screen"/>
          <a:srcRect/>
          <a:stretch>
            <a:fillRect/>
          </a:stretch>
        </p:blipFill>
        <p:spPr bwMode="auto">
          <a:xfrm>
            <a:off x="5652120" y="1916832"/>
            <a:ext cx="792088" cy="820127"/>
          </a:xfrm>
          <a:prstGeom prst="rect">
            <a:avLst/>
          </a:prstGeom>
          <a:noFill/>
        </p:spPr>
      </p:pic>
      <p:pic>
        <p:nvPicPr>
          <p:cNvPr id="49" name="Picture 2" descr="http://img-fotki.yandex.ru/get/6306/162549541.6/0_744cd_83128e8d_XL"/>
          <p:cNvPicPr>
            <a:picLocks noChangeAspect="1" noChangeArrowheads="1"/>
          </p:cNvPicPr>
          <p:nvPr/>
        </p:nvPicPr>
        <p:blipFill>
          <a:blip r:embed="rId4" cstate="screen"/>
          <a:srcRect/>
          <a:stretch>
            <a:fillRect/>
          </a:stretch>
        </p:blipFill>
        <p:spPr bwMode="auto">
          <a:xfrm>
            <a:off x="6372200" y="1916832"/>
            <a:ext cx="792088" cy="820127"/>
          </a:xfrm>
          <a:prstGeom prst="rect">
            <a:avLst/>
          </a:prstGeom>
          <a:noFill/>
        </p:spPr>
      </p:pic>
      <p:pic>
        <p:nvPicPr>
          <p:cNvPr id="50" name="Picture 2" descr="http://img-fotki.yandex.ru/get/6306/162549541.6/0_744cd_83128e8d_XL"/>
          <p:cNvPicPr>
            <a:picLocks noChangeAspect="1" noChangeArrowheads="1"/>
          </p:cNvPicPr>
          <p:nvPr/>
        </p:nvPicPr>
        <p:blipFill>
          <a:blip r:embed="rId4" cstate="screen"/>
          <a:srcRect/>
          <a:stretch>
            <a:fillRect/>
          </a:stretch>
        </p:blipFill>
        <p:spPr bwMode="auto">
          <a:xfrm>
            <a:off x="7092280" y="1916832"/>
            <a:ext cx="792088" cy="820127"/>
          </a:xfrm>
          <a:prstGeom prst="rect">
            <a:avLst/>
          </a:prstGeom>
          <a:noFill/>
        </p:spPr>
      </p:pic>
      <p:pic>
        <p:nvPicPr>
          <p:cNvPr id="45" name="Picture 2" descr="http://img-fotki.yandex.ru/get/6306/162549541.6/0_744cd_83128e8d_XL"/>
          <p:cNvPicPr>
            <a:picLocks noChangeAspect="1" noChangeArrowheads="1"/>
          </p:cNvPicPr>
          <p:nvPr/>
        </p:nvPicPr>
        <p:blipFill>
          <a:blip r:embed="rId4" cstate="screen"/>
          <a:srcRect/>
          <a:stretch>
            <a:fillRect/>
          </a:stretch>
        </p:blipFill>
        <p:spPr bwMode="auto">
          <a:xfrm>
            <a:off x="7092280" y="1124744"/>
            <a:ext cx="792088" cy="820127"/>
          </a:xfrm>
          <a:prstGeom prst="rect">
            <a:avLst/>
          </a:prstGeom>
          <a:noFill/>
        </p:spPr>
      </p:pic>
      <p:pic>
        <p:nvPicPr>
          <p:cNvPr id="44" name="Picture 2" descr="http://img-fotki.yandex.ru/get/6306/162549541.6/0_744cd_83128e8d_XL"/>
          <p:cNvPicPr>
            <a:picLocks noChangeAspect="1" noChangeArrowheads="1"/>
          </p:cNvPicPr>
          <p:nvPr/>
        </p:nvPicPr>
        <p:blipFill>
          <a:blip r:embed="rId4" cstate="screen"/>
          <a:srcRect/>
          <a:stretch>
            <a:fillRect/>
          </a:stretch>
        </p:blipFill>
        <p:spPr bwMode="auto">
          <a:xfrm>
            <a:off x="6372200" y="1124744"/>
            <a:ext cx="792088" cy="820127"/>
          </a:xfrm>
          <a:prstGeom prst="rect">
            <a:avLst/>
          </a:prstGeom>
          <a:noFill/>
        </p:spPr>
      </p:pic>
      <p:pic>
        <p:nvPicPr>
          <p:cNvPr id="43" name="Picture 2" descr="http://img-fotki.yandex.ru/get/6306/162549541.6/0_744cd_83128e8d_XL"/>
          <p:cNvPicPr>
            <a:picLocks noChangeAspect="1" noChangeArrowheads="1"/>
          </p:cNvPicPr>
          <p:nvPr/>
        </p:nvPicPr>
        <p:blipFill>
          <a:blip r:embed="rId4" cstate="screen"/>
          <a:srcRect/>
          <a:stretch>
            <a:fillRect/>
          </a:stretch>
        </p:blipFill>
        <p:spPr bwMode="auto">
          <a:xfrm>
            <a:off x="5652120" y="1124744"/>
            <a:ext cx="792088" cy="820127"/>
          </a:xfrm>
          <a:prstGeom prst="rect">
            <a:avLst/>
          </a:prstGeom>
          <a:noFill/>
        </p:spPr>
      </p:pic>
      <p:pic>
        <p:nvPicPr>
          <p:cNvPr id="42" name="Picture 2" descr="http://img-fotki.yandex.ru/get/6306/162549541.6/0_744cd_83128e8d_XL"/>
          <p:cNvPicPr>
            <a:picLocks noChangeAspect="1" noChangeArrowheads="1"/>
          </p:cNvPicPr>
          <p:nvPr/>
        </p:nvPicPr>
        <p:blipFill>
          <a:blip r:embed="rId4" cstate="screen"/>
          <a:srcRect/>
          <a:stretch>
            <a:fillRect/>
          </a:stretch>
        </p:blipFill>
        <p:spPr bwMode="auto">
          <a:xfrm>
            <a:off x="4932040" y="1124744"/>
            <a:ext cx="792088" cy="820127"/>
          </a:xfrm>
          <a:prstGeom prst="rect">
            <a:avLst/>
          </a:prstGeom>
          <a:noFill/>
        </p:spPr>
      </p:pic>
      <p:pic>
        <p:nvPicPr>
          <p:cNvPr id="41" name="Picture 2" descr="http://img-fotki.yandex.ru/get/6306/162549541.6/0_744cd_83128e8d_XL"/>
          <p:cNvPicPr>
            <a:picLocks noChangeAspect="1" noChangeArrowheads="1"/>
          </p:cNvPicPr>
          <p:nvPr/>
        </p:nvPicPr>
        <p:blipFill>
          <a:blip r:embed="rId4" cstate="screen"/>
          <a:srcRect/>
          <a:stretch>
            <a:fillRect/>
          </a:stretch>
        </p:blipFill>
        <p:spPr bwMode="auto">
          <a:xfrm>
            <a:off x="4211960" y="1124744"/>
            <a:ext cx="792088" cy="820127"/>
          </a:xfrm>
          <a:prstGeom prst="rect">
            <a:avLst/>
          </a:prstGeom>
          <a:noFill/>
        </p:spPr>
      </p:pic>
      <p:sp>
        <p:nvSpPr>
          <p:cNvPr id="3119" name="AutoShape 47">
            <a:hlinkClick r:id="rId5" action="ppaction://hlinksldjump"/>
          </p:cNvPr>
          <p:cNvSpPr>
            <a:spLocks noChangeArrowheads="1"/>
          </p:cNvSpPr>
          <p:nvPr/>
        </p:nvSpPr>
        <p:spPr bwMode="auto">
          <a:xfrm>
            <a:off x="4355976" y="1268760"/>
            <a:ext cx="503114" cy="503040"/>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2800" b="1" dirty="0"/>
              <a:t>10</a:t>
            </a:r>
          </a:p>
        </p:txBody>
      </p:sp>
      <p:sp>
        <p:nvSpPr>
          <p:cNvPr id="3121" name="AutoShape 49">
            <a:hlinkClick r:id="rId6" action="ppaction://hlinksldjump"/>
          </p:cNvPr>
          <p:cNvSpPr>
            <a:spLocks noChangeArrowheads="1"/>
          </p:cNvSpPr>
          <p:nvPr/>
        </p:nvSpPr>
        <p:spPr bwMode="auto">
          <a:xfrm>
            <a:off x="5076056" y="1268760"/>
            <a:ext cx="503114" cy="503040"/>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2800" b="1" dirty="0"/>
              <a:t>20</a:t>
            </a:r>
          </a:p>
        </p:txBody>
      </p:sp>
      <p:sp>
        <p:nvSpPr>
          <p:cNvPr id="3122" name="AutoShape 50">
            <a:hlinkClick r:id="rId7" action="ppaction://hlinksldjump"/>
          </p:cNvPr>
          <p:cNvSpPr>
            <a:spLocks noChangeArrowheads="1"/>
          </p:cNvSpPr>
          <p:nvPr/>
        </p:nvSpPr>
        <p:spPr bwMode="auto">
          <a:xfrm>
            <a:off x="5796136" y="1268760"/>
            <a:ext cx="503114" cy="503040"/>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2800" b="1"/>
              <a:t>30</a:t>
            </a:r>
          </a:p>
        </p:txBody>
      </p:sp>
      <p:sp>
        <p:nvSpPr>
          <p:cNvPr id="3123" name="AutoShape 51">
            <a:hlinkClick r:id="rId8" action="ppaction://hlinksldjump"/>
          </p:cNvPr>
          <p:cNvSpPr>
            <a:spLocks noChangeArrowheads="1"/>
          </p:cNvSpPr>
          <p:nvPr/>
        </p:nvSpPr>
        <p:spPr bwMode="auto">
          <a:xfrm>
            <a:off x="6516216" y="1268760"/>
            <a:ext cx="503114" cy="503040"/>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2800" b="1" dirty="0"/>
              <a:t>40</a:t>
            </a:r>
          </a:p>
        </p:txBody>
      </p:sp>
      <p:sp>
        <p:nvSpPr>
          <p:cNvPr id="3124" name="AutoShape 52">
            <a:hlinkClick r:id="rId9" action="ppaction://hlinksldjump"/>
          </p:cNvPr>
          <p:cNvSpPr>
            <a:spLocks noChangeArrowheads="1"/>
          </p:cNvSpPr>
          <p:nvPr/>
        </p:nvSpPr>
        <p:spPr bwMode="auto">
          <a:xfrm>
            <a:off x="7236296" y="1268760"/>
            <a:ext cx="503114" cy="503040"/>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2800" b="1" dirty="0"/>
              <a:t>50</a:t>
            </a:r>
          </a:p>
        </p:txBody>
      </p:sp>
      <p:sp>
        <p:nvSpPr>
          <p:cNvPr id="3125" name="AutoShape 53">
            <a:hlinkClick r:id="rId10" action="ppaction://hlinksldjump"/>
          </p:cNvPr>
          <p:cNvSpPr>
            <a:spLocks noChangeArrowheads="1"/>
          </p:cNvSpPr>
          <p:nvPr/>
        </p:nvSpPr>
        <p:spPr bwMode="auto">
          <a:xfrm>
            <a:off x="4355976" y="2060848"/>
            <a:ext cx="503114" cy="503040"/>
          </a:xfrm>
          <a:prstGeom prst="ellipse">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2800" b="1" dirty="0"/>
              <a:t>10</a:t>
            </a:r>
          </a:p>
        </p:txBody>
      </p:sp>
      <p:sp>
        <p:nvSpPr>
          <p:cNvPr id="3126" name="AutoShape 54">
            <a:hlinkClick r:id="rId11" action="ppaction://hlinksldjump"/>
          </p:cNvPr>
          <p:cNvSpPr>
            <a:spLocks noChangeArrowheads="1"/>
          </p:cNvSpPr>
          <p:nvPr/>
        </p:nvSpPr>
        <p:spPr bwMode="auto">
          <a:xfrm>
            <a:off x="5076056" y="2060848"/>
            <a:ext cx="503114" cy="503040"/>
          </a:xfrm>
          <a:prstGeom prst="ellipse">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2800" b="1"/>
              <a:t>20</a:t>
            </a:r>
          </a:p>
        </p:txBody>
      </p:sp>
      <p:sp>
        <p:nvSpPr>
          <p:cNvPr id="3127" name="AutoShape 55">
            <a:hlinkClick r:id="rId12" action="ppaction://hlinksldjump"/>
          </p:cNvPr>
          <p:cNvSpPr>
            <a:spLocks noChangeArrowheads="1"/>
          </p:cNvSpPr>
          <p:nvPr/>
        </p:nvSpPr>
        <p:spPr bwMode="auto">
          <a:xfrm>
            <a:off x="5796708" y="2060848"/>
            <a:ext cx="503114" cy="503040"/>
          </a:xfrm>
          <a:prstGeom prst="ellipse">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2800" b="1" dirty="0"/>
              <a:t>30</a:t>
            </a:r>
          </a:p>
        </p:txBody>
      </p:sp>
      <p:sp>
        <p:nvSpPr>
          <p:cNvPr id="3128" name="AutoShape 56">
            <a:hlinkClick r:id="rId13" action="ppaction://hlinksldjump"/>
          </p:cNvPr>
          <p:cNvSpPr>
            <a:spLocks noChangeArrowheads="1"/>
          </p:cNvSpPr>
          <p:nvPr/>
        </p:nvSpPr>
        <p:spPr bwMode="auto">
          <a:xfrm>
            <a:off x="6516788" y="2060848"/>
            <a:ext cx="503114" cy="503040"/>
          </a:xfrm>
          <a:prstGeom prst="ellipse">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2800" b="1" dirty="0"/>
              <a:t>40</a:t>
            </a:r>
          </a:p>
        </p:txBody>
      </p:sp>
      <p:sp>
        <p:nvSpPr>
          <p:cNvPr id="3129" name="AutoShape 57">
            <a:hlinkClick r:id="rId14" action="ppaction://hlinksldjump"/>
          </p:cNvPr>
          <p:cNvSpPr>
            <a:spLocks noChangeArrowheads="1"/>
          </p:cNvSpPr>
          <p:nvPr/>
        </p:nvSpPr>
        <p:spPr bwMode="auto">
          <a:xfrm>
            <a:off x="7236296" y="2060848"/>
            <a:ext cx="503114" cy="503040"/>
          </a:xfrm>
          <a:prstGeom prst="ellipse">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2800" b="1" dirty="0"/>
              <a:t>50</a:t>
            </a:r>
          </a:p>
        </p:txBody>
      </p:sp>
      <p:sp>
        <p:nvSpPr>
          <p:cNvPr id="3130" name="AutoShape 58">
            <a:hlinkClick r:id="rId15" action="ppaction://hlinksldjump"/>
          </p:cNvPr>
          <p:cNvSpPr>
            <a:spLocks noChangeArrowheads="1"/>
          </p:cNvSpPr>
          <p:nvPr/>
        </p:nvSpPr>
        <p:spPr bwMode="auto">
          <a:xfrm>
            <a:off x="4355976" y="2780928"/>
            <a:ext cx="503114" cy="503040"/>
          </a:xfrm>
          <a:prstGeom prst="ellipse">
            <a:avLst/>
          </a:prstGeom>
          <a:gradFill>
            <a:gsLst>
              <a:gs pos="0">
                <a:schemeClr val="accent2">
                  <a:lumMod val="40000"/>
                  <a:lumOff val="60000"/>
                </a:schemeClr>
              </a:gs>
              <a:gs pos="35000">
                <a:schemeClr val="accent2">
                  <a:lumMod val="20000"/>
                  <a:lumOff val="80000"/>
                </a:schemeClr>
              </a:gs>
              <a:gs pos="100000">
                <a:srgbClr val="F6E7E6"/>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2800" b="1" dirty="0"/>
              <a:t>10</a:t>
            </a:r>
          </a:p>
        </p:txBody>
      </p:sp>
      <p:sp>
        <p:nvSpPr>
          <p:cNvPr id="3131" name="AutoShape 59">
            <a:hlinkClick r:id="rId16" action="ppaction://hlinksldjump"/>
          </p:cNvPr>
          <p:cNvSpPr>
            <a:spLocks noChangeArrowheads="1"/>
          </p:cNvSpPr>
          <p:nvPr/>
        </p:nvSpPr>
        <p:spPr bwMode="auto">
          <a:xfrm>
            <a:off x="5076056" y="2780928"/>
            <a:ext cx="503114" cy="503040"/>
          </a:xfrm>
          <a:prstGeom prst="ellipse">
            <a:avLst/>
          </a:prstGeom>
          <a:gradFill>
            <a:gsLst>
              <a:gs pos="0">
                <a:schemeClr val="accent2">
                  <a:lumMod val="40000"/>
                  <a:lumOff val="60000"/>
                </a:schemeClr>
              </a:gs>
              <a:gs pos="35000">
                <a:schemeClr val="accent2">
                  <a:lumMod val="20000"/>
                  <a:lumOff val="80000"/>
                </a:schemeClr>
              </a:gs>
              <a:gs pos="100000">
                <a:srgbClr val="F6E7E6"/>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2800" b="1" dirty="0"/>
              <a:t>20</a:t>
            </a:r>
          </a:p>
        </p:txBody>
      </p:sp>
      <p:sp>
        <p:nvSpPr>
          <p:cNvPr id="3132" name="AutoShape 60">
            <a:hlinkClick r:id="rId17" action="ppaction://hlinksldjump"/>
          </p:cNvPr>
          <p:cNvSpPr>
            <a:spLocks noChangeArrowheads="1"/>
          </p:cNvSpPr>
          <p:nvPr/>
        </p:nvSpPr>
        <p:spPr bwMode="auto">
          <a:xfrm>
            <a:off x="5796708" y="2780928"/>
            <a:ext cx="503114" cy="503040"/>
          </a:xfrm>
          <a:prstGeom prst="ellipse">
            <a:avLst/>
          </a:prstGeom>
          <a:gradFill>
            <a:gsLst>
              <a:gs pos="0">
                <a:schemeClr val="accent2">
                  <a:lumMod val="40000"/>
                  <a:lumOff val="60000"/>
                </a:schemeClr>
              </a:gs>
              <a:gs pos="35000">
                <a:schemeClr val="accent2">
                  <a:lumMod val="20000"/>
                  <a:lumOff val="80000"/>
                </a:schemeClr>
              </a:gs>
              <a:gs pos="100000">
                <a:srgbClr val="F6E7E6"/>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2800" b="1" dirty="0"/>
              <a:t>30</a:t>
            </a:r>
          </a:p>
        </p:txBody>
      </p:sp>
      <p:sp>
        <p:nvSpPr>
          <p:cNvPr id="3133" name="AutoShape 61">
            <a:hlinkClick r:id="rId18" action="ppaction://hlinksldjump"/>
          </p:cNvPr>
          <p:cNvSpPr>
            <a:spLocks noChangeArrowheads="1"/>
          </p:cNvSpPr>
          <p:nvPr/>
        </p:nvSpPr>
        <p:spPr bwMode="auto">
          <a:xfrm>
            <a:off x="6516788" y="2780928"/>
            <a:ext cx="503114" cy="503040"/>
          </a:xfrm>
          <a:prstGeom prst="ellipse">
            <a:avLst/>
          </a:prstGeom>
          <a:gradFill>
            <a:gsLst>
              <a:gs pos="0">
                <a:schemeClr val="accent2">
                  <a:lumMod val="40000"/>
                  <a:lumOff val="60000"/>
                </a:schemeClr>
              </a:gs>
              <a:gs pos="35000">
                <a:schemeClr val="accent2">
                  <a:lumMod val="20000"/>
                  <a:lumOff val="80000"/>
                </a:schemeClr>
              </a:gs>
              <a:gs pos="100000">
                <a:srgbClr val="F6E7E6"/>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2800" b="1" dirty="0"/>
              <a:t>40</a:t>
            </a:r>
          </a:p>
        </p:txBody>
      </p:sp>
      <p:sp>
        <p:nvSpPr>
          <p:cNvPr id="3134" name="AutoShape 62">
            <a:hlinkClick r:id="rId19" action="ppaction://hlinksldjump"/>
          </p:cNvPr>
          <p:cNvSpPr>
            <a:spLocks noChangeArrowheads="1"/>
          </p:cNvSpPr>
          <p:nvPr/>
        </p:nvSpPr>
        <p:spPr bwMode="auto">
          <a:xfrm>
            <a:off x="7236296" y="2780928"/>
            <a:ext cx="503114" cy="503040"/>
          </a:xfrm>
          <a:prstGeom prst="ellipse">
            <a:avLst/>
          </a:prstGeom>
          <a:gradFill>
            <a:gsLst>
              <a:gs pos="0">
                <a:schemeClr val="accent2">
                  <a:lumMod val="40000"/>
                  <a:lumOff val="60000"/>
                </a:schemeClr>
              </a:gs>
              <a:gs pos="35000">
                <a:schemeClr val="accent2">
                  <a:lumMod val="20000"/>
                  <a:lumOff val="80000"/>
                </a:schemeClr>
              </a:gs>
              <a:gs pos="100000">
                <a:srgbClr val="F6E7E6"/>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2800" b="1" dirty="0"/>
              <a:t>50</a:t>
            </a:r>
          </a:p>
        </p:txBody>
      </p:sp>
      <p:sp>
        <p:nvSpPr>
          <p:cNvPr id="3135" name="AutoShape 63">
            <a:hlinkClick r:id="rId20" action="ppaction://hlinksldjump"/>
          </p:cNvPr>
          <p:cNvSpPr>
            <a:spLocks noChangeArrowheads="1"/>
          </p:cNvSpPr>
          <p:nvPr/>
        </p:nvSpPr>
        <p:spPr bwMode="auto">
          <a:xfrm>
            <a:off x="4355976" y="3501008"/>
            <a:ext cx="503114" cy="5030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ru-RU" sz="2800" b="1" dirty="0"/>
              <a:t>10</a:t>
            </a:r>
          </a:p>
        </p:txBody>
      </p:sp>
      <p:sp>
        <p:nvSpPr>
          <p:cNvPr id="3136" name="AutoShape 64">
            <a:hlinkClick r:id="rId21" action="ppaction://hlinksldjump"/>
          </p:cNvPr>
          <p:cNvSpPr>
            <a:spLocks noChangeArrowheads="1"/>
          </p:cNvSpPr>
          <p:nvPr/>
        </p:nvSpPr>
        <p:spPr bwMode="auto">
          <a:xfrm>
            <a:off x="5076056" y="3501008"/>
            <a:ext cx="503114" cy="5030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ru-RU" sz="2800" b="1"/>
              <a:t>20</a:t>
            </a:r>
          </a:p>
        </p:txBody>
      </p:sp>
      <p:sp>
        <p:nvSpPr>
          <p:cNvPr id="3137" name="AutoShape 65">
            <a:hlinkClick r:id="rId22" action="ppaction://hlinksldjump"/>
          </p:cNvPr>
          <p:cNvSpPr>
            <a:spLocks noChangeArrowheads="1"/>
          </p:cNvSpPr>
          <p:nvPr/>
        </p:nvSpPr>
        <p:spPr bwMode="auto">
          <a:xfrm>
            <a:off x="5796708" y="3501008"/>
            <a:ext cx="503114" cy="5030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ru-RU" sz="2800" b="1" dirty="0"/>
              <a:t>30</a:t>
            </a:r>
          </a:p>
        </p:txBody>
      </p:sp>
      <p:sp>
        <p:nvSpPr>
          <p:cNvPr id="3138" name="AutoShape 66">
            <a:hlinkClick r:id="rId23" action="ppaction://hlinksldjump"/>
          </p:cNvPr>
          <p:cNvSpPr>
            <a:spLocks noChangeArrowheads="1"/>
          </p:cNvSpPr>
          <p:nvPr/>
        </p:nvSpPr>
        <p:spPr bwMode="auto">
          <a:xfrm>
            <a:off x="6516216" y="3501008"/>
            <a:ext cx="503114" cy="5030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ru-RU" sz="2800" b="1" dirty="0"/>
              <a:t>40</a:t>
            </a:r>
          </a:p>
        </p:txBody>
      </p:sp>
      <p:sp>
        <p:nvSpPr>
          <p:cNvPr id="3139" name="AutoShape 67">
            <a:hlinkClick r:id="rId24" action="ppaction://hlinksldjump"/>
          </p:cNvPr>
          <p:cNvSpPr>
            <a:spLocks noChangeArrowheads="1"/>
          </p:cNvSpPr>
          <p:nvPr/>
        </p:nvSpPr>
        <p:spPr bwMode="auto">
          <a:xfrm>
            <a:off x="7236296" y="3501008"/>
            <a:ext cx="503114" cy="5030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ru-RU" sz="2800" b="1" dirty="0"/>
              <a:t>50</a:t>
            </a:r>
          </a:p>
        </p:txBody>
      </p:sp>
      <p:sp>
        <p:nvSpPr>
          <p:cNvPr id="3140" name="AutoShape 68">
            <a:hlinkClick r:id="rId25" action="ppaction://hlinksldjump"/>
          </p:cNvPr>
          <p:cNvSpPr>
            <a:spLocks noChangeArrowheads="1"/>
          </p:cNvSpPr>
          <p:nvPr/>
        </p:nvSpPr>
        <p:spPr bwMode="auto">
          <a:xfrm>
            <a:off x="4356918" y="4294112"/>
            <a:ext cx="503114" cy="503040"/>
          </a:xfrm>
          <a:prstGeom prst="ellipse">
            <a:avLst/>
          </a:prstGeom>
          <a:gradFill>
            <a:gsLst>
              <a:gs pos="0">
                <a:schemeClr val="accent6">
                  <a:lumMod val="40000"/>
                  <a:lumOff val="60000"/>
                </a:schemeClr>
              </a:gs>
              <a:gs pos="35000">
                <a:schemeClr val="accent6">
                  <a:lumMod val="20000"/>
                  <a:lumOff val="80000"/>
                </a:schemeClr>
              </a:gs>
              <a:gs pos="100000">
                <a:srgbClr val="FDE8D7"/>
              </a:gs>
            </a:gsLst>
          </a:gra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800" b="1" dirty="0"/>
              <a:t>10</a:t>
            </a:r>
          </a:p>
        </p:txBody>
      </p:sp>
      <p:sp>
        <p:nvSpPr>
          <p:cNvPr id="3142" name="AutoShape 70">
            <a:hlinkClick r:id="rId26" action="ppaction://hlinksldjump"/>
          </p:cNvPr>
          <p:cNvSpPr>
            <a:spLocks noChangeArrowheads="1"/>
          </p:cNvSpPr>
          <p:nvPr/>
        </p:nvSpPr>
        <p:spPr bwMode="auto">
          <a:xfrm>
            <a:off x="5076998" y="4294112"/>
            <a:ext cx="503114" cy="503040"/>
          </a:xfrm>
          <a:prstGeom prst="ellipse">
            <a:avLst/>
          </a:prstGeom>
          <a:gradFill>
            <a:gsLst>
              <a:gs pos="0">
                <a:schemeClr val="accent6">
                  <a:lumMod val="40000"/>
                  <a:lumOff val="60000"/>
                </a:schemeClr>
              </a:gs>
              <a:gs pos="35000">
                <a:schemeClr val="accent6">
                  <a:lumMod val="20000"/>
                  <a:lumOff val="80000"/>
                </a:schemeClr>
              </a:gs>
              <a:gs pos="100000">
                <a:srgbClr val="FDE8D7"/>
              </a:gs>
            </a:gsLst>
          </a:gra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800" b="1" dirty="0"/>
              <a:t>20</a:t>
            </a:r>
          </a:p>
        </p:txBody>
      </p:sp>
      <p:sp>
        <p:nvSpPr>
          <p:cNvPr id="3143" name="AutoShape 71">
            <a:hlinkClick r:id="rId27" action="ppaction://hlinksldjump"/>
          </p:cNvPr>
          <p:cNvSpPr>
            <a:spLocks noChangeArrowheads="1"/>
          </p:cNvSpPr>
          <p:nvPr/>
        </p:nvSpPr>
        <p:spPr bwMode="auto">
          <a:xfrm>
            <a:off x="5796136" y="4294112"/>
            <a:ext cx="503114" cy="503040"/>
          </a:xfrm>
          <a:prstGeom prst="ellipse">
            <a:avLst/>
          </a:prstGeom>
          <a:gradFill>
            <a:gsLst>
              <a:gs pos="0">
                <a:schemeClr val="accent6">
                  <a:lumMod val="40000"/>
                  <a:lumOff val="60000"/>
                </a:schemeClr>
              </a:gs>
              <a:gs pos="35000">
                <a:schemeClr val="accent6">
                  <a:lumMod val="20000"/>
                  <a:lumOff val="80000"/>
                </a:schemeClr>
              </a:gs>
              <a:gs pos="100000">
                <a:srgbClr val="FDE8D7"/>
              </a:gs>
            </a:gsLst>
          </a:gra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800" b="1" dirty="0"/>
              <a:t>30</a:t>
            </a:r>
          </a:p>
        </p:txBody>
      </p:sp>
      <p:sp>
        <p:nvSpPr>
          <p:cNvPr id="3144" name="AutoShape 72">
            <a:hlinkClick r:id="rId28" action="ppaction://hlinksldjump"/>
          </p:cNvPr>
          <p:cNvSpPr>
            <a:spLocks noChangeArrowheads="1"/>
          </p:cNvSpPr>
          <p:nvPr/>
        </p:nvSpPr>
        <p:spPr bwMode="auto">
          <a:xfrm>
            <a:off x="6516216" y="4294112"/>
            <a:ext cx="503114" cy="503040"/>
          </a:xfrm>
          <a:prstGeom prst="ellipse">
            <a:avLst/>
          </a:prstGeom>
          <a:gradFill>
            <a:gsLst>
              <a:gs pos="0">
                <a:schemeClr val="accent6">
                  <a:lumMod val="40000"/>
                  <a:lumOff val="60000"/>
                </a:schemeClr>
              </a:gs>
              <a:gs pos="35000">
                <a:schemeClr val="accent6">
                  <a:lumMod val="20000"/>
                  <a:lumOff val="80000"/>
                </a:schemeClr>
              </a:gs>
              <a:gs pos="100000">
                <a:srgbClr val="FDE8D7"/>
              </a:gs>
            </a:gsLst>
          </a:gra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800" b="1" dirty="0"/>
              <a:t>40</a:t>
            </a:r>
          </a:p>
        </p:txBody>
      </p:sp>
      <p:sp>
        <p:nvSpPr>
          <p:cNvPr id="3145" name="AutoShape 73">
            <a:hlinkClick r:id="rId29" action="ppaction://hlinksldjump"/>
          </p:cNvPr>
          <p:cNvSpPr>
            <a:spLocks noChangeArrowheads="1"/>
          </p:cNvSpPr>
          <p:nvPr/>
        </p:nvSpPr>
        <p:spPr bwMode="auto">
          <a:xfrm>
            <a:off x="7237238" y="4294112"/>
            <a:ext cx="503114" cy="503040"/>
          </a:xfrm>
          <a:prstGeom prst="ellipse">
            <a:avLst/>
          </a:prstGeom>
          <a:gradFill>
            <a:gsLst>
              <a:gs pos="0">
                <a:schemeClr val="accent6">
                  <a:lumMod val="40000"/>
                  <a:lumOff val="60000"/>
                </a:schemeClr>
              </a:gs>
              <a:gs pos="35000">
                <a:schemeClr val="accent6">
                  <a:lumMod val="20000"/>
                  <a:lumOff val="80000"/>
                </a:schemeClr>
              </a:gs>
              <a:gs pos="100000">
                <a:srgbClr val="FDE8D7"/>
              </a:gs>
            </a:gsLst>
          </a:gra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2800" b="1" dirty="0"/>
              <a:t>50</a:t>
            </a:r>
          </a:p>
        </p:txBody>
      </p:sp>
      <p:sp>
        <p:nvSpPr>
          <p:cNvPr id="2" name="AutoShape 47"/>
          <p:cNvSpPr>
            <a:spLocks noChangeArrowheads="1"/>
          </p:cNvSpPr>
          <p:nvPr/>
        </p:nvSpPr>
        <p:spPr bwMode="auto">
          <a:xfrm>
            <a:off x="756345" y="1196752"/>
            <a:ext cx="3311599" cy="575048"/>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ru-RU" sz="1600" b="1" cap="all" dirty="0" smtClean="0">
                <a:latin typeface="Times New Roman" pitchFamily="18" charset="0"/>
                <a:cs typeface="Times New Roman" pitchFamily="18" charset="0"/>
              </a:rPr>
              <a:t>Занимательные задачи</a:t>
            </a:r>
            <a:endParaRPr lang="ru-RU" sz="1600" b="1" cap="all" dirty="0">
              <a:latin typeface="Times New Roman" pitchFamily="18" charset="0"/>
              <a:cs typeface="Times New Roman" pitchFamily="18" charset="0"/>
            </a:endParaRPr>
          </a:p>
        </p:txBody>
      </p:sp>
      <p:sp>
        <p:nvSpPr>
          <p:cNvPr id="3" name="AutoShape 68"/>
          <p:cNvSpPr>
            <a:spLocks noChangeArrowheads="1"/>
          </p:cNvSpPr>
          <p:nvPr/>
        </p:nvSpPr>
        <p:spPr bwMode="auto">
          <a:xfrm>
            <a:off x="756345" y="4149080"/>
            <a:ext cx="3311599" cy="504000"/>
          </a:xfrm>
          <a:prstGeom prst="ellipse">
            <a:avLst/>
          </a:prstGeom>
          <a:gradFill>
            <a:gsLst>
              <a:gs pos="0">
                <a:schemeClr val="accent6">
                  <a:lumMod val="40000"/>
                  <a:lumOff val="60000"/>
                </a:schemeClr>
              </a:gs>
              <a:gs pos="35000">
                <a:schemeClr val="accent6">
                  <a:lumMod val="20000"/>
                  <a:lumOff val="80000"/>
                </a:schemeClr>
              </a:gs>
              <a:gs pos="100000">
                <a:srgbClr val="FDE8D7"/>
              </a:gs>
            </a:gsLst>
          </a:gra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ru-RU" b="1" cap="all" dirty="0" smtClean="0">
                <a:latin typeface="Times New Roman" pitchFamily="18" charset="0"/>
                <a:cs typeface="Times New Roman" pitchFamily="18" charset="0"/>
              </a:rPr>
              <a:t>Разные задачи</a:t>
            </a:r>
            <a:endParaRPr lang="ru-RU" b="1" cap="all" dirty="0">
              <a:latin typeface="Times New Roman" pitchFamily="18" charset="0"/>
              <a:cs typeface="Times New Roman" pitchFamily="18" charset="0"/>
            </a:endParaRPr>
          </a:p>
        </p:txBody>
      </p:sp>
      <p:sp>
        <p:nvSpPr>
          <p:cNvPr id="4" name="AutoShape 47"/>
          <p:cNvSpPr>
            <a:spLocks noChangeArrowheads="1"/>
          </p:cNvSpPr>
          <p:nvPr/>
        </p:nvSpPr>
        <p:spPr bwMode="auto">
          <a:xfrm>
            <a:off x="756345" y="3429000"/>
            <a:ext cx="3311599" cy="50303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sz="1600" b="1" cap="all" dirty="0" smtClean="0">
                <a:latin typeface="Times New Roman" pitchFamily="18" charset="0"/>
                <a:cs typeface="Times New Roman" pitchFamily="18" charset="0"/>
              </a:rPr>
              <a:t>Задачи на вычисление</a:t>
            </a:r>
            <a:endParaRPr lang="ru-RU" sz="1600" b="1" cap="all" dirty="0">
              <a:latin typeface="Times New Roman" pitchFamily="18" charset="0"/>
              <a:cs typeface="Times New Roman" pitchFamily="18" charset="0"/>
            </a:endParaRPr>
          </a:p>
        </p:txBody>
      </p:sp>
      <p:sp>
        <p:nvSpPr>
          <p:cNvPr id="5" name="AutoShape 47"/>
          <p:cNvSpPr>
            <a:spLocks noChangeArrowheads="1"/>
          </p:cNvSpPr>
          <p:nvPr/>
        </p:nvSpPr>
        <p:spPr bwMode="auto">
          <a:xfrm>
            <a:off x="756345" y="1916832"/>
            <a:ext cx="3311599" cy="503040"/>
          </a:xfrm>
          <a:prstGeom prst="ellipse">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b="1" cap="all" dirty="0" smtClean="0">
                <a:latin typeface="Times New Roman" pitchFamily="18" charset="0"/>
                <a:cs typeface="Times New Roman" pitchFamily="18" charset="0"/>
              </a:rPr>
              <a:t>Задачи на логику</a:t>
            </a:r>
            <a:endParaRPr lang="ru-RU" b="1" cap="all" dirty="0">
              <a:latin typeface="Times New Roman" pitchFamily="18" charset="0"/>
              <a:cs typeface="Times New Roman" pitchFamily="18" charset="0"/>
            </a:endParaRPr>
          </a:p>
        </p:txBody>
      </p:sp>
      <p:sp>
        <p:nvSpPr>
          <p:cNvPr id="6" name="AutoShape 47"/>
          <p:cNvSpPr>
            <a:spLocks noChangeArrowheads="1"/>
          </p:cNvSpPr>
          <p:nvPr/>
        </p:nvSpPr>
        <p:spPr bwMode="auto">
          <a:xfrm>
            <a:off x="756345" y="2685979"/>
            <a:ext cx="3311599" cy="503039"/>
          </a:xfrm>
          <a:prstGeom prst="ellipse">
            <a:avLst/>
          </a:prstGeom>
          <a:gradFill>
            <a:gsLst>
              <a:gs pos="0">
                <a:schemeClr val="accent2">
                  <a:lumMod val="40000"/>
                  <a:lumOff val="60000"/>
                </a:schemeClr>
              </a:gs>
              <a:gs pos="35000">
                <a:schemeClr val="accent2">
                  <a:lumMod val="20000"/>
                  <a:lumOff val="80000"/>
                </a:schemeClr>
              </a:gs>
              <a:gs pos="100000">
                <a:srgbClr val="F6E7E6"/>
              </a:gs>
            </a:gsLst>
          </a:gra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sz="1600" b="1" cap="all" dirty="0" smtClean="0">
                <a:latin typeface="Times New Roman" pitchFamily="18" charset="0"/>
                <a:cs typeface="Times New Roman" pitchFamily="18" charset="0"/>
              </a:rPr>
              <a:t>Геометрические задачи</a:t>
            </a:r>
            <a:endParaRPr lang="ru-RU" sz="1600" b="1" cap="all" dirty="0">
              <a:latin typeface="Times New Roman" pitchFamily="18" charset="0"/>
              <a:cs typeface="Times New Roman" pitchFamily="18" charset="0"/>
            </a:endParaRPr>
          </a:p>
        </p:txBody>
      </p:sp>
      <p:pic>
        <p:nvPicPr>
          <p:cNvPr id="38" name="Рисунок 37" descr="Рисунок40.png">
            <a:hlinkClick r:id="" action="ppaction://hlinkshowjump?jump=endshow"/>
          </p:cNvPr>
          <p:cNvPicPr>
            <a:picLocks noChangeAspect="1"/>
          </p:cNvPicPr>
          <p:nvPr/>
        </p:nvPicPr>
        <p:blipFill>
          <a:blip r:embed="rId30" cstate="screen"/>
          <a:srcRect/>
          <a:stretch>
            <a:fillRect/>
          </a:stretch>
        </p:blipFill>
        <p:spPr>
          <a:xfrm>
            <a:off x="4644008" y="6485191"/>
            <a:ext cx="1512168" cy="372809"/>
          </a:xfrm>
          <a:prstGeom prst="rect">
            <a:avLst/>
          </a:prstGeom>
        </p:spPr>
      </p:pic>
      <p:sp>
        <p:nvSpPr>
          <p:cNvPr id="34" name="Прямоугольник 33"/>
          <p:cNvSpPr/>
          <p:nvPr/>
        </p:nvSpPr>
        <p:spPr>
          <a:xfrm>
            <a:off x="323528" y="260648"/>
            <a:ext cx="784887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Интерактивная игра</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70" name="Picture 2" descr="http://img-fotki.yandex.ru/get/6306/162549541.6/0_744cd_83128e8d_XL"/>
          <p:cNvPicPr>
            <a:picLocks noChangeAspect="1" noChangeArrowheads="1"/>
          </p:cNvPicPr>
          <p:nvPr/>
        </p:nvPicPr>
        <p:blipFill>
          <a:blip r:embed="rId31" cstate="screen"/>
          <a:srcRect/>
          <a:stretch>
            <a:fillRect/>
          </a:stretch>
        </p:blipFill>
        <p:spPr bwMode="auto">
          <a:xfrm>
            <a:off x="324297" y="1124744"/>
            <a:ext cx="648072" cy="671013"/>
          </a:xfrm>
          <a:prstGeom prst="rect">
            <a:avLst/>
          </a:prstGeom>
          <a:noFill/>
        </p:spPr>
      </p:pic>
      <p:pic>
        <p:nvPicPr>
          <p:cNvPr id="76" name="Picture 2" descr="http://img-fotki.yandex.ru/get/6306/162549541.6/0_744cd_83128e8d_XL"/>
          <p:cNvPicPr>
            <a:picLocks noChangeAspect="1" noChangeArrowheads="1"/>
          </p:cNvPicPr>
          <p:nvPr/>
        </p:nvPicPr>
        <p:blipFill>
          <a:blip r:embed="rId31" cstate="screen"/>
          <a:srcRect/>
          <a:stretch>
            <a:fillRect/>
          </a:stretch>
        </p:blipFill>
        <p:spPr bwMode="auto">
          <a:xfrm>
            <a:off x="324297" y="1844824"/>
            <a:ext cx="648072" cy="671013"/>
          </a:xfrm>
          <a:prstGeom prst="rect">
            <a:avLst/>
          </a:prstGeom>
          <a:noFill/>
        </p:spPr>
      </p:pic>
      <p:pic>
        <p:nvPicPr>
          <p:cNvPr id="77" name="Picture 2" descr="http://img-fotki.yandex.ru/get/6306/162549541.6/0_744cd_83128e8d_XL"/>
          <p:cNvPicPr>
            <a:picLocks noChangeAspect="1" noChangeArrowheads="1"/>
          </p:cNvPicPr>
          <p:nvPr/>
        </p:nvPicPr>
        <p:blipFill>
          <a:blip r:embed="rId31" cstate="screen"/>
          <a:srcRect/>
          <a:stretch>
            <a:fillRect/>
          </a:stretch>
        </p:blipFill>
        <p:spPr bwMode="auto">
          <a:xfrm>
            <a:off x="324297" y="2613971"/>
            <a:ext cx="648072" cy="671013"/>
          </a:xfrm>
          <a:prstGeom prst="rect">
            <a:avLst/>
          </a:prstGeom>
          <a:noFill/>
        </p:spPr>
      </p:pic>
      <p:pic>
        <p:nvPicPr>
          <p:cNvPr id="78" name="Picture 2" descr="http://img-fotki.yandex.ru/get/6306/162549541.6/0_744cd_83128e8d_XL"/>
          <p:cNvPicPr>
            <a:picLocks noChangeAspect="1" noChangeArrowheads="1"/>
          </p:cNvPicPr>
          <p:nvPr/>
        </p:nvPicPr>
        <p:blipFill>
          <a:blip r:embed="rId31" cstate="screen"/>
          <a:srcRect/>
          <a:stretch>
            <a:fillRect/>
          </a:stretch>
        </p:blipFill>
        <p:spPr bwMode="auto">
          <a:xfrm>
            <a:off x="324297" y="3356992"/>
            <a:ext cx="648072" cy="671013"/>
          </a:xfrm>
          <a:prstGeom prst="rect">
            <a:avLst/>
          </a:prstGeom>
          <a:noFill/>
        </p:spPr>
      </p:pic>
      <p:pic>
        <p:nvPicPr>
          <p:cNvPr id="79" name="Picture 2" descr="http://img-fotki.yandex.ru/get/6306/162549541.6/0_744cd_83128e8d_XL"/>
          <p:cNvPicPr>
            <a:picLocks noChangeAspect="1" noChangeArrowheads="1"/>
          </p:cNvPicPr>
          <p:nvPr/>
        </p:nvPicPr>
        <p:blipFill>
          <a:blip r:embed="rId31" cstate="screen"/>
          <a:srcRect/>
          <a:stretch>
            <a:fillRect/>
          </a:stretch>
        </p:blipFill>
        <p:spPr bwMode="auto">
          <a:xfrm>
            <a:off x="324297" y="4077072"/>
            <a:ext cx="648072" cy="671013"/>
          </a:xfrm>
          <a:prstGeom prst="rect">
            <a:avLst/>
          </a:prstGeom>
          <a:noFill/>
        </p:spPr>
      </p:pic>
      <p:pic>
        <p:nvPicPr>
          <p:cNvPr id="66" name="Picture 4" descr="C:\Users\Елена\Pictures\klip_249_божьи коровки_adr\1 (10).png"/>
          <p:cNvPicPr>
            <a:picLocks noChangeAspect="1" noChangeArrowheads="1"/>
          </p:cNvPicPr>
          <p:nvPr/>
        </p:nvPicPr>
        <p:blipFill>
          <a:blip r:embed="rId32" cstate="screen"/>
          <a:srcRect/>
          <a:stretch>
            <a:fillRect/>
          </a:stretch>
        </p:blipFill>
        <p:spPr bwMode="auto">
          <a:xfrm>
            <a:off x="6012160" y="4869160"/>
            <a:ext cx="2702609" cy="1821324"/>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119"/>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119"/>
                                        </p:tgtEl>
                                        <p:attrNameLst>
                                          <p:attrName>style.opacity</p:attrName>
                                        </p:attrNameLst>
                                      </p:cBhvr>
                                      <p:to>
                                        <p:strVal val="0"/>
                                      </p:to>
                                    </p:set>
                                    <p:animEffect filter="image" prLst="opacity: 0">
                                      <p:cBhvr rctx="IE">
                                        <p:cTn id="7" dur="indefinite"/>
                                        <p:tgtEl>
                                          <p:spTgt spid="3119"/>
                                        </p:tgtEl>
                                      </p:cBhvr>
                                    </p:animEffect>
                                  </p:childTnLst>
                                </p:cTn>
                              </p:par>
                            </p:childTnLst>
                          </p:cTn>
                        </p:par>
                      </p:childTnLst>
                    </p:cTn>
                  </p:par>
                </p:childTnLst>
              </p:cTn>
              <p:nextCondLst>
                <p:cond evt="onClick" delay="0">
                  <p:tgtEl>
                    <p:spTgt spid="3119"/>
                  </p:tgtEl>
                </p:cond>
              </p:nextCondLst>
            </p:seq>
            <p:seq concurrent="1" nextAc="seek">
              <p:cTn id="8" restart="whenNotActive" fill="hold" evtFilter="cancelBubble" nodeType="interactiveSeq">
                <p:stCondLst>
                  <p:cond evt="onClick" delay="0">
                    <p:tgtEl>
                      <p:spTgt spid="3121"/>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3121"/>
                                        </p:tgtEl>
                                        <p:attrNameLst>
                                          <p:attrName>style.opacity</p:attrName>
                                        </p:attrNameLst>
                                      </p:cBhvr>
                                      <p:to>
                                        <p:strVal val="0"/>
                                      </p:to>
                                    </p:set>
                                    <p:animEffect filter="image" prLst="opacity: 0">
                                      <p:cBhvr rctx="IE">
                                        <p:cTn id="13" dur="indefinite"/>
                                        <p:tgtEl>
                                          <p:spTgt spid="3121"/>
                                        </p:tgtEl>
                                      </p:cBhvr>
                                    </p:animEffect>
                                  </p:childTnLst>
                                </p:cTn>
                              </p:par>
                            </p:childTnLst>
                          </p:cTn>
                        </p:par>
                      </p:childTnLst>
                    </p:cTn>
                  </p:par>
                </p:childTnLst>
              </p:cTn>
              <p:nextCondLst>
                <p:cond evt="onClick" delay="0">
                  <p:tgtEl>
                    <p:spTgt spid="3121"/>
                  </p:tgtEl>
                </p:cond>
              </p:nextCondLst>
            </p:seq>
            <p:seq concurrent="1" nextAc="seek">
              <p:cTn id="14" restart="whenNotActive" fill="hold" evtFilter="cancelBubble" nodeType="interactiveSeq">
                <p:stCondLst>
                  <p:cond evt="onClick" delay="0">
                    <p:tgtEl>
                      <p:spTgt spid="3122"/>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rctx="PPT">
                                        <p:cTn id="18" dur="indefinite"/>
                                        <p:tgtEl>
                                          <p:spTgt spid="3122"/>
                                        </p:tgtEl>
                                        <p:attrNameLst>
                                          <p:attrName>style.opacity</p:attrName>
                                        </p:attrNameLst>
                                      </p:cBhvr>
                                      <p:to>
                                        <p:strVal val="0"/>
                                      </p:to>
                                    </p:set>
                                    <p:animEffect filter="image" prLst="opacity: 0">
                                      <p:cBhvr rctx="IE">
                                        <p:cTn id="19" dur="indefinite"/>
                                        <p:tgtEl>
                                          <p:spTgt spid="3122"/>
                                        </p:tgtEl>
                                      </p:cBhvr>
                                    </p:animEffect>
                                  </p:childTnLst>
                                </p:cTn>
                              </p:par>
                            </p:childTnLst>
                          </p:cTn>
                        </p:par>
                      </p:childTnLst>
                    </p:cTn>
                  </p:par>
                </p:childTnLst>
              </p:cTn>
              <p:nextCondLst>
                <p:cond evt="onClick" delay="0">
                  <p:tgtEl>
                    <p:spTgt spid="3122"/>
                  </p:tgtEl>
                </p:cond>
              </p:nextCondLst>
            </p:seq>
            <p:seq concurrent="1" nextAc="seek">
              <p:cTn id="20" restart="whenNotActive" fill="hold" evtFilter="cancelBubble" nodeType="interactiveSeq">
                <p:stCondLst>
                  <p:cond evt="onClick" delay="0">
                    <p:tgtEl>
                      <p:spTgt spid="3123"/>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3123"/>
                                        </p:tgtEl>
                                        <p:attrNameLst>
                                          <p:attrName>style.opacity</p:attrName>
                                        </p:attrNameLst>
                                      </p:cBhvr>
                                      <p:to>
                                        <p:strVal val="0"/>
                                      </p:to>
                                    </p:set>
                                    <p:animEffect filter="image" prLst="opacity: 0">
                                      <p:cBhvr rctx="IE">
                                        <p:cTn id="25" dur="indefinite"/>
                                        <p:tgtEl>
                                          <p:spTgt spid="3123"/>
                                        </p:tgtEl>
                                      </p:cBhvr>
                                    </p:animEffect>
                                  </p:childTnLst>
                                </p:cTn>
                              </p:par>
                            </p:childTnLst>
                          </p:cTn>
                        </p:par>
                      </p:childTnLst>
                    </p:cTn>
                  </p:par>
                </p:childTnLst>
              </p:cTn>
              <p:nextCondLst>
                <p:cond evt="onClick" delay="0">
                  <p:tgtEl>
                    <p:spTgt spid="3123"/>
                  </p:tgtEl>
                </p:cond>
              </p:nextCondLst>
            </p:seq>
            <p:seq concurrent="1" nextAc="seek">
              <p:cTn id="26" restart="whenNotActive" fill="hold" evtFilter="cancelBubble" nodeType="interactiveSeq">
                <p:stCondLst>
                  <p:cond evt="onClick" delay="0">
                    <p:tgtEl>
                      <p:spTgt spid="3124"/>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0" nodeType="clickEffect">
                                  <p:stCondLst>
                                    <p:cond delay="0"/>
                                  </p:stCondLst>
                                  <p:childTnLst>
                                    <p:set>
                                      <p:cBhvr rctx="PPT">
                                        <p:cTn id="30" dur="indefinite"/>
                                        <p:tgtEl>
                                          <p:spTgt spid="3124"/>
                                        </p:tgtEl>
                                        <p:attrNameLst>
                                          <p:attrName>style.opacity</p:attrName>
                                        </p:attrNameLst>
                                      </p:cBhvr>
                                      <p:to>
                                        <p:strVal val="0"/>
                                      </p:to>
                                    </p:set>
                                    <p:animEffect filter="image" prLst="opacity: 0">
                                      <p:cBhvr rctx="IE">
                                        <p:cTn id="31" dur="indefinite"/>
                                        <p:tgtEl>
                                          <p:spTgt spid="3124"/>
                                        </p:tgtEl>
                                      </p:cBhvr>
                                    </p:animEffect>
                                  </p:childTnLst>
                                </p:cTn>
                              </p:par>
                            </p:childTnLst>
                          </p:cTn>
                        </p:par>
                      </p:childTnLst>
                    </p:cTn>
                  </p:par>
                </p:childTnLst>
              </p:cTn>
              <p:nextCondLst>
                <p:cond evt="onClick" delay="0">
                  <p:tgtEl>
                    <p:spTgt spid="3124"/>
                  </p:tgtEl>
                </p:cond>
              </p:nextCondLst>
            </p:seq>
            <p:seq concurrent="1" nextAc="seek">
              <p:cTn id="32" restart="whenNotActive" fill="hold" evtFilter="cancelBubble" nodeType="interactiveSeq">
                <p:stCondLst>
                  <p:cond evt="onClick" delay="0">
                    <p:tgtEl>
                      <p:spTgt spid="3125"/>
                    </p:tgtEl>
                  </p:cond>
                </p:stCondLst>
                <p:endSync evt="end" delay="0">
                  <p:rtn val="all"/>
                </p:endSync>
                <p:childTnLst>
                  <p:par>
                    <p:cTn id="33" fill="hold">
                      <p:stCondLst>
                        <p:cond delay="0"/>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3125"/>
                                        </p:tgtEl>
                                        <p:attrNameLst>
                                          <p:attrName>style.opacity</p:attrName>
                                        </p:attrNameLst>
                                      </p:cBhvr>
                                      <p:to>
                                        <p:strVal val="0"/>
                                      </p:to>
                                    </p:set>
                                    <p:animEffect filter="image" prLst="opacity: 0">
                                      <p:cBhvr rctx="IE">
                                        <p:cTn id="37" dur="indefinite"/>
                                        <p:tgtEl>
                                          <p:spTgt spid="3125"/>
                                        </p:tgtEl>
                                      </p:cBhvr>
                                    </p:animEffect>
                                  </p:childTnLst>
                                </p:cTn>
                              </p:par>
                            </p:childTnLst>
                          </p:cTn>
                        </p:par>
                      </p:childTnLst>
                    </p:cTn>
                  </p:par>
                </p:childTnLst>
              </p:cTn>
              <p:nextCondLst>
                <p:cond evt="onClick" delay="0">
                  <p:tgtEl>
                    <p:spTgt spid="3125"/>
                  </p:tgtEl>
                </p:cond>
              </p:nextCondLst>
            </p:seq>
            <p:seq concurrent="1" nextAc="seek">
              <p:cTn id="38" restart="whenNotActive" fill="hold" evtFilter="cancelBubble" nodeType="interactiveSeq">
                <p:stCondLst>
                  <p:cond evt="onClick" delay="0">
                    <p:tgtEl>
                      <p:spTgt spid="3126"/>
                    </p:tgtEl>
                  </p:cond>
                </p:stCondLst>
                <p:endSync evt="end" delay="0">
                  <p:rtn val="all"/>
                </p:endSync>
                <p:childTnLst>
                  <p:par>
                    <p:cTn id="39" fill="hold">
                      <p:stCondLst>
                        <p:cond delay="0"/>
                      </p:stCondLst>
                      <p:childTnLst>
                        <p:par>
                          <p:cTn id="40" fill="hold">
                            <p:stCondLst>
                              <p:cond delay="0"/>
                            </p:stCondLst>
                            <p:childTnLst>
                              <p:par>
                                <p:cTn id="41" presetID="9" presetClass="emph" presetSubtype="0" grpId="0" nodeType="clickEffect">
                                  <p:stCondLst>
                                    <p:cond delay="0"/>
                                  </p:stCondLst>
                                  <p:childTnLst>
                                    <p:set>
                                      <p:cBhvr rctx="PPT">
                                        <p:cTn id="42" dur="indefinite"/>
                                        <p:tgtEl>
                                          <p:spTgt spid="3126"/>
                                        </p:tgtEl>
                                        <p:attrNameLst>
                                          <p:attrName>style.opacity</p:attrName>
                                        </p:attrNameLst>
                                      </p:cBhvr>
                                      <p:to>
                                        <p:strVal val="0"/>
                                      </p:to>
                                    </p:set>
                                    <p:animEffect filter="image" prLst="opacity: 0">
                                      <p:cBhvr rctx="IE">
                                        <p:cTn id="43" dur="indefinite"/>
                                        <p:tgtEl>
                                          <p:spTgt spid="3126"/>
                                        </p:tgtEl>
                                      </p:cBhvr>
                                    </p:animEffect>
                                  </p:childTnLst>
                                </p:cTn>
                              </p:par>
                            </p:childTnLst>
                          </p:cTn>
                        </p:par>
                      </p:childTnLst>
                    </p:cTn>
                  </p:par>
                </p:childTnLst>
              </p:cTn>
              <p:nextCondLst>
                <p:cond evt="onClick" delay="0">
                  <p:tgtEl>
                    <p:spTgt spid="3126"/>
                  </p:tgtEl>
                </p:cond>
              </p:nextCondLst>
            </p:seq>
            <p:seq concurrent="1" nextAc="seek">
              <p:cTn id="44" restart="whenNotActive" fill="hold" evtFilter="cancelBubble" nodeType="interactiveSeq">
                <p:stCondLst>
                  <p:cond evt="onClick" delay="0">
                    <p:tgtEl>
                      <p:spTgt spid="3127"/>
                    </p:tgtEl>
                  </p:cond>
                </p:stCondLst>
                <p:endSync evt="end" delay="0">
                  <p:rtn val="all"/>
                </p:endSync>
                <p:childTnLst>
                  <p:par>
                    <p:cTn id="45" fill="hold">
                      <p:stCondLst>
                        <p:cond delay="0"/>
                      </p:stCondLst>
                      <p:childTnLst>
                        <p:par>
                          <p:cTn id="46" fill="hold">
                            <p:stCondLst>
                              <p:cond delay="0"/>
                            </p:stCondLst>
                            <p:childTnLst>
                              <p:par>
                                <p:cTn id="47" presetID="9" presetClass="emph" presetSubtype="0" grpId="0" nodeType="clickEffect">
                                  <p:stCondLst>
                                    <p:cond delay="0"/>
                                  </p:stCondLst>
                                  <p:childTnLst>
                                    <p:set>
                                      <p:cBhvr rctx="PPT">
                                        <p:cTn id="48" dur="indefinite"/>
                                        <p:tgtEl>
                                          <p:spTgt spid="3127"/>
                                        </p:tgtEl>
                                        <p:attrNameLst>
                                          <p:attrName>style.opacity</p:attrName>
                                        </p:attrNameLst>
                                      </p:cBhvr>
                                      <p:to>
                                        <p:strVal val="0"/>
                                      </p:to>
                                    </p:set>
                                    <p:animEffect filter="image" prLst="opacity: 0">
                                      <p:cBhvr rctx="IE">
                                        <p:cTn id="49" dur="indefinite"/>
                                        <p:tgtEl>
                                          <p:spTgt spid="3127"/>
                                        </p:tgtEl>
                                      </p:cBhvr>
                                    </p:animEffect>
                                  </p:childTnLst>
                                </p:cTn>
                              </p:par>
                            </p:childTnLst>
                          </p:cTn>
                        </p:par>
                      </p:childTnLst>
                    </p:cTn>
                  </p:par>
                </p:childTnLst>
              </p:cTn>
              <p:nextCondLst>
                <p:cond evt="onClick" delay="0">
                  <p:tgtEl>
                    <p:spTgt spid="3127"/>
                  </p:tgtEl>
                </p:cond>
              </p:nextCondLst>
            </p:seq>
            <p:seq concurrent="1" nextAc="seek">
              <p:cTn id="50" restart="whenNotActive" fill="hold" evtFilter="cancelBubble" nodeType="interactiveSeq">
                <p:stCondLst>
                  <p:cond evt="onClick" delay="0">
                    <p:tgtEl>
                      <p:spTgt spid="3128"/>
                    </p:tgtEl>
                  </p:cond>
                </p:stCondLst>
                <p:endSync evt="end" delay="0">
                  <p:rtn val="all"/>
                </p:endSync>
                <p:childTnLst>
                  <p:par>
                    <p:cTn id="51" fill="hold">
                      <p:stCondLst>
                        <p:cond delay="0"/>
                      </p:stCondLst>
                      <p:childTnLst>
                        <p:par>
                          <p:cTn id="52" fill="hold">
                            <p:stCondLst>
                              <p:cond delay="0"/>
                            </p:stCondLst>
                            <p:childTnLst>
                              <p:par>
                                <p:cTn id="53" presetID="9" presetClass="emph" presetSubtype="0" grpId="0" nodeType="clickEffect">
                                  <p:stCondLst>
                                    <p:cond delay="0"/>
                                  </p:stCondLst>
                                  <p:childTnLst>
                                    <p:set>
                                      <p:cBhvr rctx="PPT">
                                        <p:cTn id="54" dur="indefinite"/>
                                        <p:tgtEl>
                                          <p:spTgt spid="3128"/>
                                        </p:tgtEl>
                                        <p:attrNameLst>
                                          <p:attrName>style.opacity</p:attrName>
                                        </p:attrNameLst>
                                      </p:cBhvr>
                                      <p:to>
                                        <p:strVal val="0"/>
                                      </p:to>
                                    </p:set>
                                    <p:animEffect filter="image" prLst="opacity: 0">
                                      <p:cBhvr rctx="IE">
                                        <p:cTn id="55" dur="indefinite"/>
                                        <p:tgtEl>
                                          <p:spTgt spid="3128"/>
                                        </p:tgtEl>
                                      </p:cBhvr>
                                    </p:animEffect>
                                  </p:childTnLst>
                                </p:cTn>
                              </p:par>
                            </p:childTnLst>
                          </p:cTn>
                        </p:par>
                      </p:childTnLst>
                    </p:cTn>
                  </p:par>
                </p:childTnLst>
              </p:cTn>
              <p:nextCondLst>
                <p:cond evt="onClick" delay="0">
                  <p:tgtEl>
                    <p:spTgt spid="3128"/>
                  </p:tgtEl>
                </p:cond>
              </p:nextCondLst>
            </p:seq>
            <p:seq concurrent="1" nextAc="seek">
              <p:cTn id="56" restart="whenNotActive" fill="hold" evtFilter="cancelBubble" nodeType="interactiveSeq">
                <p:stCondLst>
                  <p:cond evt="onClick" delay="0">
                    <p:tgtEl>
                      <p:spTgt spid="3129"/>
                    </p:tgtEl>
                  </p:cond>
                </p:stCondLst>
                <p:endSync evt="end" delay="0">
                  <p:rtn val="all"/>
                </p:endSync>
                <p:childTnLst>
                  <p:par>
                    <p:cTn id="57" fill="hold">
                      <p:stCondLst>
                        <p:cond delay="0"/>
                      </p:stCondLst>
                      <p:childTnLst>
                        <p:par>
                          <p:cTn id="58" fill="hold">
                            <p:stCondLst>
                              <p:cond delay="0"/>
                            </p:stCondLst>
                            <p:childTnLst>
                              <p:par>
                                <p:cTn id="59" presetID="9" presetClass="emph" presetSubtype="0" grpId="0" nodeType="clickEffect">
                                  <p:stCondLst>
                                    <p:cond delay="0"/>
                                  </p:stCondLst>
                                  <p:childTnLst>
                                    <p:set>
                                      <p:cBhvr rctx="PPT">
                                        <p:cTn id="60" dur="indefinite"/>
                                        <p:tgtEl>
                                          <p:spTgt spid="3129"/>
                                        </p:tgtEl>
                                        <p:attrNameLst>
                                          <p:attrName>style.opacity</p:attrName>
                                        </p:attrNameLst>
                                      </p:cBhvr>
                                      <p:to>
                                        <p:strVal val="0"/>
                                      </p:to>
                                    </p:set>
                                    <p:animEffect filter="image" prLst="opacity: 0">
                                      <p:cBhvr rctx="IE">
                                        <p:cTn id="61" dur="indefinite"/>
                                        <p:tgtEl>
                                          <p:spTgt spid="3129"/>
                                        </p:tgtEl>
                                      </p:cBhvr>
                                    </p:animEffect>
                                  </p:childTnLst>
                                </p:cTn>
                              </p:par>
                            </p:childTnLst>
                          </p:cTn>
                        </p:par>
                      </p:childTnLst>
                    </p:cTn>
                  </p:par>
                </p:childTnLst>
              </p:cTn>
              <p:nextCondLst>
                <p:cond evt="onClick" delay="0">
                  <p:tgtEl>
                    <p:spTgt spid="3129"/>
                  </p:tgtEl>
                </p:cond>
              </p:nextCondLst>
            </p:seq>
            <p:seq concurrent="1" nextAc="seek">
              <p:cTn id="62" restart="whenNotActive" fill="hold" evtFilter="cancelBubble" nodeType="interactiveSeq">
                <p:stCondLst>
                  <p:cond evt="onClick" delay="0">
                    <p:tgtEl>
                      <p:spTgt spid="3130"/>
                    </p:tgtEl>
                  </p:cond>
                </p:stCondLst>
                <p:endSync evt="end" delay="0">
                  <p:rtn val="all"/>
                </p:endSync>
                <p:childTnLst>
                  <p:par>
                    <p:cTn id="63" fill="hold">
                      <p:stCondLst>
                        <p:cond delay="0"/>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3130"/>
                                        </p:tgtEl>
                                        <p:attrNameLst>
                                          <p:attrName>style.opacity</p:attrName>
                                        </p:attrNameLst>
                                      </p:cBhvr>
                                      <p:to>
                                        <p:strVal val="0"/>
                                      </p:to>
                                    </p:set>
                                    <p:animEffect filter="image" prLst="opacity: 0">
                                      <p:cBhvr rctx="IE">
                                        <p:cTn id="67" dur="indefinite"/>
                                        <p:tgtEl>
                                          <p:spTgt spid="3130"/>
                                        </p:tgtEl>
                                      </p:cBhvr>
                                    </p:animEffect>
                                  </p:childTnLst>
                                </p:cTn>
                              </p:par>
                            </p:childTnLst>
                          </p:cTn>
                        </p:par>
                      </p:childTnLst>
                    </p:cTn>
                  </p:par>
                </p:childTnLst>
              </p:cTn>
              <p:nextCondLst>
                <p:cond evt="onClick" delay="0">
                  <p:tgtEl>
                    <p:spTgt spid="3130"/>
                  </p:tgtEl>
                </p:cond>
              </p:nextCondLst>
            </p:seq>
            <p:seq concurrent="1" nextAc="seek">
              <p:cTn id="68" restart="whenNotActive" fill="hold" evtFilter="cancelBubble" nodeType="interactiveSeq">
                <p:stCondLst>
                  <p:cond evt="onClick" delay="0">
                    <p:tgtEl>
                      <p:spTgt spid="3131"/>
                    </p:tgtEl>
                  </p:cond>
                </p:stCondLst>
                <p:endSync evt="end" delay="0">
                  <p:rtn val="all"/>
                </p:endSync>
                <p:childTnLst>
                  <p:par>
                    <p:cTn id="69" fill="hold">
                      <p:stCondLst>
                        <p:cond delay="0"/>
                      </p:stCondLst>
                      <p:childTnLst>
                        <p:par>
                          <p:cTn id="70" fill="hold">
                            <p:stCondLst>
                              <p:cond delay="0"/>
                            </p:stCondLst>
                            <p:childTnLst>
                              <p:par>
                                <p:cTn id="71" presetID="9" presetClass="emph" presetSubtype="0" grpId="0" nodeType="clickEffect">
                                  <p:stCondLst>
                                    <p:cond delay="0"/>
                                  </p:stCondLst>
                                  <p:childTnLst>
                                    <p:set>
                                      <p:cBhvr rctx="PPT">
                                        <p:cTn id="72" dur="indefinite"/>
                                        <p:tgtEl>
                                          <p:spTgt spid="3131"/>
                                        </p:tgtEl>
                                        <p:attrNameLst>
                                          <p:attrName>style.opacity</p:attrName>
                                        </p:attrNameLst>
                                      </p:cBhvr>
                                      <p:to>
                                        <p:strVal val="0"/>
                                      </p:to>
                                    </p:set>
                                    <p:animEffect filter="image" prLst="opacity: 0">
                                      <p:cBhvr rctx="IE">
                                        <p:cTn id="73" dur="indefinite"/>
                                        <p:tgtEl>
                                          <p:spTgt spid="3131"/>
                                        </p:tgtEl>
                                      </p:cBhvr>
                                    </p:animEffect>
                                  </p:childTnLst>
                                </p:cTn>
                              </p:par>
                            </p:childTnLst>
                          </p:cTn>
                        </p:par>
                      </p:childTnLst>
                    </p:cTn>
                  </p:par>
                </p:childTnLst>
              </p:cTn>
              <p:nextCondLst>
                <p:cond evt="onClick" delay="0">
                  <p:tgtEl>
                    <p:spTgt spid="3131"/>
                  </p:tgtEl>
                </p:cond>
              </p:nextCondLst>
            </p:seq>
            <p:seq concurrent="1" nextAc="seek">
              <p:cTn id="74" restart="whenNotActive" fill="hold" evtFilter="cancelBubble" nodeType="interactiveSeq">
                <p:stCondLst>
                  <p:cond evt="onClick" delay="0">
                    <p:tgtEl>
                      <p:spTgt spid="3132"/>
                    </p:tgtEl>
                  </p:cond>
                </p:stCondLst>
                <p:endSync evt="end" delay="0">
                  <p:rtn val="all"/>
                </p:endSync>
                <p:childTnLst>
                  <p:par>
                    <p:cTn id="75" fill="hold">
                      <p:stCondLst>
                        <p:cond delay="0"/>
                      </p:stCondLst>
                      <p:childTnLst>
                        <p:par>
                          <p:cTn id="76" fill="hold">
                            <p:stCondLst>
                              <p:cond delay="0"/>
                            </p:stCondLst>
                            <p:childTnLst>
                              <p:par>
                                <p:cTn id="77" presetID="9" presetClass="emph" presetSubtype="0" grpId="0" nodeType="clickEffect">
                                  <p:stCondLst>
                                    <p:cond delay="0"/>
                                  </p:stCondLst>
                                  <p:childTnLst>
                                    <p:set>
                                      <p:cBhvr rctx="PPT">
                                        <p:cTn id="78" dur="indefinite"/>
                                        <p:tgtEl>
                                          <p:spTgt spid="3132"/>
                                        </p:tgtEl>
                                        <p:attrNameLst>
                                          <p:attrName>style.opacity</p:attrName>
                                        </p:attrNameLst>
                                      </p:cBhvr>
                                      <p:to>
                                        <p:strVal val="0"/>
                                      </p:to>
                                    </p:set>
                                    <p:animEffect filter="image" prLst="opacity: 0">
                                      <p:cBhvr rctx="IE">
                                        <p:cTn id="79" dur="indefinite"/>
                                        <p:tgtEl>
                                          <p:spTgt spid="3132"/>
                                        </p:tgtEl>
                                      </p:cBhvr>
                                    </p:animEffect>
                                  </p:childTnLst>
                                </p:cTn>
                              </p:par>
                            </p:childTnLst>
                          </p:cTn>
                        </p:par>
                      </p:childTnLst>
                    </p:cTn>
                  </p:par>
                </p:childTnLst>
              </p:cTn>
              <p:nextCondLst>
                <p:cond evt="onClick" delay="0">
                  <p:tgtEl>
                    <p:spTgt spid="3132"/>
                  </p:tgtEl>
                </p:cond>
              </p:nextCondLst>
            </p:seq>
            <p:seq concurrent="1" nextAc="seek">
              <p:cTn id="80" restart="whenNotActive" fill="hold" evtFilter="cancelBubble" nodeType="interactiveSeq">
                <p:stCondLst>
                  <p:cond evt="onClick" delay="0">
                    <p:tgtEl>
                      <p:spTgt spid="3133"/>
                    </p:tgtEl>
                  </p:cond>
                </p:stCondLst>
                <p:endSync evt="end" delay="0">
                  <p:rtn val="all"/>
                </p:endSync>
                <p:childTnLst>
                  <p:par>
                    <p:cTn id="81" fill="hold">
                      <p:stCondLst>
                        <p:cond delay="0"/>
                      </p:stCondLst>
                      <p:childTnLst>
                        <p:par>
                          <p:cTn id="82" fill="hold">
                            <p:stCondLst>
                              <p:cond delay="0"/>
                            </p:stCondLst>
                            <p:childTnLst>
                              <p:par>
                                <p:cTn id="83" presetID="9" presetClass="emph" presetSubtype="0" grpId="0" nodeType="clickEffect">
                                  <p:stCondLst>
                                    <p:cond delay="0"/>
                                  </p:stCondLst>
                                  <p:childTnLst>
                                    <p:set>
                                      <p:cBhvr rctx="PPT">
                                        <p:cTn id="84" dur="indefinite"/>
                                        <p:tgtEl>
                                          <p:spTgt spid="3133"/>
                                        </p:tgtEl>
                                        <p:attrNameLst>
                                          <p:attrName>style.opacity</p:attrName>
                                        </p:attrNameLst>
                                      </p:cBhvr>
                                      <p:to>
                                        <p:strVal val="0"/>
                                      </p:to>
                                    </p:set>
                                    <p:animEffect filter="image" prLst="opacity: 0">
                                      <p:cBhvr rctx="IE">
                                        <p:cTn id="85" dur="indefinite"/>
                                        <p:tgtEl>
                                          <p:spTgt spid="3133"/>
                                        </p:tgtEl>
                                      </p:cBhvr>
                                    </p:animEffect>
                                  </p:childTnLst>
                                </p:cTn>
                              </p:par>
                            </p:childTnLst>
                          </p:cTn>
                        </p:par>
                      </p:childTnLst>
                    </p:cTn>
                  </p:par>
                </p:childTnLst>
              </p:cTn>
              <p:nextCondLst>
                <p:cond evt="onClick" delay="0">
                  <p:tgtEl>
                    <p:spTgt spid="3133"/>
                  </p:tgtEl>
                </p:cond>
              </p:nextCondLst>
            </p:seq>
            <p:seq concurrent="1" nextAc="seek">
              <p:cTn id="86" restart="whenNotActive" fill="hold" evtFilter="cancelBubble" nodeType="interactiveSeq">
                <p:stCondLst>
                  <p:cond evt="onClick" delay="0">
                    <p:tgtEl>
                      <p:spTgt spid="3134"/>
                    </p:tgtEl>
                  </p:cond>
                </p:stCondLst>
                <p:endSync evt="end" delay="0">
                  <p:rtn val="all"/>
                </p:endSync>
                <p:childTnLst>
                  <p:par>
                    <p:cTn id="87" fill="hold">
                      <p:stCondLst>
                        <p:cond delay="0"/>
                      </p:stCondLst>
                      <p:childTnLst>
                        <p:par>
                          <p:cTn id="88" fill="hold">
                            <p:stCondLst>
                              <p:cond delay="0"/>
                            </p:stCondLst>
                            <p:childTnLst>
                              <p:par>
                                <p:cTn id="89" presetID="9" presetClass="emph" presetSubtype="0" grpId="0" nodeType="clickEffect">
                                  <p:stCondLst>
                                    <p:cond delay="0"/>
                                  </p:stCondLst>
                                  <p:childTnLst>
                                    <p:set>
                                      <p:cBhvr rctx="PPT">
                                        <p:cTn id="90" dur="indefinite"/>
                                        <p:tgtEl>
                                          <p:spTgt spid="3134"/>
                                        </p:tgtEl>
                                        <p:attrNameLst>
                                          <p:attrName>style.opacity</p:attrName>
                                        </p:attrNameLst>
                                      </p:cBhvr>
                                      <p:to>
                                        <p:strVal val="0"/>
                                      </p:to>
                                    </p:set>
                                    <p:animEffect filter="image" prLst="opacity: 0">
                                      <p:cBhvr rctx="IE">
                                        <p:cTn id="91" dur="indefinite"/>
                                        <p:tgtEl>
                                          <p:spTgt spid="3134"/>
                                        </p:tgtEl>
                                      </p:cBhvr>
                                    </p:animEffect>
                                  </p:childTnLst>
                                </p:cTn>
                              </p:par>
                            </p:childTnLst>
                          </p:cTn>
                        </p:par>
                      </p:childTnLst>
                    </p:cTn>
                  </p:par>
                </p:childTnLst>
              </p:cTn>
              <p:nextCondLst>
                <p:cond evt="onClick" delay="0">
                  <p:tgtEl>
                    <p:spTgt spid="3134"/>
                  </p:tgtEl>
                </p:cond>
              </p:nextCondLst>
            </p:seq>
            <p:seq concurrent="1" nextAc="seek">
              <p:cTn id="92" restart="whenNotActive" fill="hold" evtFilter="cancelBubble" nodeType="interactiveSeq">
                <p:stCondLst>
                  <p:cond evt="onClick" delay="0">
                    <p:tgtEl>
                      <p:spTgt spid="3135"/>
                    </p:tgtEl>
                  </p:cond>
                </p:stCondLst>
                <p:endSync evt="end" delay="0">
                  <p:rtn val="all"/>
                </p:endSync>
                <p:childTnLst>
                  <p:par>
                    <p:cTn id="93" fill="hold">
                      <p:stCondLst>
                        <p:cond delay="0"/>
                      </p:stCondLst>
                      <p:childTnLst>
                        <p:par>
                          <p:cTn id="94" fill="hold">
                            <p:stCondLst>
                              <p:cond delay="0"/>
                            </p:stCondLst>
                            <p:childTnLst>
                              <p:par>
                                <p:cTn id="95" presetID="9" presetClass="emph" presetSubtype="0" grpId="0" nodeType="clickEffect">
                                  <p:stCondLst>
                                    <p:cond delay="0"/>
                                  </p:stCondLst>
                                  <p:childTnLst>
                                    <p:set>
                                      <p:cBhvr rctx="PPT">
                                        <p:cTn id="96" dur="indefinite"/>
                                        <p:tgtEl>
                                          <p:spTgt spid="3135"/>
                                        </p:tgtEl>
                                        <p:attrNameLst>
                                          <p:attrName>style.opacity</p:attrName>
                                        </p:attrNameLst>
                                      </p:cBhvr>
                                      <p:to>
                                        <p:strVal val="0"/>
                                      </p:to>
                                    </p:set>
                                    <p:animEffect filter="image" prLst="opacity: 0">
                                      <p:cBhvr rctx="IE">
                                        <p:cTn id="97" dur="indefinite"/>
                                        <p:tgtEl>
                                          <p:spTgt spid="3135"/>
                                        </p:tgtEl>
                                      </p:cBhvr>
                                    </p:animEffect>
                                  </p:childTnLst>
                                </p:cTn>
                              </p:par>
                            </p:childTnLst>
                          </p:cTn>
                        </p:par>
                      </p:childTnLst>
                    </p:cTn>
                  </p:par>
                </p:childTnLst>
              </p:cTn>
              <p:nextCondLst>
                <p:cond evt="onClick" delay="0">
                  <p:tgtEl>
                    <p:spTgt spid="3135"/>
                  </p:tgtEl>
                </p:cond>
              </p:nextCondLst>
            </p:seq>
            <p:seq concurrent="1" nextAc="seek">
              <p:cTn id="98" restart="whenNotActive" fill="hold" evtFilter="cancelBubble" nodeType="interactiveSeq">
                <p:stCondLst>
                  <p:cond evt="onClick" delay="0">
                    <p:tgtEl>
                      <p:spTgt spid="3136"/>
                    </p:tgtEl>
                  </p:cond>
                </p:stCondLst>
                <p:endSync evt="end" delay="0">
                  <p:rtn val="all"/>
                </p:endSync>
                <p:childTnLst>
                  <p:par>
                    <p:cTn id="99" fill="hold">
                      <p:stCondLst>
                        <p:cond delay="0"/>
                      </p:stCondLst>
                      <p:childTnLst>
                        <p:par>
                          <p:cTn id="100" fill="hold">
                            <p:stCondLst>
                              <p:cond delay="0"/>
                            </p:stCondLst>
                            <p:childTnLst>
                              <p:par>
                                <p:cTn id="101" presetID="9" presetClass="emph" presetSubtype="0" grpId="0" nodeType="clickEffect">
                                  <p:stCondLst>
                                    <p:cond delay="0"/>
                                  </p:stCondLst>
                                  <p:childTnLst>
                                    <p:set>
                                      <p:cBhvr rctx="PPT">
                                        <p:cTn id="102" dur="indefinite"/>
                                        <p:tgtEl>
                                          <p:spTgt spid="3136"/>
                                        </p:tgtEl>
                                        <p:attrNameLst>
                                          <p:attrName>style.opacity</p:attrName>
                                        </p:attrNameLst>
                                      </p:cBhvr>
                                      <p:to>
                                        <p:strVal val="0"/>
                                      </p:to>
                                    </p:set>
                                    <p:animEffect filter="image" prLst="opacity: 0">
                                      <p:cBhvr rctx="IE">
                                        <p:cTn id="103" dur="indefinite"/>
                                        <p:tgtEl>
                                          <p:spTgt spid="3136"/>
                                        </p:tgtEl>
                                      </p:cBhvr>
                                    </p:animEffect>
                                  </p:childTnLst>
                                </p:cTn>
                              </p:par>
                            </p:childTnLst>
                          </p:cTn>
                        </p:par>
                      </p:childTnLst>
                    </p:cTn>
                  </p:par>
                </p:childTnLst>
              </p:cTn>
              <p:nextCondLst>
                <p:cond evt="onClick" delay="0">
                  <p:tgtEl>
                    <p:spTgt spid="3136"/>
                  </p:tgtEl>
                </p:cond>
              </p:nextCondLst>
            </p:seq>
            <p:seq concurrent="1" nextAc="seek">
              <p:cTn id="104" restart="whenNotActive" fill="hold" evtFilter="cancelBubble" nodeType="interactiveSeq">
                <p:stCondLst>
                  <p:cond evt="onClick" delay="0">
                    <p:tgtEl>
                      <p:spTgt spid="3137"/>
                    </p:tgtEl>
                  </p:cond>
                </p:stCondLst>
                <p:endSync evt="end" delay="0">
                  <p:rtn val="all"/>
                </p:endSync>
                <p:childTnLst>
                  <p:par>
                    <p:cTn id="105" fill="hold">
                      <p:stCondLst>
                        <p:cond delay="0"/>
                      </p:stCondLst>
                      <p:childTnLst>
                        <p:par>
                          <p:cTn id="106" fill="hold">
                            <p:stCondLst>
                              <p:cond delay="0"/>
                            </p:stCondLst>
                            <p:childTnLst>
                              <p:par>
                                <p:cTn id="107" presetID="9" presetClass="emph" presetSubtype="0" grpId="0" nodeType="clickEffect">
                                  <p:stCondLst>
                                    <p:cond delay="0"/>
                                  </p:stCondLst>
                                  <p:childTnLst>
                                    <p:set>
                                      <p:cBhvr rctx="PPT">
                                        <p:cTn id="108" dur="indefinite"/>
                                        <p:tgtEl>
                                          <p:spTgt spid="3137"/>
                                        </p:tgtEl>
                                        <p:attrNameLst>
                                          <p:attrName>style.opacity</p:attrName>
                                        </p:attrNameLst>
                                      </p:cBhvr>
                                      <p:to>
                                        <p:strVal val="0"/>
                                      </p:to>
                                    </p:set>
                                    <p:animEffect filter="image" prLst="opacity: 0">
                                      <p:cBhvr rctx="IE">
                                        <p:cTn id="109" dur="indefinite"/>
                                        <p:tgtEl>
                                          <p:spTgt spid="3137"/>
                                        </p:tgtEl>
                                      </p:cBhvr>
                                    </p:animEffect>
                                  </p:childTnLst>
                                </p:cTn>
                              </p:par>
                            </p:childTnLst>
                          </p:cTn>
                        </p:par>
                      </p:childTnLst>
                    </p:cTn>
                  </p:par>
                </p:childTnLst>
              </p:cTn>
              <p:nextCondLst>
                <p:cond evt="onClick" delay="0">
                  <p:tgtEl>
                    <p:spTgt spid="3137"/>
                  </p:tgtEl>
                </p:cond>
              </p:nextCondLst>
            </p:seq>
            <p:seq concurrent="1" nextAc="seek">
              <p:cTn id="110" restart="whenNotActive" fill="hold" evtFilter="cancelBubble" nodeType="interactiveSeq">
                <p:stCondLst>
                  <p:cond evt="onClick" delay="0">
                    <p:tgtEl>
                      <p:spTgt spid="3138"/>
                    </p:tgtEl>
                  </p:cond>
                </p:stCondLst>
                <p:endSync evt="end" delay="0">
                  <p:rtn val="all"/>
                </p:endSync>
                <p:childTnLst>
                  <p:par>
                    <p:cTn id="111" fill="hold">
                      <p:stCondLst>
                        <p:cond delay="0"/>
                      </p:stCondLst>
                      <p:childTnLst>
                        <p:par>
                          <p:cTn id="112" fill="hold">
                            <p:stCondLst>
                              <p:cond delay="0"/>
                            </p:stCondLst>
                            <p:childTnLst>
                              <p:par>
                                <p:cTn id="113" presetID="9" presetClass="emph" presetSubtype="0" grpId="0" nodeType="clickEffect">
                                  <p:stCondLst>
                                    <p:cond delay="0"/>
                                  </p:stCondLst>
                                  <p:childTnLst>
                                    <p:set>
                                      <p:cBhvr rctx="PPT">
                                        <p:cTn id="114" dur="indefinite"/>
                                        <p:tgtEl>
                                          <p:spTgt spid="3138"/>
                                        </p:tgtEl>
                                        <p:attrNameLst>
                                          <p:attrName>style.opacity</p:attrName>
                                        </p:attrNameLst>
                                      </p:cBhvr>
                                      <p:to>
                                        <p:strVal val="0"/>
                                      </p:to>
                                    </p:set>
                                    <p:animEffect filter="image" prLst="opacity: 0">
                                      <p:cBhvr rctx="IE">
                                        <p:cTn id="115" dur="indefinite"/>
                                        <p:tgtEl>
                                          <p:spTgt spid="3138"/>
                                        </p:tgtEl>
                                      </p:cBhvr>
                                    </p:animEffect>
                                  </p:childTnLst>
                                </p:cTn>
                              </p:par>
                            </p:childTnLst>
                          </p:cTn>
                        </p:par>
                      </p:childTnLst>
                    </p:cTn>
                  </p:par>
                </p:childTnLst>
              </p:cTn>
              <p:nextCondLst>
                <p:cond evt="onClick" delay="0">
                  <p:tgtEl>
                    <p:spTgt spid="3138"/>
                  </p:tgtEl>
                </p:cond>
              </p:nextCondLst>
            </p:seq>
            <p:seq concurrent="1" nextAc="seek">
              <p:cTn id="116" restart="whenNotActive" fill="hold" evtFilter="cancelBubble" nodeType="interactiveSeq">
                <p:stCondLst>
                  <p:cond evt="onClick" delay="0">
                    <p:tgtEl>
                      <p:spTgt spid="3139"/>
                    </p:tgtEl>
                  </p:cond>
                </p:stCondLst>
                <p:endSync evt="end" delay="0">
                  <p:rtn val="all"/>
                </p:endSync>
                <p:childTnLst>
                  <p:par>
                    <p:cTn id="117" fill="hold">
                      <p:stCondLst>
                        <p:cond delay="0"/>
                      </p:stCondLst>
                      <p:childTnLst>
                        <p:par>
                          <p:cTn id="118" fill="hold">
                            <p:stCondLst>
                              <p:cond delay="0"/>
                            </p:stCondLst>
                            <p:childTnLst>
                              <p:par>
                                <p:cTn id="119" presetID="9" presetClass="emph" presetSubtype="0" grpId="0" nodeType="clickEffect">
                                  <p:stCondLst>
                                    <p:cond delay="0"/>
                                  </p:stCondLst>
                                  <p:childTnLst>
                                    <p:set>
                                      <p:cBhvr rctx="PPT">
                                        <p:cTn id="120" dur="indefinite"/>
                                        <p:tgtEl>
                                          <p:spTgt spid="3139"/>
                                        </p:tgtEl>
                                        <p:attrNameLst>
                                          <p:attrName>style.opacity</p:attrName>
                                        </p:attrNameLst>
                                      </p:cBhvr>
                                      <p:to>
                                        <p:strVal val="0"/>
                                      </p:to>
                                    </p:set>
                                    <p:animEffect filter="image" prLst="opacity: 0">
                                      <p:cBhvr rctx="IE">
                                        <p:cTn id="121" dur="indefinite"/>
                                        <p:tgtEl>
                                          <p:spTgt spid="3139"/>
                                        </p:tgtEl>
                                      </p:cBhvr>
                                    </p:animEffect>
                                  </p:childTnLst>
                                </p:cTn>
                              </p:par>
                            </p:childTnLst>
                          </p:cTn>
                        </p:par>
                      </p:childTnLst>
                    </p:cTn>
                  </p:par>
                </p:childTnLst>
              </p:cTn>
              <p:nextCondLst>
                <p:cond evt="onClick" delay="0">
                  <p:tgtEl>
                    <p:spTgt spid="3139"/>
                  </p:tgtEl>
                </p:cond>
              </p:nextCondLst>
            </p:seq>
            <p:seq concurrent="1" nextAc="seek">
              <p:cTn id="122" restart="whenNotActive" fill="hold" evtFilter="cancelBubble" nodeType="interactiveSeq">
                <p:stCondLst>
                  <p:cond evt="onClick" delay="0">
                    <p:tgtEl>
                      <p:spTgt spid="3140"/>
                    </p:tgtEl>
                  </p:cond>
                </p:stCondLst>
                <p:endSync evt="end" delay="0">
                  <p:rtn val="all"/>
                </p:endSync>
                <p:childTnLst>
                  <p:par>
                    <p:cTn id="123" fill="hold">
                      <p:stCondLst>
                        <p:cond delay="0"/>
                      </p:stCondLst>
                      <p:childTnLst>
                        <p:par>
                          <p:cTn id="124" fill="hold">
                            <p:stCondLst>
                              <p:cond delay="0"/>
                            </p:stCondLst>
                            <p:childTnLst>
                              <p:par>
                                <p:cTn id="125" presetID="9" presetClass="emph" presetSubtype="0" grpId="0" nodeType="clickEffect">
                                  <p:stCondLst>
                                    <p:cond delay="0"/>
                                  </p:stCondLst>
                                  <p:childTnLst>
                                    <p:set>
                                      <p:cBhvr rctx="PPT">
                                        <p:cTn id="126" dur="indefinite"/>
                                        <p:tgtEl>
                                          <p:spTgt spid="3140"/>
                                        </p:tgtEl>
                                        <p:attrNameLst>
                                          <p:attrName>style.opacity</p:attrName>
                                        </p:attrNameLst>
                                      </p:cBhvr>
                                      <p:to>
                                        <p:strVal val="0"/>
                                      </p:to>
                                    </p:set>
                                    <p:animEffect filter="image" prLst="opacity: 0">
                                      <p:cBhvr rctx="IE">
                                        <p:cTn id="127" dur="indefinite"/>
                                        <p:tgtEl>
                                          <p:spTgt spid="3140"/>
                                        </p:tgtEl>
                                      </p:cBhvr>
                                    </p:animEffect>
                                  </p:childTnLst>
                                </p:cTn>
                              </p:par>
                            </p:childTnLst>
                          </p:cTn>
                        </p:par>
                      </p:childTnLst>
                    </p:cTn>
                  </p:par>
                </p:childTnLst>
              </p:cTn>
              <p:nextCondLst>
                <p:cond evt="onClick" delay="0">
                  <p:tgtEl>
                    <p:spTgt spid="3140"/>
                  </p:tgtEl>
                </p:cond>
              </p:nextCondLst>
            </p:seq>
            <p:seq concurrent="1" nextAc="seek">
              <p:cTn id="128" restart="whenNotActive" fill="hold" evtFilter="cancelBubble" nodeType="interactiveSeq">
                <p:stCondLst>
                  <p:cond evt="onClick" delay="0">
                    <p:tgtEl>
                      <p:spTgt spid="3142"/>
                    </p:tgtEl>
                  </p:cond>
                </p:stCondLst>
                <p:endSync evt="end" delay="0">
                  <p:rtn val="all"/>
                </p:endSync>
                <p:childTnLst>
                  <p:par>
                    <p:cTn id="129" fill="hold">
                      <p:stCondLst>
                        <p:cond delay="0"/>
                      </p:stCondLst>
                      <p:childTnLst>
                        <p:par>
                          <p:cTn id="130" fill="hold">
                            <p:stCondLst>
                              <p:cond delay="0"/>
                            </p:stCondLst>
                            <p:childTnLst>
                              <p:par>
                                <p:cTn id="131" presetID="9" presetClass="emph" presetSubtype="0" grpId="0" nodeType="clickEffect">
                                  <p:stCondLst>
                                    <p:cond delay="0"/>
                                  </p:stCondLst>
                                  <p:childTnLst>
                                    <p:set>
                                      <p:cBhvr rctx="PPT">
                                        <p:cTn id="132" dur="indefinite"/>
                                        <p:tgtEl>
                                          <p:spTgt spid="3142"/>
                                        </p:tgtEl>
                                        <p:attrNameLst>
                                          <p:attrName>style.opacity</p:attrName>
                                        </p:attrNameLst>
                                      </p:cBhvr>
                                      <p:to>
                                        <p:strVal val="0"/>
                                      </p:to>
                                    </p:set>
                                    <p:animEffect filter="image" prLst="opacity: 0">
                                      <p:cBhvr rctx="IE">
                                        <p:cTn id="133" dur="indefinite"/>
                                        <p:tgtEl>
                                          <p:spTgt spid="3142"/>
                                        </p:tgtEl>
                                      </p:cBhvr>
                                    </p:animEffect>
                                  </p:childTnLst>
                                </p:cTn>
                              </p:par>
                            </p:childTnLst>
                          </p:cTn>
                        </p:par>
                      </p:childTnLst>
                    </p:cTn>
                  </p:par>
                </p:childTnLst>
              </p:cTn>
              <p:nextCondLst>
                <p:cond evt="onClick" delay="0">
                  <p:tgtEl>
                    <p:spTgt spid="3142"/>
                  </p:tgtEl>
                </p:cond>
              </p:nextCondLst>
            </p:seq>
            <p:seq concurrent="1" nextAc="seek">
              <p:cTn id="134" restart="whenNotActive" fill="hold" evtFilter="cancelBubble" nodeType="interactiveSeq">
                <p:stCondLst>
                  <p:cond evt="onClick" delay="0">
                    <p:tgtEl>
                      <p:spTgt spid="3143"/>
                    </p:tgtEl>
                  </p:cond>
                </p:stCondLst>
                <p:endSync evt="end" delay="0">
                  <p:rtn val="all"/>
                </p:endSync>
                <p:childTnLst>
                  <p:par>
                    <p:cTn id="135" fill="hold">
                      <p:stCondLst>
                        <p:cond delay="0"/>
                      </p:stCondLst>
                      <p:childTnLst>
                        <p:par>
                          <p:cTn id="136" fill="hold">
                            <p:stCondLst>
                              <p:cond delay="0"/>
                            </p:stCondLst>
                            <p:childTnLst>
                              <p:par>
                                <p:cTn id="137" presetID="9" presetClass="emph" presetSubtype="0" grpId="0" nodeType="clickEffect">
                                  <p:stCondLst>
                                    <p:cond delay="0"/>
                                  </p:stCondLst>
                                  <p:childTnLst>
                                    <p:set>
                                      <p:cBhvr rctx="PPT">
                                        <p:cTn id="138" dur="indefinite"/>
                                        <p:tgtEl>
                                          <p:spTgt spid="3143"/>
                                        </p:tgtEl>
                                        <p:attrNameLst>
                                          <p:attrName>style.opacity</p:attrName>
                                        </p:attrNameLst>
                                      </p:cBhvr>
                                      <p:to>
                                        <p:strVal val="0"/>
                                      </p:to>
                                    </p:set>
                                    <p:animEffect filter="image" prLst="opacity: 0">
                                      <p:cBhvr rctx="IE">
                                        <p:cTn id="139" dur="indefinite"/>
                                        <p:tgtEl>
                                          <p:spTgt spid="3143"/>
                                        </p:tgtEl>
                                      </p:cBhvr>
                                    </p:animEffect>
                                  </p:childTnLst>
                                </p:cTn>
                              </p:par>
                            </p:childTnLst>
                          </p:cTn>
                        </p:par>
                      </p:childTnLst>
                    </p:cTn>
                  </p:par>
                </p:childTnLst>
              </p:cTn>
              <p:nextCondLst>
                <p:cond evt="onClick" delay="0">
                  <p:tgtEl>
                    <p:spTgt spid="3143"/>
                  </p:tgtEl>
                </p:cond>
              </p:nextCondLst>
            </p:seq>
            <p:seq concurrent="1" nextAc="seek">
              <p:cTn id="140" restart="whenNotActive" fill="hold" evtFilter="cancelBubble" nodeType="interactiveSeq">
                <p:stCondLst>
                  <p:cond evt="onClick" delay="0">
                    <p:tgtEl>
                      <p:spTgt spid="3144"/>
                    </p:tgtEl>
                  </p:cond>
                </p:stCondLst>
                <p:endSync evt="end" delay="0">
                  <p:rtn val="all"/>
                </p:endSync>
                <p:childTnLst>
                  <p:par>
                    <p:cTn id="141" fill="hold">
                      <p:stCondLst>
                        <p:cond delay="0"/>
                      </p:stCondLst>
                      <p:childTnLst>
                        <p:par>
                          <p:cTn id="142" fill="hold">
                            <p:stCondLst>
                              <p:cond delay="0"/>
                            </p:stCondLst>
                            <p:childTnLst>
                              <p:par>
                                <p:cTn id="143" presetID="9" presetClass="emph" presetSubtype="0" grpId="0" nodeType="clickEffect">
                                  <p:stCondLst>
                                    <p:cond delay="0"/>
                                  </p:stCondLst>
                                  <p:childTnLst>
                                    <p:set>
                                      <p:cBhvr rctx="PPT">
                                        <p:cTn id="144" dur="indefinite"/>
                                        <p:tgtEl>
                                          <p:spTgt spid="3144"/>
                                        </p:tgtEl>
                                        <p:attrNameLst>
                                          <p:attrName>style.opacity</p:attrName>
                                        </p:attrNameLst>
                                      </p:cBhvr>
                                      <p:to>
                                        <p:strVal val="0"/>
                                      </p:to>
                                    </p:set>
                                    <p:animEffect filter="image" prLst="opacity: 0">
                                      <p:cBhvr rctx="IE">
                                        <p:cTn id="145" dur="indefinite"/>
                                        <p:tgtEl>
                                          <p:spTgt spid="3144"/>
                                        </p:tgtEl>
                                      </p:cBhvr>
                                    </p:animEffect>
                                  </p:childTnLst>
                                </p:cTn>
                              </p:par>
                            </p:childTnLst>
                          </p:cTn>
                        </p:par>
                      </p:childTnLst>
                    </p:cTn>
                  </p:par>
                </p:childTnLst>
              </p:cTn>
              <p:nextCondLst>
                <p:cond evt="onClick" delay="0">
                  <p:tgtEl>
                    <p:spTgt spid="3144"/>
                  </p:tgtEl>
                </p:cond>
              </p:nextCondLst>
            </p:seq>
            <p:seq concurrent="1" nextAc="seek">
              <p:cTn id="146" restart="whenNotActive" fill="hold" evtFilter="cancelBubble" nodeType="interactiveSeq">
                <p:stCondLst>
                  <p:cond evt="onClick" delay="0">
                    <p:tgtEl>
                      <p:spTgt spid="3145"/>
                    </p:tgtEl>
                  </p:cond>
                </p:stCondLst>
                <p:endSync evt="end" delay="0">
                  <p:rtn val="all"/>
                </p:endSync>
                <p:childTnLst>
                  <p:par>
                    <p:cTn id="147" fill="hold">
                      <p:stCondLst>
                        <p:cond delay="0"/>
                      </p:stCondLst>
                      <p:childTnLst>
                        <p:par>
                          <p:cTn id="148" fill="hold">
                            <p:stCondLst>
                              <p:cond delay="0"/>
                            </p:stCondLst>
                            <p:childTnLst>
                              <p:par>
                                <p:cTn id="149" presetID="9" presetClass="emph" presetSubtype="0" grpId="0" nodeType="clickEffect">
                                  <p:stCondLst>
                                    <p:cond delay="0"/>
                                  </p:stCondLst>
                                  <p:childTnLst>
                                    <p:set>
                                      <p:cBhvr rctx="PPT">
                                        <p:cTn id="150" dur="indefinite"/>
                                        <p:tgtEl>
                                          <p:spTgt spid="3145"/>
                                        </p:tgtEl>
                                        <p:attrNameLst>
                                          <p:attrName>style.opacity</p:attrName>
                                        </p:attrNameLst>
                                      </p:cBhvr>
                                      <p:to>
                                        <p:strVal val="0"/>
                                      </p:to>
                                    </p:set>
                                    <p:animEffect filter="image" prLst="opacity: 0">
                                      <p:cBhvr rctx="IE">
                                        <p:cTn id="151" dur="indefinite"/>
                                        <p:tgtEl>
                                          <p:spTgt spid="3145"/>
                                        </p:tgtEl>
                                      </p:cBhvr>
                                    </p:animEffect>
                                  </p:childTnLst>
                                </p:cTn>
                              </p:par>
                            </p:childTnLst>
                          </p:cTn>
                        </p:par>
                      </p:childTnLst>
                    </p:cTn>
                  </p:par>
                </p:childTnLst>
              </p:cTn>
              <p:nextCondLst>
                <p:cond evt="onClick" delay="0">
                  <p:tgtEl>
                    <p:spTgt spid="3145"/>
                  </p:tgtEl>
                </p:cond>
              </p:nextCondLst>
            </p:seq>
          </p:childTnLst>
        </p:cTn>
      </p:par>
    </p:tnLst>
    <p:bldLst>
      <p:bldP spid="3119"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2" grpId="0" animBg="1"/>
      <p:bldP spid="3143" grpId="0" animBg="1"/>
      <p:bldP spid="3144" grpId="0" animBg="1"/>
      <p:bldP spid="31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1500166" y="2285992"/>
            <a:ext cx="6043171" cy="3170099"/>
          </a:xfrm>
          <a:prstGeom prst="rect">
            <a:avLst/>
          </a:prstGeom>
          <a:noFill/>
          <a:ln w="9525">
            <a:noFill/>
            <a:miter lim="800000"/>
            <a:headEnd/>
            <a:tailEnd/>
          </a:ln>
        </p:spPr>
        <p:txBody>
          <a:bodyPr wrap="square">
            <a:spAutoFit/>
          </a:bodyPr>
          <a:lstStyle/>
          <a:p>
            <a:r>
              <a:rPr lang="ru-RU" sz="2000" b="1" dirty="0">
                <a:latin typeface="Times New Roman" pitchFamily="18" charset="0"/>
                <a:cs typeface="Times New Roman" pitchFamily="18" charset="0"/>
              </a:rPr>
              <a:t>Решение.</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Пусть х рублей стоит 1 </a:t>
            </a:r>
            <a:r>
              <a:rPr lang="ru-RU" sz="2000" dirty="0" smtClean="0">
                <a:latin typeface="Times New Roman" pitchFamily="18" charset="0"/>
                <a:cs typeface="Times New Roman" pitchFamily="18" charset="0"/>
              </a:rPr>
              <a:t>пирожок, </a:t>
            </a:r>
            <a:r>
              <a:rPr lang="ru-RU" sz="2000" dirty="0">
                <a:latin typeface="Times New Roman" pitchFamily="18" charset="0"/>
                <a:cs typeface="Times New Roman" pitchFamily="18" charset="0"/>
              </a:rPr>
              <a:t>тогда три пирожка - 3х рублей, а пять пирожков 5х рублей. Составим уравнение по условию задачи.</a:t>
            </a:r>
          </a:p>
          <a:p>
            <a:r>
              <a:rPr lang="ru-RU" sz="2000" dirty="0">
                <a:latin typeface="Times New Roman" pitchFamily="18" charset="0"/>
                <a:cs typeface="Times New Roman" pitchFamily="18" charset="0"/>
              </a:rPr>
              <a:t>3х+36=5х</a:t>
            </a:r>
          </a:p>
          <a:p>
            <a:r>
              <a:rPr lang="ru-RU" sz="2000" dirty="0">
                <a:latin typeface="Times New Roman" pitchFamily="18" charset="0"/>
                <a:cs typeface="Times New Roman" pitchFamily="18" charset="0"/>
              </a:rPr>
              <a:t>5х-3х=36</a:t>
            </a:r>
          </a:p>
          <a:p>
            <a:r>
              <a:rPr lang="ru-RU" sz="2000" dirty="0">
                <a:latin typeface="Times New Roman" pitchFamily="18" charset="0"/>
                <a:cs typeface="Times New Roman" pitchFamily="18" charset="0"/>
              </a:rPr>
              <a:t>2х=36</a:t>
            </a:r>
          </a:p>
          <a:p>
            <a:r>
              <a:rPr lang="ru-RU" sz="2000" dirty="0">
                <a:latin typeface="Times New Roman" pitchFamily="18" charset="0"/>
                <a:cs typeface="Times New Roman" pitchFamily="18" charset="0"/>
              </a:rPr>
              <a:t>х=36:2</a:t>
            </a:r>
          </a:p>
          <a:p>
            <a:r>
              <a:rPr lang="ru-RU" sz="2000" dirty="0">
                <a:latin typeface="Times New Roman" pitchFamily="18" charset="0"/>
                <a:cs typeface="Times New Roman" pitchFamily="18" charset="0"/>
              </a:rPr>
              <a:t>х=18 (</a:t>
            </a:r>
            <a:r>
              <a:rPr lang="ru-RU" sz="2000" dirty="0" err="1">
                <a:latin typeface="Times New Roman" pitchFamily="18" charset="0"/>
                <a:cs typeface="Times New Roman" pitchFamily="18" charset="0"/>
              </a:rPr>
              <a:t>руб</a:t>
            </a:r>
            <a:r>
              <a:rPr lang="ru-RU" sz="2000" dirty="0">
                <a:latin typeface="Times New Roman" pitchFamily="18" charset="0"/>
                <a:cs typeface="Times New Roman" pitchFamily="18" charset="0"/>
              </a:rPr>
              <a:t>) стоит 1 пирожок.</a:t>
            </a:r>
          </a:p>
          <a:p>
            <a:r>
              <a:rPr lang="ru-RU" sz="2000" b="1" dirty="0" smtClean="0">
                <a:latin typeface="Times New Roman" pitchFamily="18" charset="0"/>
                <a:cs typeface="Times New Roman" pitchFamily="18" charset="0"/>
              </a:rPr>
              <a:t>Ответ: </a:t>
            </a:r>
            <a:r>
              <a:rPr lang="ru-RU" sz="2000" b="1" dirty="0">
                <a:latin typeface="Times New Roman" pitchFamily="18" charset="0"/>
                <a:cs typeface="Times New Roman" pitchFamily="18" charset="0"/>
              </a:rPr>
              <a:t>18 рублей.</a:t>
            </a:r>
            <a:endParaRPr lang="ru-RU" sz="2000" dirty="0">
              <a:latin typeface="Times New Roman" pitchFamily="18" charset="0"/>
              <a:cs typeface="Times New Roman" pitchFamily="18" charset="0"/>
            </a:endParaRPr>
          </a:p>
        </p:txBody>
      </p:sp>
      <p:sp>
        <p:nvSpPr>
          <p:cNvPr id="15" name="Text Box 5"/>
          <p:cNvSpPr txBox="1">
            <a:spLocks noChangeArrowheads="1"/>
          </p:cNvSpPr>
          <p:nvPr/>
        </p:nvSpPr>
        <p:spPr bwMode="auto">
          <a:xfrm>
            <a:off x="467544" y="1196752"/>
            <a:ext cx="7560840" cy="1015663"/>
          </a:xfrm>
          <a:prstGeom prst="rect">
            <a:avLst/>
          </a:prstGeom>
          <a:noFill/>
          <a:ln w="9525">
            <a:noFill/>
            <a:miter lim="800000"/>
            <a:headEnd/>
            <a:tailEnd/>
          </a:ln>
        </p:spPr>
        <p:txBody>
          <a:bodyPr wrap="square">
            <a:spAutoFit/>
          </a:bodyPr>
          <a:lstStyle/>
          <a:p>
            <a:r>
              <a:rPr lang="ru-RU" sz="2000" dirty="0">
                <a:latin typeface="Times New Roman" pitchFamily="18" charset="0"/>
                <a:cs typeface="Times New Roman" pitchFamily="18" charset="0"/>
              </a:rPr>
              <a:t>У Саши и Маши было поровну денег. Саша купил три </a:t>
            </a:r>
            <a:r>
              <a:rPr lang="ru-RU" sz="2000" dirty="0" smtClean="0">
                <a:latin typeface="Times New Roman" pitchFamily="18" charset="0"/>
                <a:cs typeface="Times New Roman" pitchFamily="18" charset="0"/>
              </a:rPr>
              <a:t>одинаковых </a:t>
            </a:r>
            <a:r>
              <a:rPr lang="ru-RU" sz="2000" dirty="0">
                <a:latin typeface="Times New Roman" pitchFamily="18" charset="0"/>
                <a:cs typeface="Times New Roman" pitchFamily="18" charset="0"/>
              </a:rPr>
              <a:t>пирожка и у него осталось 36 рублей. Маша купила пять таких пирожков, потратив все деньги. Сколько стоит один пирожок ?</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30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11" name="TextBox 10"/>
          <p:cNvSpPr txBox="1"/>
          <p:nvPr/>
        </p:nvSpPr>
        <p:spPr>
          <a:xfrm>
            <a:off x="755576" y="404664"/>
            <a:ext cx="6264696"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cap="all" dirty="0" smtClean="0">
                <a:solidFill>
                  <a:srgbClr val="4F81BD">
                    <a:lumMod val="75000"/>
                  </a:srgbClr>
                </a:solidFill>
                <a:latin typeface="Times New Roman" pitchFamily="18" charset="0"/>
                <a:cs typeface="Times New Roman" pitchFamily="18" charset="0"/>
              </a:rPr>
              <a:t>Задачи на вычисление</a:t>
            </a:r>
            <a:endParaRPr lang="ru-RU" sz="2800" b="1" cap="all" dirty="0">
              <a:solidFill>
                <a:srgbClr val="4F81BD">
                  <a:lumMod val="75000"/>
                </a:srgb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294369" y="2924944"/>
            <a:ext cx="7776864" cy="2308324"/>
          </a:xfrm>
          <a:prstGeom prst="rect">
            <a:avLst/>
          </a:prstGeom>
          <a:noFill/>
          <a:ln w="9525">
            <a:noFill/>
            <a:miter lim="800000"/>
            <a:headEnd/>
            <a:tailEnd/>
          </a:ln>
        </p:spPr>
        <p:txBody>
          <a:bodyPr wrap="square">
            <a:spAutoFit/>
          </a:bodyPr>
          <a:lstStyle/>
          <a:p>
            <a:r>
              <a:rPr lang="ru-RU" b="1" dirty="0">
                <a:latin typeface="Times New Roman" pitchFamily="18" charset="0"/>
                <a:cs typeface="Times New Roman" pitchFamily="18" charset="0"/>
              </a:rPr>
              <a:t>Решение.</a:t>
            </a:r>
          </a:p>
          <a:p>
            <a:r>
              <a:rPr lang="ru-RU" dirty="0">
                <a:latin typeface="Times New Roman" pitchFamily="18" charset="0"/>
                <a:cs typeface="Times New Roman" pitchFamily="18" charset="0"/>
              </a:rPr>
              <a:t>Пусть х мешков было у Ослицы, а у мула y мешков. По условию </a:t>
            </a:r>
          </a:p>
          <a:p>
            <a:r>
              <a:rPr lang="ru-RU" dirty="0">
                <a:latin typeface="Times New Roman" pitchFamily="18" charset="0"/>
                <a:cs typeface="Times New Roman" pitchFamily="18" charset="0"/>
              </a:rPr>
              <a:t>задачи  составим и решим систему уравнений:</a:t>
            </a:r>
          </a:p>
          <a:p>
            <a:r>
              <a:rPr lang="ru-RU" dirty="0">
                <a:latin typeface="Times New Roman" pitchFamily="18" charset="0"/>
                <a:cs typeface="Times New Roman" pitchFamily="18" charset="0"/>
              </a:rPr>
              <a:t>{2(х-1)=у+1</a:t>
            </a:r>
          </a:p>
          <a:p>
            <a:r>
              <a:rPr lang="ru-RU" dirty="0">
                <a:latin typeface="Times New Roman" pitchFamily="18" charset="0"/>
                <a:cs typeface="Times New Roman" pitchFamily="18" charset="0"/>
              </a:rPr>
              <a:t>{х+1=у-1             Выразим из первого уравнения у:</a:t>
            </a:r>
          </a:p>
          <a:p>
            <a:r>
              <a:rPr lang="ru-RU" dirty="0" smtClean="0">
                <a:latin typeface="Times New Roman" pitchFamily="18" charset="0"/>
                <a:cs typeface="Times New Roman" pitchFamily="18" charset="0"/>
              </a:rPr>
              <a:t>2x-2=y+1, у=2х-2-1, у=2х-3  </a:t>
            </a:r>
            <a:r>
              <a:rPr lang="ru-RU" dirty="0">
                <a:latin typeface="Times New Roman" pitchFamily="18" charset="0"/>
                <a:cs typeface="Times New Roman" pitchFamily="18" charset="0"/>
              </a:rPr>
              <a:t>и подставим во второе уравнение</a:t>
            </a:r>
          </a:p>
          <a:p>
            <a:r>
              <a:rPr lang="ru-RU" dirty="0">
                <a:latin typeface="Times New Roman" pitchFamily="18" charset="0"/>
                <a:cs typeface="Times New Roman" pitchFamily="18" charset="0"/>
              </a:rPr>
              <a:t>                         х+1=2х-3-1,   х+1=2х-4,  2х-х=1+4, х=5, тогда у=2·5-3=7</a:t>
            </a:r>
          </a:p>
          <a:p>
            <a:r>
              <a:rPr lang="ru-RU" b="1" dirty="0">
                <a:latin typeface="Times New Roman" pitchFamily="18" charset="0"/>
                <a:cs typeface="Times New Roman" pitchFamily="18" charset="0"/>
              </a:rPr>
              <a:t>                          Ответ: </a:t>
            </a:r>
            <a:r>
              <a:rPr lang="ru-RU" dirty="0">
                <a:latin typeface="Times New Roman" pitchFamily="18" charset="0"/>
                <a:cs typeface="Times New Roman" pitchFamily="18" charset="0"/>
              </a:rPr>
              <a:t>5 и 7 мешков.                   </a:t>
            </a:r>
          </a:p>
        </p:txBody>
      </p:sp>
      <p:sp>
        <p:nvSpPr>
          <p:cNvPr id="15" name="Text Box 5"/>
          <p:cNvSpPr txBox="1">
            <a:spLocks noChangeArrowheads="1"/>
          </p:cNvSpPr>
          <p:nvPr/>
        </p:nvSpPr>
        <p:spPr bwMode="auto">
          <a:xfrm>
            <a:off x="299335" y="1174519"/>
            <a:ext cx="7632848" cy="1631216"/>
          </a:xfrm>
          <a:prstGeom prst="rect">
            <a:avLst/>
          </a:prstGeom>
          <a:noFill/>
          <a:ln w="9525">
            <a:noFill/>
            <a:miter lim="800000"/>
            <a:headEnd/>
            <a:tailEnd/>
          </a:ln>
        </p:spPr>
        <p:txBody>
          <a:bodyPr wrap="square">
            <a:spAutoFit/>
          </a:bodyPr>
          <a:lstStyle/>
          <a:p>
            <a:r>
              <a:rPr lang="ru-RU" sz="2000" dirty="0">
                <a:latin typeface="Times New Roman" pitchFamily="18" charset="0"/>
                <a:cs typeface="Times New Roman" pitchFamily="18" charset="0"/>
              </a:rPr>
              <a:t>Ослица и мул шли вместе, нагруженные равными по весу мешками. Ослиха жаловалась на тяжесть ноши. "Что же ты жалуешься ,-сказал мул,- если ты дашь мне твой мешок, моя ноша станет вдвое больше твоей, а если я тебе дам один мешок, то наши грузы сравняются ." Сколько мешков нёс </a:t>
            </a:r>
            <a:r>
              <a:rPr lang="ru-RU" sz="2000" dirty="0" smtClean="0">
                <a:latin typeface="Times New Roman" pitchFamily="18" charset="0"/>
                <a:cs typeface="Times New Roman" pitchFamily="18" charset="0"/>
              </a:rPr>
              <a:t>каждый?</a:t>
            </a:r>
            <a:endParaRPr lang="ru-RU" sz="2000" dirty="0">
              <a:latin typeface="Times New Roman" pitchFamily="18" charset="0"/>
              <a:cs typeface="Times New Roman"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40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11" name="TextBox 10"/>
          <p:cNvSpPr txBox="1"/>
          <p:nvPr/>
        </p:nvSpPr>
        <p:spPr>
          <a:xfrm>
            <a:off x="755576" y="404664"/>
            <a:ext cx="6264696"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cap="all" dirty="0" smtClean="0">
                <a:solidFill>
                  <a:srgbClr val="4F81BD">
                    <a:lumMod val="75000"/>
                  </a:srgbClr>
                </a:solidFill>
                <a:latin typeface="Times New Roman" pitchFamily="18" charset="0"/>
                <a:cs typeface="Times New Roman" pitchFamily="18" charset="0"/>
              </a:rPr>
              <a:t>Задачи на вычисление</a:t>
            </a:r>
            <a:endParaRPr lang="ru-RU" sz="2800" b="1" cap="all" dirty="0">
              <a:solidFill>
                <a:srgbClr val="4F81BD">
                  <a:lumMod val="75000"/>
                </a:srgbClr>
              </a:solidFill>
              <a:latin typeface="Times New Roman" pitchFamily="18" charset="0"/>
              <a:cs typeface="Times New Roman" pitchFamily="18" charset="0"/>
            </a:endParaRPr>
          </a:p>
        </p:txBody>
      </p:sp>
      <p:pic>
        <p:nvPicPr>
          <p:cNvPr id="9" name="Рисунок 8" descr="Фото в галерее &quot;Ослик картинки для детей&quot; - Фотография 4 @ Среда, 20 марта 2013 (12:08)"/>
          <p:cNvPicPr/>
          <p:nvPr/>
        </p:nvPicPr>
        <p:blipFill>
          <a:blip r:embed="rId8"/>
          <a:srcRect/>
          <a:stretch>
            <a:fillRect/>
          </a:stretch>
        </p:blipFill>
        <p:spPr bwMode="auto">
          <a:xfrm flipH="1">
            <a:off x="7000892" y="2143116"/>
            <a:ext cx="1143008" cy="1571636"/>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23528" y="2786776"/>
            <a:ext cx="7776864" cy="2554545"/>
          </a:xfrm>
          <a:prstGeom prst="rect">
            <a:avLst/>
          </a:prstGeom>
          <a:noFill/>
          <a:ln w="9525">
            <a:noFill/>
            <a:miter lim="800000"/>
            <a:headEnd/>
            <a:tailEnd/>
          </a:ln>
        </p:spPr>
        <p:txBody>
          <a:bodyPr wrap="square">
            <a:spAutoFit/>
          </a:bodyPr>
          <a:lstStyle/>
          <a:p>
            <a:r>
              <a:rPr lang="ru-RU" sz="2000" b="1" dirty="0" smtClean="0">
                <a:latin typeface="Times New Roman" pitchFamily="18" charset="0"/>
                <a:cs typeface="Times New Roman" pitchFamily="18" charset="0"/>
              </a:rPr>
              <a:t>Решение:</a:t>
            </a:r>
            <a:endParaRPr lang="ru-RU" sz="2000" b="1" dirty="0">
              <a:latin typeface="Times New Roman" pitchFamily="18" charset="0"/>
              <a:cs typeface="Times New Roman" pitchFamily="18" charset="0"/>
            </a:endParaRPr>
          </a:p>
          <a:p>
            <a:r>
              <a:rPr lang="ru-RU" sz="2000" dirty="0">
                <a:latin typeface="Times New Roman" pitchFamily="18" charset="0"/>
                <a:cs typeface="Times New Roman" pitchFamily="18" charset="0"/>
              </a:rPr>
              <a:t>Задачу </a:t>
            </a:r>
            <a:r>
              <a:rPr lang="ru-RU" sz="2000" dirty="0" smtClean="0">
                <a:latin typeface="Times New Roman" pitchFamily="18" charset="0"/>
                <a:cs typeface="Times New Roman" pitchFamily="18" charset="0"/>
              </a:rPr>
              <a:t>можно </a:t>
            </a:r>
            <a:r>
              <a:rPr lang="ru-RU" sz="2000" dirty="0">
                <a:latin typeface="Times New Roman" pitchFamily="18" charset="0"/>
                <a:cs typeface="Times New Roman" pitchFamily="18" charset="0"/>
              </a:rPr>
              <a:t>решать с конца: </a:t>
            </a:r>
            <a:r>
              <a:rPr lang="ru-RU" sz="2000" dirty="0" smtClean="0">
                <a:latin typeface="Times New Roman" pitchFamily="18" charset="0"/>
                <a:cs typeface="Times New Roman" pitchFamily="18" charset="0"/>
              </a:rPr>
              <a:t>31 </a:t>
            </a:r>
            <a:r>
              <a:rPr lang="ru-RU" sz="2000" dirty="0">
                <a:latin typeface="Times New Roman" pitchFamily="18" charset="0"/>
                <a:cs typeface="Times New Roman" pitchFamily="18" charset="0"/>
              </a:rPr>
              <a:t>лимон + пол-лимона - это половина второго остатка, значит второй остаток - это 63 лимона.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63 лимона и пол-лимона - это половина первого остатка, значит первый остаток - это 127 лимонов.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127 и пол-лимона - это половина исходного количества, значит было </a:t>
            </a:r>
            <a:r>
              <a:rPr lang="ru-RU" sz="2000" dirty="0" smtClean="0">
                <a:latin typeface="Times New Roman" pitchFamily="18" charset="0"/>
                <a:cs typeface="Times New Roman" pitchFamily="18" charset="0"/>
              </a:rPr>
              <a:t>    </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255 лимонов.</a:t>
            </a:r>
          </a:p>
          <a:p>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Ответ: 255 лимонов</a:t>
            </a:r>
            <a:endParaRPr lang="ru-RU" sz="2000" b="1" dirty="0">
              <a:latin typeface="Times New Roman" pitchFamily="18" charset="0"/>
              <a:cs typeface="Times New Roman" pitchFamily="18" charset="0"/>
            </a:endParaRPr>
          </a:p>
        </p:txBody>
      </p:sp>
      <p:sp>
        <p:nvSpPr>
          <p:cNvPr id="15" name="Text Box 5"/>
          <p:cNvSpPr txBox="1">
            <a:spLocks noChangeArrowheads="1"/>
          </p:cNvSpPr>
          <p:nvPr/>
        </p:nvSpPr>
        <p:spPr bwMode="auto">
          <a:xfrm>
            <a:off x="373018" y="1050995"/>
            <a:ext cx="7632848" cy="1631216"/>
          </a:xfrm>
          <a:prstGeom prst="rect">
            <a:avLst/>
          </a:prstGeom>
          <a:noFill/>
          <a:ln w="9525">
            <a:noFill/>
            <a:miter lim="800000"/>
            <a:headEnd/>
            <a:tailEnd/>
          </a:ln>
        </p:spPr>
        <p:txBody>
          <a:bodyPr wrap="square">
            <a:spAutoFit/>
          </a:bodyPr>
          <a:lstStyle/>
          <a:p>
            <a:r>
              <a:rPr lang="ru-RU" sz="2000" dirty="0">
                <a:latin typeface="Times New Roman" pitchFamily="18" charset="0"/>
                <a:cs typeface="Times New Roman" pitchFamily="18" charset="0"/>
              </a:rPr>
              <a:t>В ящике лежат лимоны. Сначала из него взяли половину всех лимонов и половину лимона, затем половину остатка и ещё половину лимона. Наконец, ещё достали половину нового остатка и половину лимона. После этого в ящике остался 31 лимон</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Сколько лимонов было в ящике вначале?</a:t>
            </a:r>
            <a:endParaRPr lang="ru-RU" sz="2000" dirty="0">
              <a:effectLst/>
              <a:latin typeface="Times New Roman" pitchFamily="18" charset="0"/>
              <a:cs typeface="Times New Roman"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50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11" name="TextBox 10"/>
          <p:cNvSpPr txBox="1"/>
          <p:nvPr/>
        </p:nvSpPr>
        <p:spPr>
          <a:xfrm>
            <a:off x="755576" y="404664"/>
            <a:ext cx="6264696"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cap="all" dirty="0" smtClean="0">
                <a:solidFill>
                  <a:srgbClr val="4F81BD">
                    <a:lumMod val="75000"/>
                  </a:srgbClr>
                </a:solidFill>
                <a:latin typeface="Times New Roman" pitchFamily="18" charset="0"/>
                <a:cs typeface="Times New Roman" pitchFamily="18" charset="0"/>
              </a:rPr>
              <a:t>Задачи на вычисление</a:t>
            </a:r>
            <a:endParaRPr lang="ru-RU" sz="2800" b="1" cap="all" dirty="0">
              <a:solidFill>
                <a:srgbClr val="4F81BD">
                  <a:lumMod val="75000"/>
                </a:srgb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57158" y="4071942"/>
            <a:ext cx="7776864" cy="461665"/>
          </a:xfrm>
          <a:prstGeom prst="rect">
            <a:avLst/>
          </a:prstGeom>
          <a:noFill/>
          <a:ln w="9525">
            <a:noFill/>
            <a:miter lim="800000"/>
            <a:headEnd/>
            <a:tailEnd/>
          </a:ln>
        </p:spPr>
        <p:txBody>
          <a:bodyPr wrap="square">
            <a:spAutoFit/>
          </a:bodyPr>
          <a:lstStyle/>
          <a:p>
            <a:pPr algn="ctr">
              <a:spcBef>
                <a:spcPct val="20000"/>
              </a:spcBef>
            </a:pPr>
            <a:r>
              <a:rPr lang="ru-RU" sz="2400" b="1" dirty="0" smtClean="0">
                <a:latin typeface="Georgia" pitchFamily="18" charset="0"/>
              </a:rPr>
              <a:t>Ответ: </a:t>
            </a:r>
            <a:r>
              <a:rPr lang="ru-RU" sz="2400" b="1" dirty="0"/>
              <a:t>72 см</a:t>
            </a:r>
            <a:endParaRPr lang="ru-RU" sz="2400" b="1" dirty="0" smtClean="0">
              <a:latin typeface="Georgia" pitchFamily="18" charset="0"/>
            </a:endParaRPr>
          </a:p>
        </p:txBody>
      </p:sp>
      <p:sp>
        <p:nvSpPr>
          <p:cNvPr id="15" name="Text Box 5"/>
          <p:cNvSpPr txBox="1">
            <a:spLocks noChangeArrowheads="1"/>
          </p:cNvSpPr>
          <p:nvPr/>
        </p:nvSpPr>
        <p:spPr bwMode="auto">
          <a:xfrm>
            <a:off x="395536" y="1268760"/>
            <a:ext cx="7632848" cy="1200329"/>
          </a:xfrm>
          <a:prstGeom prst="rect">
            <a:avLst/>
          </a:prstGeom>
          <a:noFill/>
          <a:ln w="9525">
            <a:noFill/>
            <a:miter lim="800000"/>
            <a:headEnd/>
            <a:tailEnd/>
          </a:ln>
        </p:spPr>
        <p:txBody>
          <a:bodyPr wrap="square">
            <a:spAutoFit/>
          </a:bodyPr>
          <a:lstStyle/>
          <a:p>
            <a:r>
              <a:rPr lang="ru-RU" sz="2400" dirty="0"/>
              <a:t>Длина головы рыбы 9 см, хвост составляет сумму длин головы и половину туловища, туловище составляет сумму длин хвоста и головы. </a:t>
            </a:r>
            <a:r>
              <a:rPr lang="ru-RU" sz="2400" b="1" dirty="0"/>
              <a:t>Какова длина рыбы в см?</a:t>
            </a:r>
            <a:endParaRPr lang="ru-RU" sz="2400" dirty="0">
              <a:effectLst/>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10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cap="all" dirty="0" smtClean="0">
                <a:solidFill>
                  <a:schemeClr val="accent6">
                    <a:lumMod val="50000"/>
                  </a:schemeClr>
                </a:solidFill>
                <a:latin typeface="Times New Roman" pitchFamily="18" charset="0"/>
                <a:cs typeface="Times New Roman" pitchFamily="18" charset="0"/>
              </a:rPr>
              <a:t>Разные задачи</a:t>
            </a:r>
            <a:endParaRPr lang="ru-RU" sz="2800" b="1" cap="all" dirty="0">
              <a:solidFill>
                <a:schemeClr val="accent6">
                  <a:lumMod val="50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2924944"/>
            <a:ext cx="7776864" cy="904863"/>
          </a:xfrm>
          <a:prstGeom prst="rect">
            <a:avLst/>
          </a:prstGeom>
          <a:noFill/>
          <a:ln w="9525">
            <a:noFill/>
            <a:miter lim="800000"/>
            <a:headEnd/>
            <a:tailEnd/>
          </a:ln>
        </p:spPr>
        <p:txBody>
          <a:bodyPr wrap="square">
            <a:spAutoFit/>
          </a:bodyPr>
          <a:lstStyle/>
          <a:p>
            <a:pPr algn="ctr">
              <a:spcBef>
                <a:spcPct val="20000"/>
              </a:spcBef>
            </a:pPr>
            <a:r>
              <a:rPr lang="ru-RU" sz="2400" b="1" dirty="0" smtClean="0">
                <a:latin typeface="Times New Roman" pitchFamily="18" charset="0"/>
                <a:cs typeface="Times New Roman" pitchFamily="18" charset="0"/>
              </a:rPr>
              <a:t>Ответ: </a:t>
            </a:r>
          </a:p>
          <a:p>
            <a:pPr algn="ctr">
              <a:spcBef>
                <a:spcPct val="20000"/>
              </a:spcBef>
            </a:pPr>
            <a:r>
              <a:rPr lang="ru-RU" sz="2400" dirty="0" smtClean="0">
                <a:latin typeface="Times New Roman" pitchFamily="18" charset="0"/>
                <a:cs typeface="Times New Roman" pitchFamily="18" charset="0"/>
              </a:rPr>
              <a:t>3 </a:t>
            </a:r>
            <a:r>
              <a:rPr lang="ru-RU" sz="2400" dirty="0">
                <a:latin typeface="Times New Roman" pitchFamily="18" charset="0"/>
                <a:cs typeface="Times New Roman" pitchFamily="18" charset="0"/>
              </a:rPr>
              <a:t>(три) и 11 (</a:t>
            </a:r>
            <a:r>
              <a:rPr lang="ru-RU" sz="2400" dirty="0" err="1">
                <a:latin typeface="Times New Roman" pitchFamily="18" charset="0"/>
                <a:cs typeface="Times New Roman" pitchFamily="18" charset="0"/>
              </a:rPr>
              <a:t>одинннадцать</a:t>
            </a:r>
            <a:r>
              <a:rPr lang="ru-RU" sz="2400" dirty="0">
                <a:latin typeface="Times New Roman" pitchFamily="18" charset="0"/>
                <a:cs typeface="Times New Roman" pitchFamily="18" charset="0"/>
              </a:rPr>
              <a:t>) состоят из 3-ёх и 11-ти букв.</a:t>
            </a:r>
            <a:endParaRPr lang="ru-RU" sz="2400" i="1" dirty="0" smtClean="0">
              <a:latin typeface="Times New Roman" pitchFamily="18" charset="0"/>
              <a:cs typeface="Times New Roman" pitchFamily="18" charset="0"/>
            </a:endParaRPr>
          </a:p>
        </p:txBody>
      </p:sp>
      <p:sp>
        <p:nvSpPr>
          <p:cNvPr id="15" name="Text Box 5"/>
          <p:cNvSpPr txBox="1">
            <a:spLocks noChangeArrowheads="1"/>
          </p:cNvSpPr>
          <p:nvPr/>
        </p:nvSpPr>
        <p:spPr bwMode="auto">
          <a:xfrm>
            <a:off x="395536" y="1268760"/>
            <a:ext cx="7632848" cy="830997"/>
          </a:xfrm>
          <a:prstGeom prst="rect">
            <a:avLst/>
          </a:prstGeom>
          <a:noFill/>
          <a:ln w="9525">
            <a:noFill/>
            <a:miter lim="800000"/>
            <a:headEnd/>
            <a:tailEnd/>
          </a:ln>
        </p:spPr>
        <p:txBody>
          <a:bodyPr wrap="square">
            <a:spAutoFit/>
          </a:bodyPr>
          <a:lstStyle/>
          <a:p>
            <a:pPr>
              <a:spcBef>
                <a:spcPct val="20000"/>
              </a:spcBef>
            </a:pPr>
            <a:r>
              <a:rPr lang="ru-RU" sz="2400" dirty="0">
                <a:latin typeface="Times New Roman" pitchFamily="18" charset="0"/>
                <a:cs typeface="Times New Roman" pitchFamily="18" charset="0"/>
              </a:rPr>
              <a:t>Каким уникальным свойством обладают числа 3 и 11, которого нет у других чисел? </a:t>
            </a:r>
            <a:endParaRPr lang="ru-RU" sz="2400" dirty="0" smtClean="0">
              <a:latin typeface="Times New Roman" pitchFamily="18" charset="0"/>
              <a:cs typeface="Times New Roman"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20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3600" b="1" cap="all" dirty="0" smtClean="0">
                <a:solidFill>
                  <a:schemeClr val="accent6">
                    <a:lumMod val="50000"/>
                  </a:schemeClr>
                </a:solidFill>
                <a:latin typeface="Times New Roman" pitchFamily="18" charset="0"/>
                <a:cs typeface="Times New Roman" pitchFamily="18" charset="0"/>
              </a:rPr>
              <a:t>Разные задачи</a:t>
            </a:r>
            <a:endParaRPr lang="ru-RU" sz="3600" b="1" cap="all" dirty="0">
              <a:solidFill>
                <a:schemeClr val="accent6">
                  <a:lumMod val="50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72662" y="3082320"/>
            <a:ext cx="7776864" cy="2677656"/>
          </a:xfrm>
          <a:prstGeom prst="rect">
            <a:avLst/>
          </a:prstGeom>
          <a:noFill/>
          <a:ln w="9525">
            <a:noFill/>
            <a:miter lim="800000"/>
            <a:headEnd/>
            <a:tailEnd/>
          </a:ln>
        </p:spPr>
        <p:txBody>
          <a:bodyPr wrap="square">
            <a:spAutoFit/>
          </a:bodyPr>
          <a:lstStyle/>
          <a:p>
            <a:r>
              <a:rPr lang="ru-RU" sz="2400" b="1" dirty="0" smtClean="0">
                <a:latin typeface="Times New Roman" pitchFamily="18" charset="0"/>
                <a:cs typeface="Times New Roman" pitchFamily="18" charset="0"/>
              </a:rPr>
              <a:t>Решение: </a:t>
            </a:r>
          </a:p>
          <a:p>
            <a:pPr algn="ctr"/>
            <a:r>
              <a:rPr lang="ru-RU" sz="2400" dirty="0" smtClean="0">
                <a:latin typeface="Times New Roman" pitchFamily="18" charset="0"/>
                <a:cs typeface="Times New Roman" pitchFamily="18" charset="0"/>
              </a:rPr>
              <a:t>21х2=42-24=18</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18х2=36-24=12</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12х2=24-24=0</a:t>
            </a:r>
          </a:p>
          <a:p>
            <a:pPr algn="ctr"/>
            <a:r>
              <a:rPr lang="ru-RU" sz="2400" dirty="0">
                <a:latin typeface="Times New Roman" pitchFamily="18" charset="0"/>
                <a:cs typeface="Times New Roman" pitchFamily="18" charset="0"/>
              </a:rPr>
              <a:t>Вот так </a:t>
            </a:r>
            <a:r>
              <a:rPr lang="ru-RU" sz="2400" dirty="0" err="1">
                <a:latin typeface="Times New Roman" pitchFamily="18" charset="0"/>
                <a:cs typeface="Times New Roman" pitchFamily="18" charset="0"/>
              </a:rPr>
              <a:t>Громатей</a:t>
            </a:r>
            <a:r>
              <a:rPr lang="ru-RU" sz="2400" dirty="0">
                <a:latin typeface="Times New Roman" pitchFamily="18" charset="0"/>
                <a:cs typeface="Times New Roman" pitchFamily="18" charset="0"/>
              </a:rPr>
              <a:t> остался без денег</a:t>
            </a:r>
            <a:r>
              <a:rPr lang="ru-RU" sz="2400" dirty="0" smtClean="0">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 Ответ: 21 рубль. </a:t>
            </a:r>
          </a:p>
          <a:p>
            <a:r>
              <a:rPr lang="ru-RU" sz="2400" dirty="0" smtClean="0">
                <a:latin typeface="Times New Roman" pitchFamily="18" charset="0"/>
                <a:cs typeface="Times New Roman" pitchFamily="18" charset="0"/>
              </a:rPr>
              <a:t>  </a:t>
            </a:r>
            <a:endParaRPr lang="ru-RU" sz="2400" i="1" dirty="0" smtClean="0">
              <a:latin typeface="Georgia" pitchFamily="18" charset="0"/>
            </a:endParaRPr>
          </a:p>
        </p:txBody>
      </p:sp>
      <p:sp>
        <p:nvSpPr>
          <p:cNvPr id="15" name="Text Box 5"/>
          <p:cNvSpPr txBox="1">
            <a:spLocks noChangeArrowheads="1"/>
          </p:cNvSpPr>
          <p:nvPr/>
        </p:nvSpPr>
        <p:spPr bwMode="auto">
          <a:xfrm>
            <a:off x="372662" y="1050995"/>
            <a:ext cx="7632848" cy="2031325"/>
          </a:xfrm>
          <a:prstGeom prst="rect">
            <a:avLst/>
          </a:prstGeom>
          <a:noFill/>
          <a:ln w="9525">
            <a:noFill/>
            <a:miter lim="800000"/>
            <a:headEnd/>
            <a:tailEnd/>
          </a:ln>
        </p:spPr>
        <p:txBody>
          <a:bodyPr wrap="square">
            <a:spAutoFit/>
          </a:bodyPr>
          <a:lstStyle/>
          <a:p>
            <a:r>
              <a:rPr lang="ru-RU" dirty="0" smtClean="0">
                <a:latin typeface="Times New Roman" pitchFamily="18" charset="0"/>
                <a:cs typeface="Times New Roman" pitchFamily="18" charset="0"/>
              </a:rPr>
              <a:t>Грамотея </a:t>
            </a:r>
            <a:r>
              <a:rPr lang="ru-RU" dirty="0">
                <a:latin typeface="Times New Roman" pitchFamily="18" charset="0"/>
                <a:cs typeface="Times New Roman" pitchFamily="18" charset="0"/>
              </a:rPr>
              <a:t>выгнали из дома. У него в кармане осталось несколько рублей. Вдруг он видит: стоит чёрт. Черт говорит: - Ты можешь перейти по этому мосту и твои рубли удвоятся. Но учти, что когда ты перейдёшь один раз, ты должен отдать мне 24 рубля.</a:t>
            </a:r>
          </a:p>
          <a:p>
            <a:r>
              <a:rPr lang="ru-RU" dirty="0" smtClean="0">
                <a:latin typeface="Times New Roman" pitchFamily="18" charset="0"/>
                <a:cs typeface="Times New Roman" pitchFamily="18" charset="0"/>
              </a:rPr>
              <a:t>Грамотей </a:t>
            </a:r>
            <a:r>
              <a:rPr lang="ru-RU" dirty="0">
                <a:latin typeface="Times New Roman" pitchFamily="18" charset="0"/>
                <a:cs typeface="Times New Roman" pitchFamily="18" charset="0"/>
              </a:rPr>
              <a:t>согласился. Он перешел по мосту всего три раза, и остался вообще без денег. </a:t>
            </a:r>
            <a:r>
              <a:rPr lang="ru-RU" b="1" dirty="0">
                <a:latin typeface="Times New Roman" pitchFamily="18" charset="0"/>
                <a:cs typeface="Times New Roman" pitchFamily="18" charset="0"/>
              </a:rPr>
              <a:t>Сколько денег было у </a:t>
            </a:r>
            <a:r>
              <a:rPr lang="ru-RU" b="1" dirty="0" smtClean="0">
                <a:latin typeface="Times New Roman" pitchFamily="18" charset="0"/>
                <a:cs typeface="Times New Roman" pitchFamily="18" charset="0"/>
              </a:rPr>
              <a:t>Грамотея </a:t>
            </a:r>
            <a:r>
              <a:rPr lang="ru-RU" b="1" dirty="0">
                <a:latin typeface="Times New Roman" pitchFamily="18" charset="0"/>
                <a:cs typeface="Times New Roman" pitchFamily="18" charset="0"/>
              </a:rPr>
              <a:t>перед встречей с чертом?</a:t>
            </a:r>
            <a:endParaRPr lang="ru-RU" dirty="0">
              <a:effectLst/>
              <a:latin typeface="Times New Roman" pitchFamily="18" charset="0"/>
              <a:cs typeface="Times New Roman"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30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3600" b="1" cap="all" dirty="0" smtClean="0">
                <a:solidFill>
                  <a:schemeClr val="accent6">
                    <a:lumMod val="50000"/>
                  </a:schemeClr>
                </a:solidFill>
                <a:latin typeface="Times New Roman" pitchFamily="18" charset="0"/>
                <a:cs typeface="Times New Roman" pitchFamily="18" charset="0"/>
              </a:rPr>
              <a:t>Разные задачи</a:t>
            </a:r>
            <a:endParaRPr lang="ru-RU" sz="3600" b="1" cap="all" dirty="0">
              <a:solidFill>
                <a:schemeClr val="accent6">
                  <a:lumMod val="50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701824" y="1452840"/>
            <a:ext cx="1655598" cy="3859518"/>
          </a:xfrm>
          <a:prstGeom prst="rect">
            <a:avLst/>
          </a:prstGeom>
          <a:noFill/>
          <a:ln w="9525">
            <a:noFill/>
            <a:miter lim="800000"/>
            <a:headEnd/>
            <a:tailEnd/>
          </a:ln>
        </p:spPr>
        <p:txBody>
          <a:bodyPr wrap="square">
            <a:spAutoFit/>
          </a:bodyPr>
          <a:lstStyle/>
          <a:p>
            <a:pPr>
              <a:spcBef>
                <a:spcPct val="20000"/>
              </a:spcBef>
            </a:pPr>
            <a:r>
              <a:rPr lang="ru-RU" sz="2400" dirty="0" smtClean="0">
                <a:latin typeface="Times New Roman" pitchFamily="18" charset="0"/>
                <a:cs typeface="Times New Roman" pitchFamily="18" charset="0"/>
              </a:rPr>
              <a:t>Решение:</a:t>
            </a:r>
          </a:p>
          <a:p>
            <a:pPr algn="ctr">
              <a:spcBef>
                <a:spcPct val="20000"/>
              </a:spcBef>
            </a:pPr>
            <a:r>
              <a:rPr lang="ru-RU" sz="2400" dirty="0" smtClean="0">
                <a:latin typeface="Times New Roman" pitchFamily="18" charset="0"/>
                <a:cs typeface="Times New Roman" pitchFamily="18" charset="0"/>
              </a:rPr>
              <a:t>7 </a:t>
            </a:r>
            <a:r>
              <a:rPr lang="ru-RU" sz="2400" dirty="0">
                <a:latin typeface="Times New Roman" pitchFamily="18" charset="0"/>
                <a:cs typeface="Times New Roman" pitchFamily="18" charset="0"/>
              </a:rPr>
              <a:t>3 0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7 0 3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4 3 3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4 0 6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1 3 6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1 2 7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8 0 2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5 3 2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5 0 5</a:t>
            </a:r>
            <a:endParaRPr lang="ru-RU" sz="2400" i="1" dirty="0" smtClean="0">
              <a:latin typeface="Times New Roman" pitchFamily="18" charset="0"/>
              <a:cs typeface="Times New Roman" pitchFamily="18" charset="0"/>
            </a:endParaRPr>
          </a:p>
        </p:txBody>
      </p:sp>
      <p:sp>
        <p:nvSpPr>
          <p:cNvPr id="15" name="Text Box 5"/>
          <p:cNvSpPr txBox="1">
            <a:spLocks noChangeArrowheads="1"/>
          </p:cNvSpPr>
          <p:nvPr/>
        </p:nvSpPr>
        <p:spPr bwMode="auto">
          <a:xfrm>
            <a:off x="2428860" y="1285860"/>
            <a:ext cx="5112568" cy="2308324"/>
          </a:xfrm>
          <a:prstGeom prst="rect">
            <a:avLst/>
          </a:prstGeom>
          <a:noFill/>
          <a:ln w="9525">
            <a:noFill/>
            <a:miter lim="800000"/>
            <a:headEnd/>
            <a:tailEnd/>
          </a:ln>
        </p:spPr>
        <p:txBody>
          <a:bodyPr wrap="square">
            <a:spAutoFit/>
          </a:bodyPr>
          <a:lstStyle/>
          <a:p>
            <a:r>
              <a:rPr lang="ru-RU" sz="2400" dirty="0">
                <a:latin typeface="Times New Roman" pitchFamily="18" charset="0"/>
                <a:cs typeface="Times New Roman" pitchFamily="18" charset="0"/>
              </a:rPr>
              <a:t>Имеется бочка с водой объемом 10 литров и две пустых бочки объемом 3 и 7 литров. </a:t>
            </a:r>
            <a:r>
              <a:rPr lang="ru-RU" sz="2400" b="1" dirty="0">
                <a:latin typeface="Times New Roman" pitchFamily="18" charset="0"/>
                <a:cs typeface="Times New Roman" pitchFamily="18" charset="0"/>
              </a:rPr>
              <a:t>С помощью нехитрых переливаний сделайте так, чтобы в первой и третьей бочках было по 5 литров воды.</a:t>
            </a:r>
            <a:endParaRPr lang="ru-RU" sz="2400" dirty="0">
              <a:effectLst/>
              <a:latin typeface="Times New Roman" pitchFamily="18" charset="0"/>
              <a:cs typeface="Times New Roman"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40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3600" b="1" cap="all" dirty="0" smtClean="0">
                <a:solidFill>
                  <a:schemeClr val="accent6">
                    <a:lumMod val="50000"/>
                  </a:schemeClr>
                </a:solidFill>
                <a:latin typeface="Times New Roman" pitchFamily="18" charset="0"/>
                <a:cs typeface="Times New Roman" pitchFamily="18" charset="0"/>
              </a:rPr>
              <a:t>Разные задачи</a:t>
            </a:r>
            <a:endParaRPr lang="ru-RU" sz="3600" b="1" cap="all" dirty="0">
              <a:solidFill>
                <a:schemeClr val="accent6">
                  <a:lumMod val="50000"/>
                </a:schemeClr>
              </a:solidFill>
              <a:latin typeface="Times New Roman" pitchFamily="18" charset="0"/>
              <a:cs typeface="Times New Roman" pitchFamily="18" charset="0"/>
            </a:endParaRPr>
          </a:p>
        </p:txBody>
      </p:sp>
      <p:pic>
        <p:nvPicPr>
          <p:cNvPr id="4098" name="Picture 2" descr="Переливание из бочков"/>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977509" y="3284984"/>
            <a:ext cx="1960612" cy="196061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287830" y="3795044"/>
            <a:ext cx="7776864" cy="1569660"/>
          </a:xfrm>
          <a:prstGeom prst="rect">
            <a:avLst/>
          </a:prstGeom>
          <a:noFill/>
          <a:ln w="9525">
            <a:noFill/>
            <a:miter lim="800000"/>
            <a:headEnd/>
            <a:tailEnd/>
          </a:ln>
        </p:spPr>
        <p:txBody>
          <a:bodyPr wrap="square">
            <a:spAutoFit/>
          </a:bodyPr>
          <a:lstStyle/>
          <a:p>
            <a:pPr>
              <a:spcBef>
                <a:spcPct val="20000"/>
              </a:spcBef>
            </a:pPr>
            <a:r>
              <a:rPr lang="ru-RU" sz="2400" dirty="0">
                <a:latin typeface="Times New Roman" pitchFamily="18" charset="0"/>
                <a:cs typeface="Times New Roman" pitchFamily="18" charset="0"/>
              </a:rPr>
              <a:t>Нужно просто посчитать количество замкнутых кругов в числах</a:t>
            </a:r>
            <a:r>
              <a:rPr lang="ru-RU" sz="2400" b="1" dirty="0">
                <a:latin typeface="Times New Roman" pitchFamily="18" charset="0"/>
                <a:cs typeface="Times New Roman" pitchFamily="18" charset="0"/>
              </a:rPr>
              <a:t>. Ответ: 2</a:t>
            </a:r>
            <a:r>
              <a:rPr lang="ru-RU" sz="2400" dirty="0">
                <a:latin typeface="Times New Roman" pitchFamily="18" charset="0"/>
                <a:cs typeface="Times New Roman" pitchFamily="18" charset="0"/>
              </a:rPr>
              <a:t>. </a:t>
            </a:r>
            <a:r>
              <a:rPr lang="ru-RU" sz="2400" dirty="0"/>
              <a:t/>
            </a:r>
            <a:br>
              <a:rPr lang="ru-RU" sz="2400" dirty="0"/>
            </a:br>
            <a:r>
              <a:rPr lang="ru-RU" sz="2400" dirty="0"/>
              <a:t/>
            </a:r>
            <a:br>
              <a:rPr lang="ru-RU" sz="2400" dirty="0"/>
            </a:br>
            <a:endParaRPr lang="ru-RU" sz="2400" i="1" dirty="0" smtClean="0">
              <a:latin typeface="Georgia" pitchFamily="18" charset="0"/>
            </a:endParaRPr>
          </a:p>
        </p:txBody>
      </p:sp>
      <p:sp>
        <p:nvSpPr>
          <p:cNvPr id="15" name="Text Box 5"/>
          <p:cNvSpPr txBox="1">
            <a:spLocks noChangeArrowheads="1"/>
          </p:cNvSpPr>
          <p:nvPr/>
        </p:nvSpPr>
        <p:spPr bwMode="auto">
          <a:xfrm>
            <a:off x="412839" y="960199"/>
            <a:ext cx="7488832" cy="2751522"/>
          </a:xfrm>
          <a:prstGeom prst="rect">
            <a:avLst/>
          </a:prstGeom>
          <a:noFill/>
          <a:ln w="9525">
            <a:noFill/>
            <a:miter lim="800000"/>
            <a:headEnd/>
            <a:tailEnd/>
          </a:ln>
        </p:spPr>
        <p:txBody>
          <a:bodyPr wrap="square">
            <a:spAutoFit/>
          </a:bodyPr>
          <a:lstStyle/>
          <a:p>
            <a:pPr>
              <a:spcBef>
                <a:spcPct val="20000"/>
              </a:spcBef>
            </a:pPr>
            <a:r>
              <a:rPr lang="ru-RU" sz="2400" dirty="0" smtClean="0">
                <a:latin typeface="Times New Roman" pitchFamily="18" charset="0"/>
                <a:cs typeface="Times New Roman" pitchFamily="18" charset="0"/>
              </a:rPr>
              <a:t>5555 </a:t>
            </a:r>
            <a:r>
              <a:rPr lang="ru-RU" sz="2400" dirty="0">
                <a:latin typeface="Times New Roman" pitchFamily="18" charset="0"/>
                <a:cs typeface="Times New Roman" pitchFamily="18" charset="0"/>
              </a:rPr>
              <a:t>= 0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9313 = 1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8193 = 3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8096 = 5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8806 = 6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2581 = </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spcBef>
                <a:spcPct val="20000"/>
              </a:spcBef>
            </a:pPr>
            <a:r>
              <a:rPr lang="ru-RU" sz="2400" b="1" dirty="0" smtClean="0">
                <a:latin typeface="Times New Roman" pitchFamily="18" charset="0"/>
                <a:cs typeface="Times New Roman" pitchFamily="18" charset="0"/>
              </a:rPr>
              <a:t>Какое </a:t>
            </a:r>
            <a:r>
              <a:rPr lang="ru-RU" sz="2400" b="1" dirty="0">
                <a:latin typeface="Times New Roman" pitchFamily="18" charset="0"/>
                <a:cs typeface="Times New Roman" pitchFamily="18" charset="0"/>
              </a:rPr>
              <a:t>число должно стоять вместо знака </a:t>
            </a:r>
            <a:r>
              <a:rPr lang="ru-RU" sz="2400" b="1" dirty="0" smtClean="0">
                <a:latin typeface="Times New Roman" pitchFamily="18" charset="0"/>
                <a:cs typeface="Times New Roman" pitchFamily="18" charset="0"/>
              </a:rPr>
              <a:t>вопроса?</a:t>
            </a:r>
            <a:endParaRPr lang="ru-RU" sz="2400" dirty="0" smtClean="0">
              <a:latin typeface="Times New Roman" pitchFamily="18" charset="0"/>
              <a:cs typeface="Times New Roman" pitchFamily="18" charset="0"/>
            </a:endParaRP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50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3600" b="1" cap="all" dirty="0" smtClean="0">
                <a:solidFill>
                  <a:schemeClr val="accent6">
                    <a:lumMod val="50000"/>
                  </a:schemeClr>
                </a:solidFill>
                <a:latin typeface="Times New Roman" pitchFamily="18" charset="0"/>
                <a:cs typeface="Times New Roman" pitchFamily="18" charset="0"/>
              </a:rPr>
              <a:t>Разные задачи</a:t>
            </a:r>
            <a:endParaRPr lang="ru-RU" sz="3600" b="1" cap="all" dirty="0">
              <a:solidFill>
                <a:schemeClr val="accent6">
                  <a:lumMod val="50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3316288"/>
            <a:ext cx="9144000" cy="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endParaRPr lang="ru-RU"/>
          </a:p>
        </p:txBody>
      </p:sp>
      <p:sp>
        <p:nvSpPr>
          <p:cNvPr id="8" name="Прямоугольник 7"/>
          <p:cNvSpPr/>
          <p:nvPr/>
        </p:nvSpPr>
        <p:spPr>
          <a:xfrm>
            <a:off x="323528" y="404664"/>
            <a:ext cx="7848872"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ИНТЕРНЕТ - РЕСУРСЫ</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1" name="Picture 4" descr="C:\Users\Елена\Pictures\klip_249_божьи коровки_adr\1 (10).png">
            <a:hlinkClick r:id="rId3" action="ppaction://hlinksldjump"/>
          </p:cNvPr>
          <p:cNvPicPr>
            <a:picLocks noChangeAspect="1" noChangeArrowheads="1"/>
          </p:cNvPicPr>
          <p:nvPr/>
        </p:nvPicPr>
        <p:blipFill>
          <a:blip r:embed="rId4" cstate="screen"/>
          <a:srcRect/>
          <a:stretch>
            <a:fillRect/>
          </a:stretch>
        </p:blipFill>
        <p:spPr bwMode="auto">
          <a:xfrm>
            <a:off x="6012160" y="4869160"/>
            <a:ext cx="2702609" cy="1821324"/>
          </a:xfrm>
          <a:prstGeom prst="rect">
            <a:avLst/>
          </a:prstGeom>
          <a:noFill/>
        </p:spPr>
      </p:pic>
      <p:sp>
        <p:nvSpPr>
          <p:cNvPr id="7" name="Rectangle 2"/>
          <p:cNvSpPr>
            <a:spLocks noChangeArrowheads="1"/>
          </p:cNvSpPr>
          <p:nvPr/>
        </p:nvSpPr>
        <p:spPr bwMode="auto">
          <a:xfrm>
            <a:off x="323528" y="1196752"/>
            <a:ext cx="7848872" cy="44319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dirty="0" smtClean="0">
                <a:latin typeface="Times New Roman" pitchFamily="18" charset="0"/>
                <a:cs typeface="Times New Roman" pitchFamily="18" charset="0"/>
                <a:hlinkClick r:id="rId5"/>
              </a:rPr>
              <a:t>http://img-fotki.yandex.ru/get/9349/20573769.52/0_94204_946b02f5_L.png</a:t>
            </a:r>
            <a:r>
              <a:rPr lang="ru-RU" dirty="0" smtClean="0">
                <a:latin typeface="Times New Roman" pitchFamily="18" charset="0"/>
                <a:cs typeface="Times New Roman" pitchFamily="18" charset="0"/>
              </a:rPr>
              <a:t>   </a:t>
            </a:r>
          </a:p>
          <a:p>
            <a:pPr algn="ctr"/>
            <a:r>
              <a:rPr lang="ru-RU" sz="2000" dirty="0" smtClean="0">
                <a:latin typeface="Times New Roman" pitchFamily="18" charset="0"/>
                <a:cs typeface="Times New Roman" pitchFamily="18" charset="0"/>
              </a:rPr>
              <a:t>цветок с божьей коровкой в левом углу </a:t>
            </a:r>
          </a:p>
          <a:p>
            <a:pPr algn="ctr"/>
            <a:endParaRPr lang="ru-RU" sz="6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hlinkClick r:id="rId6"/>
              </a:rPr>
              <a:t>http://forchel.ru/uploads/posts/2011-08/1312737308_5.jpg</a:t>
            </a:r>
            <a:r>
              <a:rPr lang="ru-RU" dirty="0" smtClean="0">
                <a:latin typeface="Times New Roman" pitchFamily="18" charset="0"/>
                <a:cs typeface="Times New Roman" pitchFamily="18" charset="0"/>
              </a:rPr>
              <a:t>   </a:t>
            </a:r>
          </a:p>
          <a:p>
            <a:pPr algn="ctr"/>
            <a:r>
              <a:rPr lang="ru-RU" sz="2000" dirty="0" smtClean="0">
                <a:latin typeface="Times New Roman" pitchFamily="18" charset="0"/>
                <a:cs typeface="Times New Roman" pitchFamily="18" charset="0"/>
              </a:rPr>
              <a:t>забор с подсолнухами</a:t>
            </a:r>
          </a:p>
          <a:p>
            <a:pPr algn="ctr"/>
            <a:endParaRPr lang="ru-RU" sz="6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hlinkClick r:id="rId7"/>
              </a:rPr>
              <a:t>http://papus666.narod.ru/clipart/p/pods/pods04.png</a:t>
            </a:r>
            <a:r>
              <a:rPr lang="ru-RU" dirty="0" smtClean="0">
                <a:latin typeface="Times New Roman" pitchFamily="18" charset="0"/>
                <a:cs typeface="Times New Roman" pitchFamily="18" charset="0"/>
              </a:rPr>
              <a:t>  </a:t>
            </a:r>
          </a:p>
          <a:p>
            <a:pPr algn="ctr"/>
            <a:r>
              <a:rPr lang="ru-RU" sz="2000" dirty="0" smtClean="0">
                <a:latin typeface="Times New Roman" pitchFamily="18" charset="0"/>
                <a:cs typeface="Times New Roman" pitchFamily="18" charset="0"/>
              </a:rPr>
              <a:t>подсолнухи (цветок для божьей коровки)</a:t>
            </a:r>
          </a:p>
          <a:p>
            <a:pPr algn="ctr"/>
            <a:endParaRPr lang="ru-RU" sz="6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hlinkClick r:id="rId8"/>
              </a:rPr>
              <a:t>http://gifsgifsparavoce.files.wordpress.com/2012/02/abelhinha031.png?w=630</a:t>
            </a: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божья коровка </a:t>
            </a:r>
          </a:p>
          <a:p>
            <a:pPr algn="ctr"/>
            <a:endParaRPr lang="ru-RU" sz="6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hlinkClick r:id="rId9"/>
              </a:rPr>
              <a:t>http://img-fotki.yandex.ru/get/6306/162549541.6/0_744cd_83128e8d_XL</a:t>
            </a:r>
            <a:r>
              <a:rPr lang="ru-RU" dirty="0" smtClean="0">
                <a:latin typeface="Times New Roman" pitchFamily="18" charset="0"/>
                <a:cs typeface="Times New Roman" pitchFamily="18" charset="0"/>
              </a:rPr>
              <a:t> </a:t>
            </a:r>
          </a:p>
          <a:p>
            <a:pPr algn="ctr"/>
            <a:r>
              <a:rPr lang="ru-RU" sz="2000" dirty="0" smtClean="0">
                <a:latin typeface="Times New Roman" pitchFamily="18" charset="0"/>
                <a:cs typeface="Times New Roman" pitchFamily="18" charset="0"/>
              </a:rPr>
              <a:t>цветок подсолнуха</a:t>
            </a:r>
          </a:p>
          <a:p>
            <a:pPr algn="ctr"/>
            <a:endParaRPr lang="ru-RU" sz="6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hlinkClick r:id="rId10"/>
              </a:rPr>
              <a:t>http://s008.radikal.ru/i306/1011/71/1a06c40bc806.jpg</a:t>
            </a:r>
            <a:r>
              <a:rPr lang="ru-RU" sz="2000" dirty="0" smtClean="0">
                <a:latin typeface="Times New Roman" pitchFamily="18" charset="0"/>
                <a:cs typeface="Times New Roman" pitchFamily="18" charset="0"/>
              </a:rPr>
              <a:t>   </a:t>
            </a:r>
          </a:p>
          <a:p>
            <a:pPr algn="ctr"/>
            <a:r>
              <a:rPr lang="ru-RU" sz="2000" dirty="0" smtClean="0">
                <a:latin typeface="Times New Roman" pitchFamily="18" charset="0"/>
                <a:cs typeface="Times New Roman" pitchFamily="18" charset="0"/>
              </a:rPr>
              <a:t>картинка для создания фона</a:t>
            </a:r>
          </a:p>
          <a:p>
            <a:pPr algn="ctr"/>
            <a:endParaRPr lang="ru-RU" sz="2000" dirty="0" smtClean="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ИНТЕРНЕТ - РЕСУРСЫ</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ru-RU" sz="2000" dirty="0">
                <a:latin typeface="Times New Roman" pitchFamily="18" charset="0"/>
                <a:cs typeface="Times New Roman" pitchFamily="18" charset="0"/>
              </a:rPr>
              <a:t>Занимательные </a:t>
            </a:r>
            <a:r>
              <a:rPr lang="ru-RU" sz="2000" dirty="0" smtClean="0">
                <a:latin typeface="Times New Roman" pitchFamily="18" charset="0"/>
                <a:cs typeface="Times New Roman" pitchFamily="18" charset="0"/>
              </a:rPr>
              <a:t>задачи взяты со следующих сайтов.</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p>
        </p:txBody>
      </p:sp>
      <p:sp>
        <p:nvSpPr>
          <p:cNvPr id="3" name="Объект 2"/>
          <p:cNvSpPr>
            <a:spLocks noGrp="1"/>
          </p:cNvSpPr>
          <p:nvPr>
            <p:ph idx="1"/>
          </p:nvPr>
        </p:nvSpPr>
        <p:spPr>
          <a:xfrm>
            <a:off x="457200" y="1600200"/>
            <a:ext cx="7686700" cy="4525963"/>
          </a:xfrm>
        </p:spPr>
        <p:txBody>
          <a:bodyPr>
            <a:normAutofit/>
          </a:bodyPr>
          <a:lstStyle/>
          <a:p>
            <a:r>
              <a:rPr lang="ru-RU" sz="1800" u="sng" dirty="0" smtClean="0">
                <a:hlinkClick r:id="rId2"/>
              </a:rPr>
              <a:t>http</a:t>
            </a:r>
            <a:r>
              <a:rPr lang="ru-RU" sz="1800" u="sng" dirty="0">
                <a:hlinkClick r:id="rId2"/>
              </a:rPr>
              <a:t>://matematika-doma.ru/interesnoe-iz-matematiki/page/2</a:t>
            </a:r>
            <a:r>
              <a:rPr lang="ru-RU" sz="1800" u="sng" dirty="0" smtClean="0">
                <a:hlinkClick r:id="rId2"/>
              </a:rPr>
              <a:t>/</a:t>
            </a:r>
            <a:r>
              <a:rPr lang="ru-RU" sz="1800" u="sng" dirty="0"/>
              <a:t> </a:t>
            </a:r>
            <a:r>
              <a:rPr lang="ru-RU" sz="1800" u="sng" dirty="0" smtClean="0"/>
              <a:t>   </a:t>
            </a:r>
            <a:endParaRPr lang="ru-RU" sz="1800" dirty="0">
              <a:latin typeface="Times New Roman" pitchFamily="18" charset="0"/>
              <a:cs typeface="Times New Roman" pitchFamily="18" charset="0"/>
            </a:endParaRPr>
          </a:p>
          <a:p>
            <a:r>
              <a:rPr lang="en-US" sz="1800" dirty="0">
                <a:hlinkClick r:id="rId3"/>
              </a:rPr>
              <a:t>http://</a:t>
            </a:r>
            <a:r>
              <a:rPr lang="en-US" sz="1800" dirty="0" smtClean="0">
                <a:hlinkClick r:id="rId3"/>
              </a:rPr>
              <a:t>eruditov.net/publ/math/1</a:t>
            </a:r>
            <a:endParaRPr lang="ru-RU" sz="1800" dirty="0" smtClean="0"/>
          </a:p>
          <a:p>
            <a:r>
              <a:rPr lang="en-US" sz="1800" dirty="0" smtClean="0">
                <a:hlinkClick r:id="rId4"/>
              </a:rPr>
              <a:t>http</a:t>
            </a:r>
            <a:r>
              <a:rPr lang="en-US" sz="1800" dirty="0">
                <a:hlinkClick r:id="rId4"/>
              </a:rPr>
              <a:t>://</a:t>
            </a:r>
            <a:r>
              <a:rPr lang="en-US" sz="1800" dirty="0" smtClean="0">
                <a:hlinkClick r:id="rId4"/>
              </a:rPr>
              <a:t>nsportal.ru/nachalnaya-shkola/matematika/2011/10/04/geometricheskie-zadachi</a:t>
            </a:r>
            <a:endParaRPr lang="ru-RU" sz="1800" dirty="0" smtClean="0"/>
          </a:p>
          <a:p>
            <a:r>
              <a:rPr lang="en-US" sz="1800" dirty="0">
                <a:hlinkClick r:id="rId5"/>
              </a:rPr>
              <a:t>http://</a:t>
            </a:r>
            <a:r>
              <a:rPr lang="en-US" sz="1800" dirty="0" smtClean="0">
                <a:hlinkClick r:id="rId5"/>
              </a:rPr>
              <a:t>brainden.com/golovolomki/geometry-puzzles.htm</a:t>
            </a:r>
            <a:endParaRPr lang="ru-RU" sz="1800" dirty="0" smtClean="0"/>
          </a:p>
          <a:p>
            <a:endParaRPr lang="ru-RU" sz="1800" dirty="0" smtClean="0"/>
          </a:p>
          <a:p>
            <a:pPr>
              <a:buNone/>
            </a:pPr>
            <a:r>
              <a:rPr lang="ru-RU" sz="1800"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АВТОР ШАБЛОНА</a:t>
            </a:r>
            <a:r>
              <a:rPr lang="ru-RU" sz="18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Ранько</a:t>
            </a:r>
            <a:r>
              <a:rPr lang="ru-RU" sz="2000" dirty="0" smtClean="0">
                <a:latin typeface="Times New Roman" pitchFamily="18" charset="0"/>
                <a:cs typeface="Times New Roman" pitchFamily="18" charset="0"/>
              </a:rPr>
              <a:t> Елена Алексеевна</a:t>
            </a:r>
          </a:p>
          <a:p>
            <a:pPr>
              <a:buNone/>
            </a:pPr>
            <a:r>
              <a:rPr lang="ru-RU" sz="1800" i="1" dirty="0" smtClean="0">
                <a:latin typeface="Times New Roman" pitchFamily="18" charset="0"/>
                <a:cs typeface="Times New Roman" pitchFamily="18" charset="0"/>
              </a:rPr>
              <a:t>Сайт: </a:t>
            </a:r>
            <a:r>
              <a:rPr lang="en-US" sz="1800" i="1" dirty="0" smtClean="0">
                <a:latin typeface="Times New Roman" pitchFamily="18" charset="0"/>
                <a:cs typeface="Times New Roman" pitchFamily="18" charset="0"/>
                <a:hlinkClick r:id="rId6"/>
              </a:rPr>
              <a:t>http://elenaranko.ucoz.ru/</a:t>
            </a:r>
            <a:r>
              <a:rPr lang="ru-RU" sz="1800" i="1" dirty="0" smtClean="0">
                <a:latin typeface="Times New Roman" pitchFamily="18" charset="0"/>
                <a:cs typeface="Times New Roman" pitchFamily="18" charset="0"/>
              </a:rPr>
              <a:t> </a:t>
            </a:r>
          </a:p>
          <a:p>
            <a:endParaRPr lang="ru-RU"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endParaRPr lang="ru-RU" sz="1800" dirty="0" smtClean="0"/>
          </a:p>
          <a:p>
            <a:endParaRPr lang="ru-RU" sz="1800" dirty="0"/>
          </a:p>
        </p:txBody>
      </p:sp>
    </p:spTree>
    <p:extLst>
      <p:ext uri="{BB962C8B-B14F-4D97-AF65-F5344CB8AC3E}">
        <p14:creationId xmlns="" xmlns:p14="http://schemas.microsoft.com/office/powerpoint/2010/main" val="401831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424136" y="4005064"/>
            <a:ext cx="7776864" cy="461665"/>
          </a:xfrm>
          <a:prstGeom prst="rect">
            <a:avLst/>
          </a:prstGeom>
          <a:noFill/>
          <a:ln w="9525">
            <a:noFill/>
            <a:miter lim="800000"/>
            <a:headEnd/>
            <a:tailEnd/>
          </a:ln>
        </p:spPr>
        <p:txBody>
          <a:bodyPr wrap="square">
            <a:spAutoFit/>
          </a:bodyPr>
          <a:lstStyle/>
          <a:p>
            <a:pPr>
              <a:spcBef>
                <a:spcPct val="20000"/>
              </a:spcBef>
            </a:pPr>
            <a:r>
              <a:rPr lang="ru-RU" sz="2400" b="1" dirty="0" smtClean="0"/>
              <a:t>Ответ: На </a:t>
            </a:r>
            <a:r>
              <a:rPr lang="ru-RU" sz="2400" b="1" dirty="0"/>
              <a:t>груше яблоки не растут</a:t>
            </a:r>
            <a:endParaRPr lang="ru-RU" sz="2400" b="1" i="1" dirty="0" smtClean="0">
              <a:latin typeface="Georgia" pitchFamily="18" charset="0"/>
            </a:endParaRPr>
          </a:p>
        </p:txBody>
      </p:sp>
      <p:sp>
        <p:nvSpPr>
          <p:cNvPr id="15" name="Text Box 5"/>
          <p:cNvSpPr txBox="1">
            <a:spLocks noChangeArrowheads="1"/>
          </p:cNvSpPr>
          <p:nvPr/>
        </p:nvSpPr>
        <p:spPr bwMode="auto">
          <a:xfrm>
            <a:off x="395536" y="1268760"/>
            <a:ext cx="7632848" cy="1938992"/>
          </a:xfrm>
          <a:prstGeom prst="rect">
            <a:avLst/>
          </a:prstGeom>
          <a:noFill/>
          <a:ln w="9525">
            <a:noFill/>
            <a:miter lim="800000"/>
            <a:headEnd/>
            <a:tailEnd/>
          </a:ln>
        </p:spPr>
        <p:txBody>
          <a:bodyPr wrap="square">
            <a:spAutoFit/>
          </a:bodyPr>
          <a:lstStyle/>
          <a:p>
            <a:r>
              <a:rPr lang="ru-RU" sz="2400" dirty="0"/>
              <a:t>1. На четырех грушах росло по три большие ветки, на трех больших ветках три маленькие ветки, на каждой маленькой ветке по три яблока. Сколько яблок росло на груше?</a:t>
            </a:r>
          </a:p>
          <a:p>
            <a:r>
              <a:rPr lang="ru-RU" sz="2400" dirty="0"/>
              <a:t> </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a:t>10</a:t>
            </a:r>
          </a:p>
        </p:txBody>
      </p:sp>
      <p:sp>
        <p:nvSpPr>
          <p:cNvPr id="13" name="TextBox 12"/>
          <p:cNvSpPr txBox="1"/>
          <p:nvPr/>
        </p:nvSpPr>
        <p:spPr>
          <a:xfrm>
            <a:off x="785786" y="42860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prstClr val="black"/>
                </a:solidFill>
                <a:latin typeface="Times New Roman" pitchFamily="18" charset="0"/>
                <a:cs typeface="Times New Roman" pitchFamily="18" charset="0"/>
              </a:rPr>
              <a:t>Занимательные задачи</a:t>
            </a:r>
            <a:endParaRPr lang="ru-RU" sz="2400" b="1" cap="all" dirty="0">
              <a:solidFill>
                <a:prstClr val="black"/>
              </a:solidFill>
              <a:latin typeface="Times New Roman" pitchFamily="18" charset="0"/>
              <a:cs typeface="Times New Roman" pitchFamily="18" charset="0"/>
            </a:endParaRPr>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3717032"/>
            <a:ext cx="7776864" cy="1323439"/>
          </a:xfrm>
          <a:prstGeom prst="rect">
            <a:avLst/>
          </a:prstGeom>
          <a:noFill/>
          <a:ln w="9525">
            <a:noFill/>
            <a:miter lim="800000"/>
            <a:headEnd/>
            <a:tailEnd/>
          </a:ln>
        </p:spPr>
        <p:txBody>
          <a:bodyPr wrap="square">
            <a:spAutoFit/>
          </a:bodyPr>
          <a:lstStyle/>
          <a:p>
            <a:r>
              <a:rPr lang="ru-RU" sz="2400" dirty="0" smtClean="0"/>
              <a:t>                   </a:t>
            </a:r>
            <a:r>
              <a:rPr lang="ru-RU" sz="2400" b="1" dirty="0" smtClean="0"/>
              <a:t>Ответ: Из </a:t>
            </a:r>
            <a:r>
              <a:rPr lang="ru-RU" sz="2400" b="1" dirty="0"/>
              <a:t>шести сделать вместо минуса плюс</a:t>
            </a:r>
          </a:p>
          <a:p>
            <a:r>
              <a:rPr lang="ru-RU" sz="2400" dirty="0"/>
              <a:t> </a:t>
            </a:r>
          </a:p>
          <a:p>
            <a:r>
              <a:rPr lang="ru-RU" sz="3200" b="1" dirty="0" smtClean="0"/>
              <a:t>                          V+IV=IX</a:t>
            </a:r>
            <a:r>
              <a:rPr lang="ru-RU" sz="3200" b="1" dirty="0"/>
              <a:t>, VI+IV=X</a:t>
            </a:r>
          </a:p>
        </p:txBody>
      </p:sp>
      <p:sp>
        <p:nvSpPr>
          <p:cNvPr id="15" name="Text Box 5"/>
          <p:cNvSpPr txBox="1">
            <a:spLocks noChangeArrowheads="1"/>
          </p:cNvSpPr>
          <p:nvPr/>
        </p:nvSpPr>
        <p:spPr bwMode="auto">
          <a:xfrm>
            <a:off x="395536" y="1268760"/>
            <a:ext cx="7632848" cy="1200329"/>
          </a:xfrm>
          <a:prstGeom prst="rect">
            <a:avLst/>
          </a:prstGeom>
          <a:noFill/>
          <a:ln w="9525">
            <a:noFill/>
            <a:miter lim="800000"/>
            <a:headEnd/>
            <a:tailEnd/>
          </a:ln>
        </p:spPr>
        <p:txBody>
          <a:bodyPr wrap="square">
            <a:spAutoFit/>
          </a:bodyPr>
          <a:lstStyle/>
          <a:p>
            <a:r>
              <a:rPr lang="ru-RU" sz="2400" dirty="0"/>
              <a:t>Нужно переложить одну спичку так, чтобы получилось верное равенство:</a:t>
            </a:r>
          </a:p>
          <a:p>
            <a:r>
              <a:rPr lang="ru-RU" sz="2400" dirty="0"/>
              <a:t> </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20</a:t>
            </a:r>
            <a:endParaRPr lang="ru-RU" sz="3200" b="1" dirty="0"/>
          </a:p>
        </p:txBody>
      </p:sp>
      <p:sp>
        <p:nvSpPr>
          <p:cNvPr id="13" name="TextBox 12"/>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prstClr val="black"/>
                </a:solidFill>
                <a:latin typeface="Times New Roman" pitchFamily="18" charset="0"/>
                <a:cs typeface="Times New Roman" pitchFamily="18" charset="0"/>
              </a:rPr>
              <a:t>Занимательные задачи</a:t>
            </a:r>
            <a:endParaRPr lang="ru-RU" sz="2400" b="1" cap="all" dirty="0">
              <a:solidFill>
                <a:prstClr val="black"/>
              </a:solidFill>
              <a:latin typeface="Times New Roman" pitchFamily="18" charset="0"/>
              <a:cs typeface="Times New Roman" pitchFamily="18" charset="0"/>
            </a:endParaRPr>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2" name="Rectangle 2"/>
          <p:cNvSpPr>
            <a:spLocks noChangeArrowheads="1"/>
          </p:cNvSpPr>
          <p:nvPr/>
        </p:nvSpPr>
        <p:spPr bwMode="auto">
          <a:xfrm>
            <a:off x="0" y="-94565"/>
            <a:ext cx="26962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339966"/>
                </a:solidFill>
                <a:effectLst/>
                <a:latin typeface="Trebuchet MS" pitchFamily="34"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Рисунок 3" descr="Описание: http://matematika-doma.ru/uploads/posts/2015-07/1437648121_a691q6v4w7u.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552403" y="2132856"/>
            <a:ext cx="3971925" cy="914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3"/>
          <p:cNvSpPr>
            <a:spLocks noChangeArrowheads="1"/>
          </p:cNvSpPr>
          <p:nvPr/>
        </p:nvSpPr>
        <p:spPr bwMode="auto">
          <a:xfrm>
            <a:off x="0" y="1371600"/>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1B1F21"/>
                </a:solidFill>
                <a:effectLst/>
                <a:latin typeface="Calibri"/>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1285852" y="4143380"/>
            <a:ext cx="5357850" cy="1200329"/>
          </a:xfrm>
          <a:prstGeom prst="rect">
            <a:avLst/>
          </a:prstGeom>
          <a:noFill/>
          <a:ln w="9525">
            <a:noFill/>
            <a:miter lim="800000"/>
            <a:headEnd/>
            <a:tailEnd/>
          </a:ln>
        </p:spPr>
        <p:txBody>
          <a:bodyPr wrap="square">
            <a:spAutoFit/>
          </a:bodyPr>
          <a:lstStyle/>
          <a:p>
            <a:r>
              <a:rPr lang="ru-RU" sz="2400" b="1" dirty="0" smtClean="0">
                <a:solidFill>
                  <a:schemeClr val="accent2">
                    <a:lumMod val="50000"/>
                  </a:schemeClr>
                </a:solidFill>
              </a:rPr>
              <a:t>Ответ: Драгоценные </a:t>
            </a:r>
            <a:r>
              <a:rPr lang="ru-RU" sz="2400" b="1" dirty="0">
                <a:solidFill>
                  <a:schemeClr val="accent2">
                    <a:lumMod val="50000"/>
                  </a:schemeClr>
                </a:solidFill>
              </a:rPr>
              <a:t>камни </a:t>
            </a:r>
            <a:r>
              <a:rPr lang="ru-RU" sz="2400" b="1" dirty="0" smtClean="0">
                <a:solidFill>
                  <a:schemeClr val="accent2">
                    <a:lumMod val="50000"/>
                  </a:schemeClr>
                </a:solidFill>
              </a:rPr>
              <a:t>– зелёный,</a:t>
            </a:r>
            <a:endParaRPr lang="ru-RU" sz="2400" b="1" dirty="0">
              <a:solidFill>
                <a:schemeClr val="accent2">
                  <a:lumMod val="50000"/>
                </a:schemeClr>
              </a:solidFill>
            </a:endParaRPr>
          </a:p>
          <a:p>
            <a:r>
              <a:rPr lang="ru-RU" sz="2400" b="1" dirty="0" smtClean="0">
                <a:solidFill>
                  <a:schemeClr val="accent2">
                    <a:lumMod val="50000"/>
                  </a:schemeClr>
                </a:solidFill>
              </a:rPr>
              <a:t>Золотые </a:t>
            </a:r>
            <a:r>
              <a:rPr lang="ru-RU" sz="2400" b="1" dirty="0">
                <a:solidFill>
                  <a:schemeClr val="accent2">
                    <a:lumMod val="50000"/>
                  </a:schemeClr>
                </a:solidFill>
              </a:rPr>
              <a:t>монеты </a:t>
            </a:r>
            <a:r>
              <a:rPr lang="ru-RU" sz="2400" b="1" dirty="0" smtClean="0">
                <a:solidFill>
                  <a:schemeClr val="accent2">
                    <a:lumMod val="50000"/>
                  </a:schemeClr>
                </a:solidFill>
              </a:rPr>
              <a:t>– красный,  </a:t>
            </a:r>
            <a:r>
              <a:rPr lang="ru-RU" sz="2400" b="1" dirty="0">
                <a:solidFill>
                  <a:schemeClr val="accent2">
                    <a:lumMod val="50000"/>
                  </a:schemeClr>
                </a:solidFill>
              </a:rPr>
              <a:t>Доллары </a:t>
            </a:r>
            <a:r>
              <a:rPr lang="ru-RU" sz="2400" b="1" dirty="0" smtClean="0">
                <a:solidFill>
                  <a:schemeClr val="accent2">
                    <a:lumMod val="50000"/>
                  </a:schemeClr>
                </a:solidFill>
              </a:rPr>
              <a:t>– синий.</a:t>
            </a:r>
            <a:endParaRPr lang="ru-RU" sz="2400" b="1" dirty="0">
              <a:solidFill>
                <a:schemeClr val="accent2">
                  <a:lumMod val="50000"/>
                </a:schemeClr>
              </a:solidFill>
            </a:endParaRPr>
          </a:p>
        </p:txBody>
      </p:sp>
      <p:sp>
        <p:nvSpPr>
          <p:cNvPr id="15" name="Text Box 5"/>
          <p:cNvSpPr txBox="1">
            <a:spLocks noChangeArrowheads="1"/>
          </p:cNvSpPr>
          <p:nvPr/>
        </p:nvSpPr>
        <p:spPr bwMode="auto">
          <a:xfrm>
            <a:off x="395536" y="960199"/>
            <a:ext cx="6176728" cy="3170099"/>
          </a:xfrm>
          <a:prstGeom prst="rect">
            <a:avLst/>
          </a:prstGeom>
          <a:noFill/>
          <a:ln w="9525">
            <a:noFill/>
            <a:miter lim="800000"/>
            <a:headEnd/>
            <a:tailEnd/>
          </a:ln>
        </p:spPr>
        <p:txBody>
          <a:bodyPr wrap="square">
            <a:spAutoFit/>
          </a:bodyPr>
          <a:lstStyle/>
          <a:p>
            <a:r>
              <a:rPr lang="ru-RU" sz="2000" dirty="0" smtClean="0"/>
              <a:t>Пират </a:t>
            </a:r>
            <a:r>
              <a:rPr lang="ru-RU" sz="2000" dirty="0"/>
              <a:t>Морган  разложил свои сокровища в 3 цветных сундучка, которые стоят вдоль стены. </a:t>
            </a:r>
            <a:endParaRPr lang="ru-RU" sz="2000" dirty="0" smtClean="0"/>
          </a:p>
          <a:p>
            <a:r>
              <a:rPr lang="ru-RU" sz="2000" dirty="0" smtClean="0"/>
              <a:t>В </a:t>
            </a:r>
            <a:r>
              <a:rPr lang="ru-RU" sz="2000" dirty="0"/>
              <a:t>первый сундучок он положил драгоценные камни, во второй сундучок - золотые монеты, а в третий сундучок - доллары. Он запомнил расположение своих </a:t>
            </a:r>
            <a:r>
              <a:rPr lang="ru-RU" sz="2000" dirty="0" smtClean="0"/>
              <a:t>сундучков:</a:t>
            </a:r>
            <a:r>
              <a:rPr lang="ru-RU" sz="2000" dirty="0"/>
              <a:t/>
            </a:r>
            <a:br>
              <a:rPr lang="ru-RU" sz="2000" dirty="0"/>
            </a:br>
            <a:r>
              <a:rPr lang="ru-RU" sz="2000" dirty="0"/>
              <a:t>- красный сундучок правее, чем драгоценные </a:t>
            </a:r>
            <a:r>
              <a:rPr lang="ru-RU" sz="2000" dirty="0" smtClean="0"/>
              <a:t>камни,</a:t>
            </a:r>
            <a:r>
              <a:rPr lang="ru-RU" sz="2000" dirty="0"/>
              <a:t> </a:t>
            </a:r>
            <a:br>
              <a:rPr lang="ru-RU" sz="2000" dirty="0"/>
            </a:br>
            <a:r>
              <a:rPr lang="ru-RU" sz="2000" dirty="0"/>
              <a:t>- доллары правее, чем красный сундучок.</a:t>
            </a:r>
            <a:br>
              <a:rPr lang="ru-RU" sz="2000" dirty="0"/>
            </a:br>
            <a:r>
              <a:rPr lang="ru-RU" sz="2000" dirty="0"/>
              <a:t>В сундучке какого цвета лежат доллары, если зелёный сундучок стоит левее, </a:t>
            </a:r>
            <a:r>
              <a:rPr lang="ru-RU" sz="2000" dirty="0" smtClean="0"/>
              <a:t>чем синий</a:t>
            </a:r>
            <a:r>
              <a:rPr lang="ru-RU" sz="2000" dirty="0"/>
              <a:t>?</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30</a:t>
            </a:r>
            <a:endParaRPr lang="ru-RU" sz="3200" b="1" dirty="0"/>
          </a:p>
        </p:txBody>
      </p:sp>
      <p:sp>
        <p:nvSpPr>
          <p:cNvPr id="13" name="TextBox 12"/>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prstClr val="black"/>
                </a:solidFill>
                <a:latin typeface="Times New Roman" pitchFamily="18" charset="0"/>
                <a:cs typeface="Times New Roman" pitchFamily="18" charset="0"/>
              </a:rPr>
              <a:t>Занимательные задачи</a:t>
            </a:r>
            <a:endParaRPr lang="ru-RU" sz="2400" b="1" cap="all" dirty="0">
              <a:solidFill>
                <a:prstClr val="black"/>
              </a:solidFill>
              <a:latin typeface="Times New Roman" pitchFamily="18" charset="0"/>
              <a:cs typeface="Times New Roman" pitchFamily="18" charset="0"/>
            </a:endParaRPr>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pic>
        <p:nvPicPr>
          <p:cNvPr id="9" name="Рисунок 8" descr="Задача на разминку. Про пирата Моргана.">
            <a:hlinkClick r:id="rId8"/>
          </p:cNvPr>
          <p:cNvPicPr/>
          <p:nvPr/>
        </p:nvPicPr>
        <p:blipFill>
          <a:blip r:embed="rId9"/>
          <a:srcRect/>
          <a:stretch>
            <a:fillRect/>
          </a:stretch>
        </p:blipFill>
        <p:spPr bwMode="auto">
          <a:xfrm>
            <a:off x="6357950" y="3143248"/>
            <a:ext cx="1841596" cy="1571636"/>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851920" y="5013176"/>
            <a:ext cx="2160240" cy="461665"/>
          </a:xfrm>
          <a:prstGeom prst="rect">
            <a:avLst/>
          </a:prstGeom>
          <a:noFill/>
          <a:ln w="9525">
            <a:noFill/>
            <a:miter lim="800000"/>
            <a:headEnd/>
            <a:tailEnd/>
          </a:ln>
        </p:spPr>
        <p:txBody>
          <a:bodyPr wrap="square">
            <a:spAutoFit/>
          </a:bodyPr>
          <a:lstStyle/>
          <a:p>
            <a:r>
              <a:rPr lang="ru-RU" sz="2400" dirty="0" smtClean="0"/>
              <a:t>Ответ: 90 лет</a:t>
            </a:r>
            <a:endParaRPr lang="ru-RU" sz="2400" dirty="0"/>
          </a:p>
        </p:txBody>
      </p:sp>
      <p:sp>
        <p:nvSpPr>
          <p:cNvPr id="15" name="Text Box 5"/>
          <p:cNvSpPr txBox="1">
            <a:spLocks noChangeArrowheads="1"/>
          </p:cNvSpPr>
          <p:nvPr/>
        </p:nvSpPr>
        <p:spPr bwMode="auto">
          <a:xfrm>
            <a:off x="539551" y="1092800"/>
            <a:ext cx="7640279" cy="2246769"/>
          </a:xfrm>
          <a:prstGeom prst="rect">
            <a:avLst/>
          </a:prstGeom>
          <a:noFill/>
          <a:ln w="9525">
            <a:noFill/>
            <a:miter lim="800000"/>
            <a:headEnd/>
            <a:tailEnd/>
          </a:ln>
        </p:spPr>
        <p:txBody>
          <a:bodyPr wrap="square">
            <a:spAutoFit/>
          </a:bodyPr>
          <a:lstStyle/>
          <a:p>
            <a:r>
              <a:rPr lang="ru-RU" sz="2000" dirty="0" smtClean="0">
                <a:latin typeface="Times New Roman" pitchFamily="18" charset="0"/>
                <a:cs typeface="Times New Roman" pitchFamily="18" charset="0"/>
              </a:rPr>
              <a:t>Чтобы </a:t>
            </a:r>
            <a:r>
              <a:rPr lang="ru-RU" sz="2000" dirty="0">
                <a:latin typeface="Times New Roman" pitchFamily="18" charset="0"/>
                <a:cs typeface="Times New Roman" pitchFamily="18" charset="0"/>
              </a:rPr>
              <a:t>сжить с белого света 20-летнего Змея Горыныча, Кощей  Бессмертный  придумал приучить Змея Горыныча к курению. Кощей подсчитал, что если Змей каждый день будет выкуривать  по 17 сигарет в течение года, то он умрет через пять лет, если же  Змей Горыныч каждый день будет выкуривать по 16 сигарет в течение года, то он умрет через 10 лет . До скольких лет доживет Змей Горыныч, если он не будет курить?</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40</a:t>
            </a:r>
            <a:endParaRPr lang="ru-RU" sz="3200" b="1" dirty="0"/>
          </a:p>
        </p:txBody>
      </p:sp>
      <p:sp>
        <p:nvSpPr>
          <p:cNvPr id="13" name="TextBox 12"/>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prstClr val="black"/>
                </a:solidFill>
                <a:latin typeface="Times New Roman" pitchFamily="18" charset="0"/>
                <a:cs typeface="Times New Roman" pitchFamily="18" charset="0"/>
              </a:rPr>
              <a:t>Занимательные задачи</a:t>
            </a:r>
            <a:endParaRPr lang="ru-RU" sz="2400" b="1" cap="all" dirty="0">
              <a:solidFill>
                <a:prstClr val="black"/>
              </a:solidFill>
              <a:latin typeface="Times New Roman" pitchFamily="18" charset="0"/>
              <a:cs typeface="Times New Roman" pitchFamily="18" charset="0"/>
            </a:endParaRPr>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pic>
        <p:nvPicPr>
          <p:cNvPr id="9" name="Рисунок 8" descr="http://matematika-doma.ru/uploads/posts/2015-07/1436638347_hohmodrom_31485-friendly-green-three-headed-dragon-with-a-white-belly-and-wings1.jpg"/>
          <p:cNvPicPr/>
          <p:nvPr/>
        </p:nvPicPr>
        <p:blipFill>
          <a:blip r:embed="rId8"/>
          <a:srcRect/>
          <a:stretch>
            <a:fillRect/>
          </a:stretch>
        </p:blipFill>
        <p:spPr bwMode="auto">
          <a:xfrm>
            <a:off x="1691680" y="3501008"/>
            <a:ext cx="1765300" cy="2137410"/>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2924944"/>
            <a:ext cx="7776864" cy="2677656"/>
          </a:xfrm>
          <a:prstGeom prst="rect">
            <a:avLst/>
          </a:prstGeom>
          <a:noFill/>
          <a:ln w="9525">
            <a:noFill/>
            <a:miter lim="800000"/>
            <a:headEnd/>
            <a:tailEnd/>
          </a:ln>
        </p:spPr>
        <p:txBody>
          <a:bodyPr wrap="square">
            <a:spAutoFit/>
          </a:bodyPr>
          <a:lstStyle/>
          <a:p>
            <a:r>
              <a:rPr lang="ru-RU" sz="2000" dirty="0" smtClean="0"/>
              <a:t>Ответ: </a:t>
            </a:r>
          </a:p>
          <a:p>
            <a:r>
              <a:rPr lang="ru-RU" sz="2000" dirty="0" smtClean="0"/>
              <a:t>Надо </a:t>
            </a:r>
            <a:r>
              <a:rPr lang="ru-RU" sz="2000" dirty="0"/>
              <a:t>разрезать каждый хлеб на 8 частей. </a:t>
            </a:r>
            <a:endParaRPr lang="ru-RU" sz="2000" dirty="0" smtClean="0"/>
          </a:p>
          <a:p>
            <a:r>
              <a:rPr lang="ru-RU" sz="2000" dirty="0" smtClean="0"/>
              <a:t>Для </a:t>
            </a:r>
            <a:r>
              <a:rPr lang="ru-RU" sz="2000" dirty="0"/>
              <a:t>этого необходимо выполнить 49</a:t>
            </a:r>
          </a:p>
          <a:p>
            <a:r>
              <a:rPr lang="ru-RU" sz="2000" dirty="0" smtClean="0"/>
              <a:t>разрезов</a:t>
            </a:r>
            <a:r>
              <a:rPr lang="ru-RU" sz="2000" dirty="0"/>
              <a:t>.  Каждому человеку дать </a:t>
            </a:r>
            <a:r>
              <a:rPr lang="ru-RU" sz="2000" dirty="0" err="1"/>
              <a:t>полхлеба</a:t>
            </a:r>
            <a:r>
              <a:rPr lang="ru-RU" sz="2000" dirty="0"/>
              <a:t>, ещё четверть хлеба и </a:t>
            </a:r>
            <a:r>
              <a:rPr lang="ru-RU" sz="2000" dirty="0" smtClean="0"/>
              <a:t>восьмую    часть </a:t>
            </a:r>
            <a:r>
              <a:rPr lang="ru-RU" sz="2000" dirty="0"/>
              <a:t>хлеба. Тогда придется сделать в три раза меньше разрезов. То есть </a:t>
            </a:r>
            <a:r>
              <a:rPr lang="ru-RU" sz="2000" dirty="0" smtClean="0"/>
              <a:t>это   будет </a:t>
            </a:r>
            <a:r>
              <a:rPr lang="ru-RU" sz="2000" dirty="0"/>
              <a:t>выглядеть так </a:t>
            </a:r>
            <a:r>
              <a:rPr lang="ru-RU" sz="2000" dirty="0" smtClean="0"/>
              <a:t>:</a:t>
            </a:r>
          </a:p>
          <a:p>
            <a:endParaRPr lang="ru-RU" sz="2000" dirty="0"/>
          </a:p>
          <a:p>
            <a:r>
              <a:rPr lang="ru-RU" sz="2800" dirty="0" smtClean="0"/>
              <a:t>                                  7/8=1/2+1/4+1/8</a:t>
            </a:r>
            <a:r>
              <a:rPr lang="ru-RU" sz="2800" dirty="0"/>
              <a:t>.</a:t>
            </a:r>
          </a:p>
        </p:txBody>
      </p:sp>
      <p:sp>
        <p:nvSpPr>
          <p:cNvPr id="15" name="Text Box 5"/>
          <p:cNvSpPr txBox="1">
            <a:spLocks noChangeArrowheads="1"/>
          </p:cNvSpPr>
          <p:nvPr/>
        </p:nvSpPr>
        <p:spPr bwMode="auto">
          <a:xfrm>
            <a:off x="395536" y="1268760"/>
            <a:ext cx="7632848" cy="830997"/>
          </a:xfrm>
          <a:prstGeom prst="rect">
            <a:avLst/>
          </a:prstGeom>
          <a:noFill/>
          <a:ln w="9525">
            <a:noFill/>
            <a:miter lim="800000"/>
            <a:headEnd/>
            <a:tailEnd/>
          </a:ln>
        </p:spPr>
        <p:txBody>
          <a:bodyPr wrap="square">
            <a:spAutoFit/>
          </a:bodyPr>
          <a:lstStyle/>
          <a:p>
            <a:r>
              <a:rPr lang="ru-RU" sz="2400" dirty="0"/>
              <a:t>Разделите 7 хлебов между 8 людьми так, чтобы всем досталось поровну, сделав как можно меньше разрезов.</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50</a:t>
            </a:r>
            <a:endParaRPr lang="ru-RU" sz="3200" b="1" dirty="0"/>
          </a:p>
        </p:txBody>
      </p:sp>
      <p:sp>
        <p:nvSpPr>
          <p:cNvPr id="13" name="TextBox 12"/>
          <p:cNvSpPr txBox="1"/>
          <p:nvPr/>
        </p:nvSpPr>
        <p:spPr>
          <a:xfrm>
            <a:off x="755576" y="404664"/>
            <a:ext cx="6264696"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400" b="1" cap="all" dirty="0" smtClean="0">
                <a:solidFill>
                  <a:prstClr val="black"/>
                </a:solidFill>
                <a:latin typeface="Times New Roman" pitchFamily="18" charset="0"/>
                <a:cs typeface="Times New Roman" pitchFamily="18" charset="0"/>
              </a:rPr>
              <a:t>Занимательные задачи</a:t>
            </a:r>
            <a:endParaRPr lang="ru-RU" sz="2400" b="1" cap="all" dirty="0">
              <a:solidFill>
                <a:prstClr val="black"/>
              </a:solidFill>
              <a:latin typeface="Times New Roman" pitchFamily="18" charset="0"/>
              <a:cs typeface="Times New Roman" pitchFamily="18" charset="0"/>
            </a:endParaRPr>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pic>
        <p:nvPicPr>
          <p:cNvPr id="9" name="Рисунок 8" descr="http://matematika-doma.ru/uploads/posts/2015-07/1435781539_zagruzheno.jpg"/>
          <p:cNvPicPr/>
          <p:nvPr/>
        </p:nvPicPr>
        <p:blipFill>
          <a:blip r:embed="rId8"/>
          <a:srcRect/>
          <a:stretch>
            <a:fillRect/>
          </a:stretch>
        </p:blipFill>
        <p:spPr bwMode="auto">
          <a:xfrm>
            <a:off x="5216475" y="2060848"/>
            <a:ext cx="2955925" cy="1552575"/>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410142" y="3789040"/>
            <a:ext cx="7776864" cy="904863"/>
          </a:xfrm>
          <a:prstGeom prst="rect">
            <a:avLst/>
          </a:prstGeom>
          <a:noFill/>
          <a:ln w="9525">
            <a:noFill/>
            <a:miter lim="800000"/>
            <a:headEnd/>
            <a:tailEnd/>
          </a:ln>
        </p:spPr>
        <p:txBody>
          <a:bodyPr wrap="square">
            <a:spAutoFit/>
          </a:bodyPr>
          <a:lstStyle/>
          <a:p>
            <a:pPr lvl="0">
              <a:spcBef>
                <a:spcPct val="20000"/>
              </a:spcBef>
            </a:pPr>
            <a:r>
              <a:rPr lang="ru-RU" sz="2400" b="1" dirty="0"/>
              <a:t>Ответ: Стоимость шоколадки – 10 рублей. </a:t>
            </a:r>
            <a:endParaRPr lang="ru-RU" sz="2400" b="1" dirty="0" smtClean="0"/>
          </a:p>
          <a:p>
            <a:pPr lvl="0">
              <a:spcBef>
                <a:spcPct val="20000"/>
              </a:spcBef>
            </a:pPr>
            <a:r>
              <a:rPr lang="ru-RU" sz="2400" b="1" dirty="0" smtClean="0"/>
              <a:t>              У </a:t>
            </a:r>
            <a:r>
              <a:rPr lang="ru-RU" sz="2400" b="1" dirty="0"/>
              <a:t>Марины нет денег вообще</a:t>
            </a:r>
            <a:r>
              <a:rPr lang="ru-RU" sz="2400" b="1" dirty="0" smtClean="0"/>
              <a:t>.</a:t>
            </a:r>
            <a:endParaRPr lang="ru-RU" sz="2400" b="1" dirty="0"/>
          </a:p>
        </p:txBody>
      </p:sp>
      <p:sp>
        <p:nvSpPr>
          <p:cNvPr id="15" name="Text Box 5"/>
          <p:cNvSpPr txBox="1">
            <a:spLocks noChangeArrowheads="1"/>
          </p:cNvSpPr>
          <p:nvPr/>
        </p:nvSpPr>
        <p:spPr bwMode="auto">
          <a:xfrm>
            <a:off x="410142" y="1216784"/>
            <a:ext cx="7632848" cy="1938992"/>
          </a:xfrm>
          <a:prstGeom prst="rect">
            <a:avLst/>
          </a:prstGeom>
          <a:noFill/>
          <a:ln w="9525">
            <a:noFill/>
            <a:miter lim="800000"/>
            <a:headEnd/>
            <a:tailEnd/>
          </a:ln>
        </p:spPr>
        <p:txBody>
          <a:bodyPr wrap="square">
            <a:spAutoFit/>
          </a:bodyPr>
          <a:lstStyle/>
          <a:p>
            <a:r>
              <a:rPr lang="ru-RU" sz="2400" dirty="0"/>
              <a:t>Марина мечтала о шоколаде, но ей на покупку не хватало 10 рублей. Вася тоже мечтал о шоколадке, но ему не доставало 1 рубля. Дети решили купить хотя бы одну шоколадку на двоих, но им всё равно не хватило 1 рубля. Какова стоимость шоколадки?</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10</a:t>
            </a:r>
            <a:endParaRPr lang="ru-RU" sz="3200" b="1" dirty="0"/>
          </a:p>
        </p:txBody>
      </p:sp>
      <p:sp>
        <p:nvSpPr>
          <p:cNvPr id="13" name="TextBox 12"/>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all" dirty="0" smtClean="0">
                <a:solidFill>
                  <a:schemeClr val="accent3">
                    <a:lumMod val="75000"/>
                  </a:schemeClr>
                </a:solidFill>
                <a:latin typeface="Times New Roman" pitchFamily="18" charset="0"/>
                <a:cs typeface="Times New Roman" pitchFamily="18" charset="0"/>
              </a:rPr>
              <a:t>Задачи на логику</a:t>
            </a:r>
            <a:endParaRPr lang="ru-RU" sz="3600" b="1" cap="all" dirty="0">
              <a:solidFill>
                <a:schemeClr val="accent3">
                  <a:lumMod val="75000"/>
                </a:schemeClr>
              </a:solidFill>
              <a:latin typeface="Times New Roman" pitchFamily="18" charset="0"/>
              <a:cs typeface="Times New Roman" pitchFamily="18" charset="0"/>
            </a:endParaRPr>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8" name="Picture 2" descr="http://img-fotki.yandex.ru/get/6306/162549541.6/0_744cd_83128e8d_XL"/>
          <p:cNvPicPr>
            <a:picLocks noChangeAspect="1" noChangeArrowheads="1"/>
          </p:cNvPicPr>
          <p:nvPr/>
        </p:nvPicPr>
        <p:blipFill>
          <a:blip r:embed="rId4" cstate="screen"/>
          <a:srcRect/>
          <a:stretch>
            <a:fillRect/>
          </a:stretch>
        </p:blipFill>
        <p:spPr bwMode="auto">
          <a:xfrm>
            <a:off x="6948264" y="332656"/>
            <a:ext cx="1152128" cy="1192912"/>
          </a:xfrm>
          <a:prstGeom prst="rect">
            <a:avLst/>
          </a:prstGeom>
          <a:noFill/>
        </p:spPr>
      </p:pic>
      <p:sp>
        <p:nvSpPr>
          <p:cNvPr id="28" name="Text Box 5"/>
          <p:cNvSpPr txBox="1">
            <a:spLocks noChangeArrowheads="1"/>
          </p:cNvSpPr>
          <p:nvPr/>
        </p:nvSpPr>
        <p:spPr bwMode="auto">
          <a:xfrm>
            <a:off x="395536" y="3573016"/>
            <a:ext cx="7776864" cy="461665"/>
          </a:xfrm>
          <a:prstGeom prst="rect">
            <a:avLst/>
          </a:prstGeom>
          <a:noFill/>
          <a:ln w="9525">
            <a:noFill/>
            <a:miter lim="800000"/>
            <a:headEnd/>
            <a:tailEnd/>
          </a:ln>
        </p:spPr>
        <p:txBody>
          <a:bodyPr wrap="square">
            <a:spAutoFit/>
          </a:bodyPr>
          <a:lstStyle/>
          <a:p>
            <a:pPr lvl="0" algn="ctr"/>
            <a:r>
              <a:rPr lang="ru-RU" sz="2400" b="1" i="1" dirty="0"/>
              <a:t>Ответ:  </a:t>
            </a:r>
            <a:r>
              <a:rPr lang="ru-RU" sz="2400" b="1" dirty="0"/>
              <a:t>среда</a:t>
            </a:r>
            <a:r>
              <a:rPr lang="ru-RU" sz="2400" b="1" i="1" dirty="0"/>
              <a:t> </a:t>
            </a:r>
            <a:endParaRPr lang="ru-RU" sz="2400" b="1" dirty="0"/>
          </a:p>
        </p:txBody>
      </p:sp>
      <p:sp>
        <p:nvSpPr>
          <p:cNvPr id="15" name="Text Box 5"/>
          <p:cNvSpPr txBox="1">
            <a:spLocks noChangeArrowheads="1"/>
          </p:cNvSpPr>
          <p:nvPr/>
        </p:nvSpPr>
        <p:spPr bwMode="auto">
          <a:xfrm>
            <a:off x="395536" y="1268760"/>
            <a:ext cx="7632848" cy="1569660"/>
          </a:xfrm>
          <a:prstGeom prst="rect">
            <a:avLst/>
          </a:prstGeom>
          <a:noFill/>
          <a:ln w="9525">
            <a:noFill/>
            <a:miter lim="800000"/>
            <a:headEnd/>
            <a:tailEnd/>
          </a:ln>
        </p:spPr>
        <p:txBody>
          <a:bodyPr wrap="square">
            <a:spAutoFit/>
          </a:bodyPr>
          <a:lstStyle/>
          <a:p>
            <a:pPr>
              <a:spcBef>
                <a:spcPct val="20000"/>
              </a:spcBef>
            </a:pPr>
            <a:r>
              <a:rPr lang="ru-RU" sz="2400" dirty="0"/>
              <a:t>Если бы завтрашний день был вчерашним, то до воскресенья осталось бы столько дней, сколько прошло от воскресенья до вчерашнего дня. Какой же сегодня день? </a:t>
            </a:r>
          </a:p>
        </p:txBody>
      </p:sp>
      <p:sp>
        <p:nvSpPr>
          <p:cNvPr id="10" name="AutoShape 47"/>
          <p:cNvSpPr>
            <a:spLocks noChangeArrowheads="1"/>
          </p:cNvSpPr>
          <p:nvPr/>
        </p:nvSpPr>
        <p:spPr bwMode="auto">
          <a:xfrm>
            <a:off x="7236296" y="620688"/>
            <a:ext cx="576064" cy="576064"/>
          </a:xfrm>
          <a:prstGeom prst="ellipse">
            <a:avLst/>
          </a:prstGeom>
          <a:gradFill>
            <a:gsLst>
              <a:gs pos="0">
                <a:schemeClr val="accent4">
                  <a:lumMod val="40000"/>
                  <a:lumOff val="60000"/>
                </a:schemeClr>
              </a:gs>
              <a:gs pos="35000">
                <a:schemeClr val="accent4">
                  <a:lumMod val="20000"/>
                  <a:lumOff val="80000"/>
                </a:schemeClr>
              </a:gs>
              <a:gs pos="100000">
                <a:srgbClr val="F2EFF5"/>
              </a:gs>
            </a:gsLst>
          </a:gra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t>20</a:t>
            </a:r>
            <a:endParaRPr lang="ru-RU" sz="3200" b="1" dirty="0"/>
          </a:p>
        </p:txBody>
      </p:sp>
      <p:pic>
        <p:nvPicPr>
          <p:cNvPr id="14" name="Picture 2" descr="http://img-fotki.yandex.ru/get/9349/20573769.52/0_94204_946b02f5_L.pn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0" y="5344482"/>
            <a:ext cx="1403648" cy="113628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C:\Users\Елена\Pictures\klip_249_божьи коровки_adr\1 (10).png">
            <a:hlinkClick r:id="rId6" action="ppaction://hlinksldjump"/>
          </p:cNvPr>
          <p:cNvPicPr>
            <a:picLocks noChangeAspect="1" noChangeArrowheads="1"/>
          </p:cNvPicPr>
          <p:nvPr/>
        </p:nvPicPr>
        <p:blipFill>
          <a:blip r:embed="rId7" cstate="screen"/>
          <a:srcRect/>
          <a:stretch>
            <a:fillRect/>
          </a:stretch>
        </p:blipFill>
        <p:spPr bwMode="auto">
          <a:xfrm>
            <a:off x="6012160" y="4869160"/>
            <a:ext cx="2702609" cy="1821324"/>
          </a:xfrm>
          <a:prstGeom prst="rect">
            <a:avLst/>
          </a:prstGeom>
          <a:noFill/>
        </p:spPr>
      </p:pic>
      <p:sp>
        <p:nvSpPr>
          <p:cNvPr id="9" name="TextBox 8"/>
          <p:cNvSpPr txBox="1"/>
          <p:nvPr/>
        </p:nvSpPr>
        <p:spPr>
          <a:xfrm>
            <a:off x="755576" y="404664"/>
            <a:ext cx="6264696"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all" dirty="0" smtClean="0">
                <a:solidFill>
                  <a:schemeClr val="accent3">
                    <a:lumMod val="75000"/>
                  </a:schemeClr>
                </a:solidFill>
                <a:latin typeface="Times New Roman" pitchFamily="18" charset="0"/>
                <a:cs typeface="Times New Roman" pitchFamily="18" charset="0"/>
              </a:rPr>
              <a:t>Задачи на логику</a:t>
            </a:r>
            <a:endParaRPr lang="ru-RU" sz="3600" b="1" cap="all" dirty="0">
              <a:solidFill>
                <a:schemeClr val="accent3">
                  <a:lumMod val="75000"/>
                </a:schemeClr>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8" grpId="0"/>
    </p:bldLst>
  </p:timing>
</p:sld>
</file>

<file path=ppt/theme/theme1.xml><?xml version="1.0" encoding="utf-8"?>
<a:theme xmlns:a="http://schemas.openxmlformats.org/drawingml/2006/main" name="Тема Office">
  <a:themeElements>
    <a:clrScheme name="Другая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95373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1267</Words>
  <Application>Microsoft Office PowerPoint</Application>
  <PresentationFormat>Экран (4:3)</PresentationFormat>
  <Paragraphs>238</Paragraphs>
  <Slides>29</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ИНТЕРНЕТ - РЕСУРСЫ Занимательные задачи взяты со следующих сайтов.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34</cp:revision>
  <dcterms:created xsi:type="dcterms:W3CDTF">2014-01-06T16:00:12Z</dcterms:created>
  <dcterms:modified xsi:type="dcterms:W3CDTF">2015-11-16T16:37:44Z</dcterms:modified>
</cp:coreProperties>
</file>