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4" r:id="rId6"/>
    <p:sldId id="275" r:id="rId7"/>
    <p:sldId id="276" r:id="rId8"/>
    <p:sldId id="305" r:id="rId9"/>
    <p:sldId id="259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8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FF"/>
    <a:srgbClr val="FF99FF"/>
    <a:srgbClr val="CDFFF3"/>
    <a:srgbClr val="8AF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31A6-A162-46F6-B713-A47A385EAA44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8885-D7A8-4052-B4BE-C6143D58A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stamps.narod.ru/gtg/page_051.htm" TargetMode="External"/><Relationship Id="rId7" Type="http://schemas.openxmlformats.org/officeDocument/2006/relationships/hyperlink" Target="http://www.gelos.ru/sale/gallery/pchelin.html" TargetMode="External"/><Relationship Id="rId2" Type="http://schemas.openxmlformats.org/officeDocument/2006/relationships/hyperlink" Target="http://www.museum.ru/alb/image.asp?1473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utza.ru/index.php?dn=photos&amp;to=image&amp;id=50" TargetMode="External"/><Relationship Id="rId5" Type="http://schemas.openxmlformats.org/officeDocument/2006/relationships/hyperlink" Target="http://shkolazhizni.ru/archive/0/n-26219/" TargetMode="External"/><Relationship Id="rId4" Type="http://schemas.openxmlformats.org/officeDocument/2006/relationships/hyperlink" Target="http://www.artlib.ru/index.php?id=11&amp;idp=0&amp;fp=2&amp;uid=1583&amp;idg=0&amp;user_serie=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%D0%9A%D0%BD%D0%B8%D0%BF%D0%BF%D0%B5%D1%80-%D0%A7%D0%B5%D1%85%D0%BE%D0%B2%D0%B0,_%D0%9E%D0%BB%D1%8C%D0%B3%D0%B0_%D0%9B%D0%B5%D0%BE%D0%BD%D0%B0%D1%80%D0%B4%D0%BE%D0%B2%D0%BD%D0%B0" TargetMode="External"/><Relationship Id="rId7" Type="http://schemas.openxmlformats.org/officeDocument/2006/relationships/hyperlink" Target="https://ru.wikipedia.org/wiki/%D0%9A%D0%BE%D0%BC%D0%B0%D1%80%D0%BE%D0%B2,_%D0%92%D0%BB%D0%B0%D0%B4%D0%B8%D0%BC%D0%B8%D1%80_%D0%9C%D0%B8%D1%85%D0%B0%D0%B9%D0%BB%D0%BE%D0%B2%D0%B8%D1%87" TargetMode="External"/><Relationship Id="rId2" Type="http://schemas.openxmlformats.org/officeDocument/2006/relationships/hyperlink" Target="https://ru.wikipedia.org/wiki/%D0%9A%D0%B0%D1%87%D0%B0%D0%BB%D0%BE%D0%B2,_%D0%92%D0%B0%D1%81%D0%B8%D0%BB%D0%B8%D0%B9_%D0%98%D0%B2%D0%B0%D0%BD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5%D1%80%D1%83%D1%89%D0%B5%D0%B2,_%D0%9D%D0%B8%D0%BA%D0%B8%D1%82%D0%B0_%D0%A1%D0%B5%D1%80%D0%B3%D0%B5%D0%B5%D0%B2%D0%B8%D1%87" TargetMode="External"/><Relationship Id="rId5" Type="http://schemas.openxmlformats.org/officeDocument/2006/relationships/hyperlink" Target="https://ru.wikipedia.org/wiki/%D0%91%D0%B0%D1%80%D0%B4%D0%B8%D0%BD,_%D0%98%D0%B2%D0%B0%D0%BD_%D0%9F%D0%B0%D0%B2%D0%BB%D0%BE%D0%B2%D0%B8%D1%87" TargetMode="External"/><Relationship Id="rId4" Type="http://schemas.openxmlformats.org/officeDocument/2006/relationships/hyperlink" Target="https://ru.wikipedia.org/wiki/%D0%A5%D0%BC%D0%B5%D0%BB%D1%91%D0%B2,_%D0%9D%D0%B8%D0%BA%D0%BE%D0%BB%D0%B0%D0%B9_%D0%9F%D0%B0%D0%B2%D0%BB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Сочинение по картине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Александра Ивановича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Лактионова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«Письмо с фронта»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4286256"/>
            <a:ext cx="457203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Урок развития речи 6 класс</a:t>
            </a:r>
          </a:p>
          <a:p>
            <a:pPr algn="ctr"/>
            <a:r>
              <a:rPr lang="ru-RU" dirty="0" smtClean="0"/>
              <a:t>Сочинение по картине А.И.Лактионова «Письмо с фронта» 2 часа</a:t>
            </a:r>
          </a:p>
          <a:p>
            <a:pPr algn="ctr"/>
            <a:r>
              <a:rPr lang="ru-RU" dirty="0" smtClean="0"/>
              <a:t>Учитель русского языка и литературы</a:t>
            </a:r>
          </a:p>
          <a:p>
            <a:pPr algn="ctr"/>
            <a:r>
              <a:rPr lang="ru-RU" dirty="0" smtClean="0"/>
              <a:t>МОУ СОШ №8</a:t>
            </a:r>
          </a:p>
          <a:p>
            <a:pPr algn="ctr"/>
            <a:r>
              <a:rPr lang="ru-RU" dirty="0" smtClean="0"/>
              <a:t>Куликова Оксана Викторовна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Users\User\Desktop\Лактионов Письмо с фронта\56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2124075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жанр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искусства, посвящённый повседневной, частной и общественной жизни, обычно современной художнику.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бытовому  жанру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относятся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(жанровая) живопись, графика и скульптура...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User\Desktop\Лактионов Письмо с фронта\V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86322"/>
            <a:ext cx="2151245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Лактионов Письмо с фронта\K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86322"/>
            <a:ext cx="2071702" cy="171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Лактионов Письмо с фронта\P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72008"/>
            <a:ext cx="3062654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pPr algn="l"/>
            <a:r>
              <a:rPr lang="ru-RU" altLang="ru-RU" sz="3600" b="1" dirty="0" smtClean="0">
                <a:solidFill>
                  <a:srgbClr val="FF0000"/>
                </a:solidFill>
              </a:rPr>
              <a:t>          Прообразы героев картины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071546"/>
            <a:ext cx="6043626" cy="50546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Позировали для картины художника его близкие и знакомые. В роли солдата-письмоносца оказался художник В.И.Нифонтов. Вернувшись с фронта  в армейской форме, он всем своим бравым видом просился на холст. Только руку пришлось бинтом привязать и слегка опереть на рукодельный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костылик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палочку.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500174"/>
            <a:ext cx="17886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altLang="ru-RU" sz="3600" b="1" dirty="0" smtClean="0">
                <a:solidFill>
                  <a:srgbClr val="FF0000"/>
                </a:solidFill>
              </a:rPr>
              <a:t>        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Прообразы героев картины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Женщина с конвертом, плечом к стенке - это сестра матери Лактионова Евдокия Никифоровна.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2010457" cy="506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Прообразы героев картины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Девушка в кофточке, с красной повязкой дежурного ПВО, - это соседка. Она вся в солнце, а ее улыбка только добавляет тепла и света, наполняющих картину.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90" t="6367" r="14401" b="4492"/>
          <a:stretch>
            <a:fillRect/>
          </a:stretch>
        </p:blipFill>
        <p:spPr bwMode="auto">
          <a:xfrm>
            <a:off x="642910" y="1714488"/>
            <a:ext cx="2643236" cy="4000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картине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1571612"/>
            <a:ext cx="7858180" cy="4525963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Какой эпизод запечатлел художник на картине?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-Где происходит действие картины?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Что видим на переднем плане картины?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Что изображено в центре картины?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На дальнем плане?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215370" cy="659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Мощным выразительным средством живописи является колорит, цвет. Великий русский художник И.Е. Репин писал: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“Краски – орудие художника. Колорит должен выражать настроение картины…” </a:t>
            </a:r>
          </a:p>
          <a:p>
            <a:pPr algn="just"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Какую цветовую гамму использовал Ларионов? Какие краски преобладают? - Почему?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Обратите внимание на фон картины. Какую роль в раскрытии замысла художника играет открывающийся на заднем плане вид?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 Какой он? 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Почему автор использовал именно такой фон? 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Как художник показал, что стоит солнечный и тихий день?</a:t>
            </a:r>
          </a:p>
          <a:p>
            <a:pPr algn="just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Какие цвета использовал художник для изображения  весеннего солнечного дня?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герои картины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453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Попробуйте описать героев, используя сравнения, эпитеты, слова, характеризующие их.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Какие тона преобладают в изображении героев картины? Почему?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Что в картине контрастирует с основным тоном? Почему? 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Почему избрал такой интерьер?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Каков жанр картины?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Почему именно групповой портрет выбирает художник?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Как расположены персонажи на картине?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Почему автор использует такое расположение персонажей на картине?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- описания.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9340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Составим план сочинения для соблюдения логики, последовательности высказываний.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– Как начать сочинение?</a:t>
            </a:r>
          </a:p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I.  Вступление. 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(о А.И. Ларионове и одной из его самых известных картин – «Письмо с фронта»,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 Великой Отечественной войне и роли писем в жизни людей в этот тяжёлый период времени,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 истории создания картины» Письмо с фронта»).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Основная часть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.(Описание картины)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Описание фона картины.</a:t>
            </a:r>
          </a:p>
          <a:p>
            <a:pPr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Описание интерьера.</a:t>
            </a:r>
          </a:p>
          <a:p>
            <a:pPr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Персонажи картины.</a:t>
            </a:r>
          </a:p>
          <a:p>
            <a:pPr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а) облик женщины:  </a:t>
            </a:r>
          </a:p>
          <a:p>
            <a:pPr lvl="2"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-поза,</a:t>
            </a:r>
          </a:p>
          <a:p>
            <a:pPr lvl="2"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-взгляд,</a:t>
            </a:r>
          </a:p>
          <a:p>
            <a:pPr lvl="2"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-одежда;.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пионер, читающий письмо: 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-поза,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-одежда, 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-лицо,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-взгляд;</a:t>
            </a:r>
          </a:p>
          <a:p>
            <a:pP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солдат-письмоносец: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-поза,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-одежда,</a:t>
            </a:r>
          </a:p>
          <a:p>
            <a:pPr lvl="2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-взгляд;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500063"/>
            <a:ext cx="4071966" cy="56261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девочка с косами: 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-поза,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-волосы,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-одежда;</a:t>
            </a:r>
          </a:p>
          <a:p>
            <a:pP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д) девушка в кофточке, с красной повязкой дежурного ПВО: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-поза,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-волосы,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-одежда,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-лицо,</a:t>
            </a:r>
          </a:p>
          <a:p>
            <a:pPr lvl="2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взгляд.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9124" y="428625"/>
            <a:ext cx="4214842" cy="56975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4. Круг – основа композиции картины.</a:t>
            </a:r>
          </a:p>
          <a:p>
            <a:pPr algn="just"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5. Чувства героев.</a:t>
            </a:r>
          </a:p>
          <a:p>
            <a:pPr algn="just"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Настроение картины. </a:t>
            </a:r>
          </a:p>
          <a:p>
            <a:pPr>
              <a:buNone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III. Заключение. </a:t>
            </a:r>
          </a:p>
          <a:p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(Какое настроение создаёт картина?/   </a:t>
            </a:r>
          </a:p>
          <a:p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Мои мысли о картине . / </a:t>
            </a:r>
          </a:p>
          <a:p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Моё отношение к картине. /  </a:t>
            </a:r>
          </a:p>
          <a:p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Картина «Письмо с фронта» - гимн будущей Победе.)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Александр Иванович Лактионов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Лактионов Письмо с фронта\image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14290"/>
            <a:ext cx="4857784" cy="642942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800" b="1" u="sng" dirty="0" smtClean="0">
                <a:solidFill>
                  <a:srgbClr val="C00000"/>
                </a:solidFill>
              </a:rPr>
              <a:t>Картина «Письмо с фронта»</a:t>
            </a:r>
          </a:p>
          <a:p>
            <a:pPr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1947 год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3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-Какую мысль утверждает живописец своей картиной? </a:t>
            </a:r>
          </a:p>
          <a:p>
            <a:pPr algn="just"/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А.И.Лактионов писал: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этой картине мне хотелось показать столь понятное каждому советскому человеку чувство радости от получения письма, изобразить советскую семью, горячо переживающую события на фронте и радующуюся успехам советских воинов».</a:t>
            </a:r>
            <a:endParaRPr lang="ru-RU" alt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Словарно-лексическая и стилистическая работа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Выберите определения, характеризующие полученное известие. </a:t>
            </a:r>
          </a:p>
          <a:p>
            <a:pPr marL="82550" indent="-82550" algn="ctr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Карточка № 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-82550"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Весть (какая?)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-8255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безрадостная, благоприятная, важная, весёлая, горькая, грозная, грустная, добрая, долгожданная, желанная, злая, мрачная, неблагоприятная, неважная, недобрая, нежданная, неожиданная, нерешительная, ошеломляющая, печальная, плохая, поразительная, потрясающая, прискорбная, приятная, радостная, свежая, скверная,  страшная, счастливая, тревожная, тяжёлая, удивительная, удручающая, утешительная, хорошая, худая, чёрная.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7207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Весть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благоприятная, важная, добрая, долгожданная, желанная, нежданная, неожиданная, приятная, радостная, хорошая.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74345"/>
            <a:ext cx="80010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Выберите определения, которые будете использовать при описании фона картины и персонажей.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(какой?)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550" indent="-82550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летний, свежий, сумрачный, обыкновенный, будничный, обыденный, безветренный, безоблачный, ветреный, дождливый, душный, жаркий, знойный, мглистый, морозный, мрачный, ненастный, непогожий, неяркий, облачный, ослепительный, палящий, пасмурный, погожий, прохладный, румяный, свежий, сверкающий, светлый, солнечный, студеный, сумрачный, сухой, тихий, туманный, тусклый, удушливый, хмурый, холодный, ясный, гаснущий, минувший, молодой, новорожденный, безмятежный, безотрадный, безрадостный, волнующий, грустный, дивный, долгожданный, желанный, нелегкий, счастливый, тревожный, майский.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algn="just"/>
            <a:r>
              <a:rPr lang="ru-RU" altLang="ru-RU" b="1" dirty="0" smtClean="0"/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Солнце (какое?)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550" indent="-82550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– неяркое, палящее, знойное, восходящее, высокое, горячее, жаркое, жгучее, желтое, золотистое, золотисто-огненное, золотое, лучистое, мглистое, нежаркое,  нещадное, низкое,  ослепительное, палящее, полуденное, сверкающее, светлое, теплое, туманное, холодное, чистое, янтарное, яркое, великолепное, веселое, вялое, доброе, ласковое, ликующее, невеселое, приветливое, умытое, усталое,  весеннее, вечернее, зимнее, июньское, летнее, майское, осеннее, предвечернее, северное, утреннее.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pPr algn="l"/>
            <a:r>
              <a:rPr lang="ru-RU" altLang="ru-RU" sz="3600" b="1" dirty="0" smtClean="0">
                <a:solidFill>
                  <a:srgbClr val="FF0000"/>
                </a:solidFill>
              </a:rPr>
              <a:t>      Описание персонажей картины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82341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предметом дальнейшего разговора являются  персонажи картины. Какого типа будет ваш текст? </a:t>
            </a:r>
          </a:p>
          <a:p>
            <a:pPr marL="179388" indent="-179388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Какого стиля речи будет текст? </a:t>
            </a:r>
            <a:endParaRPr lang="ru-RU" b="1" dirty="0" smtClean="0"/>
          </a:p>
          <a:p>
            <a:pPr marL="179388" indent="-179388"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Волосы (какие?)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550" indent="-8255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белокурые, белоснежные, бесцветные, вороные, блестящие, выгоревшие, горчичные, выцветшие, жёлтые, золотистые, каштановые, льняные, медно-золотистые, овсяные, волнистые, вьющиеся, неприбранные, растрёпанные, тонкие, шёлковые.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0790" y="4214818"/>
            <a:ext cx="2282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Одежда персонажей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572007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Что в одежде бросается в глаза? </a:t>
            </a:r>
          </a:p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Опишите одежду персонажей, не забывая о художественных средствах.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1495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Одежда женщины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чёрная юбка, белая просторная  полинявшая от многочисленных стирок кофта, на голове – платок, на ногах – старые поношенные тапки;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пионера, читающего письмо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рубашка с бело -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розовую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клетку, шорты, красный пионерский галстук, синяя кепка на голове;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43841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солдата-письмоносца: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гимнастёрка и брюки-галифе защитного цвета, сапоги, пилотка, на груди – награды, полученные на войне;</a:t>
            </a:r>
          </a:p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девочки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белая, расшитая цветами кофта, коричневая юбка, белые носки с полосками, сандалии;</a:t>
            </a:r>
          </a:p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девушки в кофточке, с красной повязкой дежурного ПВО: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лёгкое жёлтое в мелкий цветочек платье, бирюзовая поношенная кофта, обута в чёрные старые тапки, на руке – красная повязка дежурного ПВО</a:t>
            </a:r>
            <a:r>
              <a:rPr lang="ru-RU" alt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толковым словарём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28343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-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Выяснить лексическое значение непонятных слов.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ГИМНАСТЁРКА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и, ж. [от гимнаст] (нов.). Род верхней рубашки с прямым воротом, принятый в войсках, как форменная одежда…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ГАЛИФЕ'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фэ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], (нов). 1. в знач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неизмен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прил. Об особом покрое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брюк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(первонач. у кавалеристов), облегающих колени и сильно расширяющихся кверху.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Брюки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г. 2. нескл. (сочетается с прил. во мн. ч). Самые … </a:t>
            </a:r>
          </a:p>
          <a:p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Обратите внимание на правильное произношение слова: буква Е в этом слове обозначает звук [Э], поэтому произносится [ГАЛ`ИФЭ].</a:t>
            </a:r>
          </a:p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ПИЛО'ТКА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и, ж. (нов). Форменный головной убор пилота, летчика. Суконная п…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ПВО -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противовозду́шная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оборо́на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— комплекс мер по обеспечению защиты от средств воздушного нападения противника. ПВО — сокращённое наименование системы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ротиво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оздушной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бороны.</a:t>
            </a: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ВЫПРАВКА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выправки,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мн.ч. нет,  ж.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 Действие по глаг. Выправить - выправлять (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простореч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.). Выправка бритвы. Выправка документов.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Осанка, стройность фигуры, приобретаемая физическими упражнениями (чаще у военных). Молодцеватая выправка. Военная выправка. Приобрести хорошую выправку. </a:t>
            </a: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КРЫЛЬЦО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наружняя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пристройка (часто крытая) при входе в дом, через которую осуществляется вход и выход из жилого помещения.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ru-RU" altLang="ru-RU" sz="3200" b="1" dirty="0" smtClean="0">
                <a:solidFill>
                  <a:srgbClr val="FF0000"/>
                </a:solidFill>
              </a:rPr>
              <a:t>          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словарем синонимов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9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Подбери синонимы к словам.</a:t>
            </a:r>
          </a:p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– ...                                   живописец, мастер кисти, пейзажист.</a:t>
            </a:r>
          </a:p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Создает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– ...                                       пишет (но не описывает и не рисует).</a:t>
            </a:r>
          </a:p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Картина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– ...                                               полотно, репродукция.</a:t>
            </a:r>
          </a:p>
          <a:p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Поражает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– ...                                            удивляет, изумляет.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14686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Подберите синонимы к глаголу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смотреть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Найдите статью в «Словарике синонимов». Какие там даны синонимы к этому глаголу? </a:t>
            </a:r>
          </a:p>
          <a:p>
            <a:pPr algn="just"/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Глядеть, глазеть, взирать, созерцать, воззриться, лицезреть,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зрить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Какие из них могут быть использованы при описании картины? Почему?</a:t>
            </a:r>
          </a:p>
          <a:p>
            <a:pPr algn="just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смотреть; глядеть, взирать,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зрить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, глазеть, созерцать, лицезреть –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стилистически не подходят: либо высокие, книжные, либо разговорные, просторечные.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9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Определите различия в значении слов-синонимов. </a:t>
            </a:r>
          </a:p>
          <a:p>
            <a:pPr algn="just">
              <a:buFontTx/>
              <a:buChar char="-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Какие из них вы используете в сочинении по картине?</a:t>
            </a:r>
          </a:p>
          <a:p>
            <a:pPr algn="just"/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Прислониться – притулиться - облокотиться,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идти – прогуливаться - шествовать,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повседневный – обыденный - будничный,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ранний – молодой - зелёный,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приятная – милая - очаровательная,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ласково - нежно – трепетно.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3438" y="500042"/>
            <a:ext cx="4000528" cy="56261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Подберите подходящее сравнение.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Косы, словно...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Улыбка, будто ...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Взгляд, точно...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Платье, как ...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Девушка похожа на ...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5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к словам антонимы. </a:t>
            </a:r>
          </a:p>
          <a:p>
            <a:r>
              <a:rPr lang="ru-RU" altLang="ru-RU" sz="2400" dirty="0" smtClean="0"/>
              <a:t> 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человек - ...,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Пасмурный день - ...,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Грустное настроение  - ...,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Замкнутое пространство - ....</a:t>
            </a:r>
          </a:p>
          <a:p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Образуйте краткую форму и сравнительную степень прилагательных.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- ..., ... 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Внимательный - ..., ...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000100" y="357166"/>
            <a:ext cx="5214974" cy="1143008"/>
          </a:xfrm>
          <a:prstGeom prst="wedgeEllipseCallout">
            <a:avLst>
              <a:gd name="adj1" fmla="val 74606"/>
              <a:gd name="adj2" fmla="val -225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368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Художник Александр Иванович Лактионов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8596" y="2714620"/>
            <a:ext cx="8286808" cy="1643074"/>
          </a:xfrm>
          <a:prstGeom prst="wedgeRoundRectCallout">
            <a:avLst>
              <a:gd name="adj1" fmla="val 40589"/>
              <a:gd name="adj2" fmla="val -1661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1930 году А. И. Лактионов едет в Москву, где  знакомится с И. Э. Грабарем, М. В. Нестеровым, С. В. Малютиным. Известные художники и педагоги, просмотрев студенческие работы, дали рекомендации для продолжения учебы в Ленинградском государственном ИЖСА им. И.Е. Репина, (Академия художеств СССР).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7"/>
            <a:ext cx="8329642" cy="1000132"/>
          </a:xfrm>
        </p:spPr>
        <p:txBody>
          <a:bodyPr>
            <a:normAutofit fontScale="55000" lnSpcReduction="20000"/>
          </a:bodyPr>
          <a:lstStyle/>
          <a:p>
            <a:pPr marL="0" indent="2667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Иванович Лактионов родился в Ростове-на-Дону  в семье заводского кузнеца и прачки-надомницы. В 19 лет освоил ремесло каменщика, работал чертёжником.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670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429132"/>
            <a:ext cx="8143932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Лактионов не только осваивал приёмы современной ему живописи, но и специально изучал технику письма старых мастеров.  Известен главным образом как жанрист и портретист, хотя в наследии художника присутствуют выполненные на высоком уровне пейзажи и натюрморты.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Орфографический  и пунктуационный практикум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934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Раскройте скобки и ответьте на вопросы.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(Как? и как?)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(Что? Где?)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Одет(а) (во что? Как?)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 (Какой? и какой)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Облокотилась (На что? Чем?)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Обратите внимание на написание наречий, обозначающих местоположение.</a:t>
            </a:r>
          </a:p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десь, справ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слев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ряд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зи,вд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вд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2. Подберите проверочные для слов  с безударной проверяемой гласной.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Т...рпеливо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Гл...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дит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...,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Д...р...вя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Д...щатый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Д...ржалась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л...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тно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....,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рмейский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Ч...тающий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-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написание слов!!!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7"/>
            <a:ext cx="807249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100" dirty="0" smtClean="0"/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к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нверт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нер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с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ндалии</a:t>
            </a:r>
          </a:p>
          <a:p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4. Вспомните правописание сложных прилагательных, обозначающих оттенки цветов.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Светло(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), беловато(синий), ярко(жёлтый), бело(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созданию письменного текста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1. Предложите возможное начало.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2. Развейте мысль.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Картина названа так потому, что...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На долю женщины выпала нелёгкая судьба: ...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Мягкий свет от косых лучей солнца проходит по картине слева направо, от него на полу лежат лёгкие тени от....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Мягкая цветовая гамма как нельзя лучше передаёт состояние ...только что ......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Мальчика,  сидящего на табурете в центре картины, окружают  справа и слева ... 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51344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Дворик, виднеющиеся вдали ..., , идущий через  ...  ..., ярко-голубое ..., частью срезанное краем холста, как бы продолжают изображённое пространство, расширяя границы картины.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Проходящая через всю картину на втором плане горизонталь строений  подчёркивает протяжённость картины в .... (ширину)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Построенный таким образом передний план получает своё естественное продолжение в дальнем плане: открывающемся справа  ... , слева ..., впереди ...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Таким образом,  вся картина создаёт широкое представление о том, что уже вся Россия, получая с радостной надеждой ...,  ждёт ...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Используя данные слова, словосочетания и  предложения, составьте устный рассказ по картине А.И.Лактионова  "Письмо с фронта".</a:t>
            </a:r>
            <a:r>
              <a:rPr lang="ru-RU" alt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Что бы вы могли дополнить?</a:t>
            </a:r>
          </a:p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Работа над черновиком</a:t>
            </a:r>
            <a:r>
              <a:rPr lang="ru-RU" altLang="ru-RU" sz="3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Прежде чем вы приступите к работе над черновиком, вспомните, о чём нельзя забывать при работе над наброском сочинения?  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Сформулируйте несколько советов для работы над черновиком.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к сочинению. Памятка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388442"/>
            <a:ext cx="821537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Обратить внимание на выражение лиц героев картины, их поз, преобладание гаммы красок.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 старайтесь скрупулёзно, дотошно описывать внешность героев, лицо при перечислении всех подробностей «расплывается», пропадает, как пропадает и сам человек, с которого писали портрет.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Важно передать основное в облике и характере изображаемого: это не фотография, а произведение 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Помнить о соотношении частей  сочинения: вводной, основной и заключительной. </a:t>
            </a:r>
          </a:p>
          <a:p>
            <a:pPr algn="just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Условие - объём 1,5 - 2 страницы.</a:t>
            </a:r>
          </a:p>
          <a:p>
            <a:pPr algn="just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Сочинение-описание надо начинать с общего плана.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 anchor="t"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857364"/>
            <a:ext cx="38004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черновой вариант сочинения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467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9340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hlinkClick r:id="rId2"/>
              </a:rPr>
              <a:t>http://www.museum.ru/alb/image.asp?14735</a:t>
            </a:r>
            <a:endParaRPr lang="ru-RU" altLang="ru-RU" sz="2400" dirty="0" smtClean="0"/>
          </a:p>
          <a:p>
            <a:r>
              <a:rPr lang="ru-RU" altLang="ru-RU" sz="2400" dirty="0" smtClean="0">
                <a:hlinkClick r:id="rId3"/>
              </a:rPr>
              <a:t>http://www.art-stamps.narod.ru/gtg/page_051.htm</a:t>
            </a:r>
            <a:endParaRPr lang="ru-RU" altLang="ru-RU" sz="2400" dirty="0" smtClean="0"/>
          </a:p>
          <a:p>
            <a:r>
              <a:rPr lang="ru-RU" altLang="ru-RU" sz="2400" dirty="0" smtClean="0">
                <a:hlinkClick r:id="rId4"/>
              </a:rPr>
              <a:t>http://www.artlib.ru/index.php?id=11&amp;idp=0&amp;fp=2&amp;uid=1583&amp;idg=0&amp;user_serie=0</a:t>
            </a:r>
            <a:endParaRPr lang="ru-RU" altLang="ru-RU" sz="2400" dirty="0" smtClean="0"/>
          </a:p>
          <a:p>
            <a:r>
              <a:rPr lang="ru-RU" altLang="ru-RU" sz="2400" dirty="0" smtClean="0">
                <a:hlinkClick r:id="rId5"/>
              </a:rPr>
              <a:t>http://shkolazhizni.ru/archive/0/n-26219/</a:t>
            </a:r>
            <a:endParaRPr lang="ru-RU" altLang="ru-RU" sz="2400" dirty="0" smtClean="0"/>
          </a:p>
          <a:p>
            <a:r>
              <a:rPr lang="ru-RU" altLang="ru-RU" sz="2400" dirty="0" smtClean="0">
                <a:hlinkClick r:id="rId6"/>
              </a:rPr>
              <a:t>http://kutza.ru/index.php?dn=photos&amp;to=image&amp;id=50</a:t>
            </a:r>
            <a:endParaRPr lang="ru-RU" altLang="ru-RU" sz="2400" dirty="0" smtClean="0"/>
          </a:p>
          <a:p>
            <a:r>
              <a:rPr lang="ru-RU" altLang="ru-RU" sz="2400" dirty="0" smtClean="0">
                <a:hlinkClick r:id="rId7"/>
              </a:rPr>
              <a:t>http://www.gelos.ru/sale/gallery/pchelin.html</a:t>
            </a:r>
            <a:endParaRPr lang="ru-RU" altLang="ru-RU" sz="2400" dirty="0" smtClean="0"/>
          </a:p>
          <a:p>
            <a:r>
              <a:rPr lang="en-US" altLang="ru-RU" sz="2400" dirty="0" smtClean="0">
                <a:hlinkClick r:id="rId5"/>
              </a:rPr>
              <a:t>http://shkolazhizni.ru/archive/0/n-26219/</a:t>
            </a:r>
            <a:endParaRPr lang="ru-RU" altLang="ru-RU" sz="2400" dirty="0" smtClean="0"/>
          </a:p>
          <a:p>
            <a:r>
              <a:rPr lang="ru-RU" altLang="ru-RU" sz="2400" dirty="0" smtClean="0"/>
              <a:t>С.Ю.Михайлова. Сочинения по картине.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186766" cy="20002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Известные произведения Александра Ивановича: «Портрет О. Н. Лактионовой» (1939), «Портрет И. И. Бродского» (1939—1940) «Портрет Т.П.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Мясоедовой-Бродской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(1939), портреты актёров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МХАТа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Качалов, Василий Иванович"/>
              </a:rPr>
              <a:t>В. И. Качалова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Книппер-Чехова, Ольга Леонардовна"/>
              </a:rPr>
              <a:t>О. Л.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 tooltip="Книппер-Чехова, Ольга Леонардовна"/>
              </a:rPr>
              <a:t>Книппер-Чеховой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Хмелёв, Николай Павлович"/>
              </a:rPr>
              <a:t>Н. П. Хмелёва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(все — 1940), «Автопортрет» (1945), «Портрет академика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Бардин, Иван Павлович"/>
              </a:rPr>
              <a:t>И. П. Бардина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(1952), «Портрет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Хрущев, Никита Сергеевич"/>
              </a:rPr>
              <a:t>Н. С. Хрущёва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( 50-е годы XX века),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868" y="2571744"/>
            <a:ext cx="5114932" cy="38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«Портрет космонавта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Комаров, Владимир Михайлович"/>
              </a:rPr>
              <a:t>В. М. Комарова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(1967);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«Курсанты выпускают стенную газету» (1938),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«Натюрморт. Игрушки» (1949),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«Девушка за вышиваньем» (пастель, 50-е годы XX века),  «Узкое» (1951),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новую квартиру» (1952, Донецкий художественный музей),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«Обеспеченная старость» (1958—1960).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Лактионов Письмо с фронта\Лактионов_Александ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1472" y="2500306"/>
            <a:ext cx="265699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666633"/>
                </a:solidFill>
              </a:rPr>
              <a:t>В галерее художника</a:t>
            </a:r>
            <a:endParaRPr lang="ru-RU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1849" y="1600200"/>
            <a:ext cx="34713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70" y="57864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ТЕПЛАЯ ОСЕНЬ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368" y="1634603"/>
            <a:ext cx="4058561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4786322"/>
            <a:ext cx="278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Портрет Исаака Бродского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7221"/>
            <a:ext cx="4038600" cy="341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«ЛЕТОМ»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7182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28" y="6143644"/>
            <a:ext cx="18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«ВОЗВРАЩЕНИЕ»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История создания картины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000108"/>
            <a:ext cx="4400552" cy="5126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Весной сорок пятого Лактионов собирался написать картину  «Встреча». Было написано несколько эскизов, но все решил случай. </a:t>
            </a:r>
          </a:p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Художник тогда жил в подмосковном Загорске, в одной из келий Троице-Сергиева монастыря. Он очень любил гулять здесь. </a:t>
            </a:r>
          </a:p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Однажды он встретил на прогулке солдата с перевязанной рукой и опиравшегося при ходьбе на палку. Останавливаясь, солдат доставал треугольник письма и сверялся с адресом.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947098" cy="574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48" y="642917"/>
            <a:ext cx="4429156" cy="54832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Заинтересованный Лактионов разговорился с  солдатом, помог ему найти нужный адрес и проследил, как открылась дверь, как вспыхнуло лицо женщины, получившей заветный треугольник. </a:t>
            </a:r>
          </a:p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Тема картины «Письмо с фронта» была окончательно определена. </a:t>
            </a:r>
          </a:p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Оставалось придумать других героев полотна, дописать детали. </a:t>
            </a:r>
          </a:p>
          <a:p>
            <a:pPr algn="ctr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Монастырский двор был  раздвинут -углублён, крыльцо вдвое расширилось, на картине появилось  больше солнца-воздуха, воздуха радости и  ожидания победы</a:t>
            </a:r>
            <a:endParaRPr lang="ru-RU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7211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8596" y="428604"/>
            <a:ext cx="6143668" cy="1143008"/>
          </a:xfrm>
          <a:prstGeom prst="wedgeRoundRectCallout">
            <a:avLst>
              <a:gd name="adj1" fmla="val 68006"/>
              <a:gd name="adj2" fmla="val -79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Жанр картины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50657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картине «Письмо с фронта» художник обращается к жизни в тылу, рассказывает зрителю о повседневной жизни простых людей.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картины выполнена в лучших традициях бытового жанра.</a:t>
            </a:r>
          </a:p>
        </p:txBody>
      </p:sp>
      <p:pic>
        <p:nvPicPr>
          <p:cNvPr id="4098" name="Picture 2" descr="C:\Users\User\Desktop\Лактионов Письмо с фронта\569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42902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2238</Words>
  <Application>Microsoft Office PowerPoint</Application>
  <PresentationFormat>Экран (4:3)</PresentationFormat>
  <Paragraphs>259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Тема Office</vt:lpstr>
      <vt:lpstr>Сочинение по картине Александра Ивановича Лактионова «Письмо с фронта» </vt:lpstr>
      <vt:lpstr> Александр Иванович Лактионов</vt:lpstr>
      <vt:lpstr>Художник Александр Иванович Лактионов</vt:lpstr>
      <vt:lpstr>Известные произведения Александра Ивановича: «Портрет О. Н. Лактионовой» (1939), «Портрет И. И. Бродского» (1939—1940) «Портрет Т.П. Мясоедовой-Бродской» (1939), портреты актёров МХАТа В. И. Качалова, О. Л. Книппер-Чеховой, Н. П. Хмелёва (все — 1940), «Автопортрет» (1945), «Портрет академика И. П. Бардина» (1952), «Портрет Н. С. Хрущёва» ( 50-е годы XX века), </vt:lpstr>
      <vt:lpstr>В галерее художника</vt:lpstr>
      <vt:lpstr>Презентация PowerPoint</vt:lpstr>
      <vt:lpstr>История создания картины</vt:lpstr>
      <vt:lpstr>Презентация PowerPoint</vt:lpstr>
      <vt:lpstr>Презентация PowerPoint</vt:lpstr>
      <vt:lpstr>Бытовой жанр</vt:lpstr>
      <vt:lpstr>          Прообразы героев картины</vt:lpstr>
      <vt:lpstr>         Прообразы героев картины</vt:lpstr>
      <vt:lpstr>Прообразы героев картины</vt:lpstr>
      <vt:lpstr>Беседа по картине</vt:lpstr>
      <vt:lpstr>Презентация PowerPoint</vt:lpstr>
      <vt:lpstr>Главные герои картины</vt:lpstr>
      <vt:lpstr>Составление плана  сочинения - описания.</vt:lpstr>
      <vt:lpstr>II.  Основная часть.(Описание картины)</vt:lpstr>
      <vt:lpstr>Презентация PowerPoint</vt:lpstr>
      <vt:lpstr>Презентация PowerPoint</vt:lpstr>
      <vt:lpstr>Словарно-лексическая и стилистическая работа</vt:lpstr>
      <vt:lpstr>Презентация PowerPoint</vt:lpstr>
      <vt:lpstr>      Описание персонажей картины </vt:lpstr>
      <vt:lpstr>Презентация PowerPoint</vt:lpstr>
      <vt:lpstr>Работа с толковым словарём</vt:lpstr>
      <vt:lpstr>Презентация PowerPoint</vt:lpstr>
      <vt:lpstr>            Работа со словарем синонимов </vt:lpstr>
      <vt:lpstr>Презентация PowerPoint</vt:lpstr>
      <vt:lpstr>Презентация PowerPoint</vt:lpstr>
      <vt:lpstr>Орфографический  и пунктуационный практикум</vt:lpstr>
      <vt:lpstr>Презентация PowerPoint</vt:lpstr>
      <vt:lpstr>Запомните написание слов!!!</vt:lpstr>
      <vt:lpstr>Подготовка к созданию письменного текста</vt:lpstr>
      <vt:lpstr>Презентация PowerPoint</vt:lpstr>
      <vt:lpstr>Презентация PowerPoint</vt:lpstr>
      <vt:lpstr>Советы к сочинению. Памятка</vt:lpstr>
      <vt:lpstr>Домашнее задание </vt:lpstr>
      <vt:lpstr>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Собирательные числительные</dc:title>
  <dc:creator>Ахметшина</dc:creator>
  <cp:lastModifiedBy>Пользователь Windows</cp:lastModifiedBy>
  <cp:revision>71</cp:revision>
  <dcterms:created xsi:type="dcterms:W3CDTF">2011-02-17T15:26:41Z</dcterms:created>
  <dcterms:modified xsi:type="dcterms:W3CDTF">2021-07-08T09:30:20Z</dcterms:modified>
</cp:coreProperties>
</file>