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75" r:id="rId4"/>
    <p:sldId id="277" r:id="rId5"/>
    <p:sldId id="283" r:id="rId6"/>
    <p:sldId id="282" r:id="rId7"/>
    <p:sldId id="269" r:id="rId8"/>
    <p:sldId id="258" r:id="rId9"/>
    <p:sldId id="274" r:id="rId10"/>
    <p:sldId id="264" r:id="rId11"/>
    <p:sldId id="268" r:id="rId12"/>
    <p:sldId id="265" r:id="rId13"/>
    <p:sldId id="281" r:id="rId14"/>
    <p:sldId id="257" r:id="rId15"/>
    <p:sldId id="279" r:id="rId16"/>
    <p:sldId id="280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305"/>
    <a:srgbClr val="005FD2"/>
    <a:srgbClr val="128D01"/>
    <a:srgbClr val="0F7701"/>
    <a:srgbClr val="61DA24"/>
    <a:srgbClr val="3FCD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BFCCF-19BD-49C7-9DCD-B0086521DFA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4167B-A8E7-427E-83B8-8D881736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microsoft.com/office/2007/relationships/hdphoto" Target="../media/hdphoto10.wdp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3.jpeg"/><Relationship Id="rId4" Type="http://schemas.microsoft.com/office/2007/relationships/hdphoto" Target="../media/hdphoto1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45.jpeg"/><Relationship Id="rId4" Type="http://schemas.microsoft.com/office/2007/relationships/hdphoto" Target="../media/hdphoto1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8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15074" y="2571744"/>
            <a:ext cx="4772074" cy="4772074"/>
          </a:xfrm>
          <a:prstGeom prst="rect">
            <a:avLst/>
          </a:prstGeom>
        </p:spPr>
      </p:pic>
      <p:pic>
        <p:nvPicPr>
          <p:cNvPr id="2" name="Рисунок 1" descr="Green-grass-blue-sky_1440x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98" y="0"/>
            <a:ext cx="10429948" cy="6858000"/>
          </a:xfrm>
          <a:prstGeom prst="rect">
            <a:avLst/>
          </a:prstGeom>
          <a:effectLst/>
        </p:spPr>
      </p:pic>
      <p:pic>
        <p:nvPicPr>
          <p:cNvPr id="23" name="Рисунок 22" descr="8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64704" y="-500090"/>
            <a:ext cx="5072098" cy="6072230"/>
          </a:xfrm>
          <a:prstGeom prst="rect">
            <a:avLst/>
          </a:prstGeom>
        </p:spPr>
      </p:pic>
      <p:pic>
        <p:nvPicPr>
          <p:cNvPr id="17" name="Рисунок 16" descr="4.png"/>
          <p:cNvPicPr>
            <a:picLocks noChangeAspect="1"/>
          </p:cNvPicPr>
          <p:nvPr/>
        </p:nvPicPr>
        <p:blipFill>
          <a:blip r:embed="rId5" cstate="screen">
            <a:lum bright="20000" contrast="30000"/>
          </a:blip>
          <a:stretch>
            <a:fillRect/>
          </a:stretch>
        </p:blipFill>
        <p:spPr>
          <a:xfrm>
            <a:off x="-1003536" y="1500174"/>
            <a:ext cx="5143488" cy="5143488"/>
          </a:xfrm>
          <a:prstGeom prst="rect">
            <a:avLst/>
          </a:prstGeom>
        </p:spPr>
      </p:pic>
      <p:pic>
        <p:nvPicPr>
          <p:cNvPr id="16" name="Рисунок 15" descr="2.png"/>
          <p:cNvPicPr>
            <a:picLocks noChangeAspect="1"/>
          </p:cNvPicPr>
          <p:nvPr/>
        </p:nvPicPr>
        <p:blipFill>
          <a:blip r:embed="rId6" cstate="screen">
            <a:lum bright="20000" contrast="30000"/>
          </a:blip>
          <a:stretch>
            <a:fillRect/>
          </a:stretch>
        </p:blipFill>
        <p:spPr>
          <a:xfrm>
            <a:off x="3714744" y="571480"/>
            <a:ext cx="6429420" cy="6429420"/>
          </a:xfrm>
          <a:prstGeom prst="rect">
            <a:avLst/>
          </a:prstGeom>
        </p:spPr>
      </p:pic>
      <p:pic>
        <p:nvPicPr>
          <p:cNvPr id="20" name="Рисунок 19" descr="avatar_13536.jpg"/>
          <p:cNvPicPr>
            <a:picLocks noChangeAspect="1"/>
          </p:cNvPicPr>
          <p:nvPr/>
        </p:nvPicPr>
        <p:blipFill>
          <a:blip r:embed="rId7" cstate="screen">
            <a:lum contrast="20000"/>
          </a:blip>
          <a:srcRect r="-2224"/>
          <a:stretch>
            <a:fillRect/>
          </a:stretch>
        </p:blipFill>
        <p:spPr>
          <a:xfrm>
            <a:off x="6072198" y="3643314"/>
            <a:ext cx="1785950" cy="104693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821258" y="1426016"/>
            <a:ext cx="7215238" cy="3371136"/>
          </a:xfrm>
          <a:prstGeom prst="roundRect">
            <a:avLst/>
          </a:prstGeom>
          <a:noFill/>
          <a:ln>
            <a:noFill/>
          </a:ln>
          <a:effectLst>
            <a:softEdge rad="635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Животный              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               	</a:t>
            </a:r>
            <a:r>
              <a:rPr lang="ru-RU" sz="9600" b="1" cap="all" dirty="0" smtClean="0">
                <a:ln w="9000" cmpd="sng">
                  <a:solidFill>
                    <a:srgbClr val="1A730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мир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19" name="Рисунок 18" descr="534698486.jpg"/>
          <p:cNvPicPr>
            <a:picLocks noChangeAspect="1"/>
          </p:cNvPicPr>
          <p:nvPr/>
        </p:nvPicPr>
        <p:blipFill>
          <a:blip r:embed="rId8" cstate="screen">
            <a:lum bright="10000" contrast="20000"/>
          </a:blip>
          <a:stretch>
            <a:fillRect/>
          </a:stretch>
        </p:blipFill>
        <p:spPr>
          <a:xfrm flipH="1">
            <a:off x="901430" y="3964736"/>
            <a:ext cx="1381134" cy="1035851"/>
          </a:xfrm>
          <a:prstGeom prst="rect">
            <a:avLst/>
          </a:prstGeom>
          <a:ln>
            <a:solidFill>
              <a:srgbClr val="61DA24"/>
            </a:solidFill>
          </a:ln>
        </p:spPr>
      </p:pic>
      <p:pic>
        <p:nvPicPr>
          <p:cNvPr id="12" name="Рисунок 11" descr="mota_ru_2072125-1024x768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651856" y="4869160"/>
            <a:ext cx="2000264" cy="11906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 descr="5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1709414" y="1714440"/>
            <a:ext cx="6929486" cy="6929486"/>
          </a:xfrm>
          <a:prstGeom prst="rect">
            <a:avLst/>
          </a:prstGeom>
        </p:spPr>
      </p:pic>
      <p:pic>
        <p:nvPicPr>
          <p:cNvPr id="15" name="Рисунок 14" descr="21_crocodilia.jpg"/>
          <p:cNvPicPr>
            <a:picLocks noChangeAspect="1"/>
          </p:cNvPicPr>
          <p:nvPr/>
        </p:nvPicPr>
        <p:blipFill>
          <a:blip r:embed="rId11" cstate="screen">
            <a:lum contrast="10000"/>
          </a:blip>
          <a:stretch>
            <a:fillRect/>
          </a:stretch>
        </p:blipFill>
        <p:spPr>
          <a:xfrm>
            <a:off x="837087" y="5000030"/>
            <a:ext cx="1882655" cy="1143566"/>
          </a:xfrm>
          <a:prstGeom prst="rect">
            <a:avLst/>
          </a:prstGeom>
          <a:ln>
            <a:solidFill>
              <a:srgbClr val="0F7701"/>
            </a:solidFill>
          </a:ln>
          <a:effectLst/>
        </p:spPr>
      </p:pic>
      <p:pic>
        <p:nvPicPr>
          <p:cNvPr id="25" name="Рисунок 24" descr="7.pn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5148064" y="1397198"/>
            <a:ext cx="5483215" cy="7072362"/>
          </a:xfrm>
          <a:prstGeom prst="rect">
            <a:avLst/>
          </a:prstGeom>
        </p:spPr>
      </p:pic>
      <p:pic>
        <p:nvPicPr>
          <p:cNvPr id="18" name="Рисунок 17" descr="46445-ksyu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>
            <a:off x="6934014" y="4753805"/>
            <a:ext cx="1643074" cy="1215425"/>
          </a:xfrm>
          <a:prstGeom prst="rect">
            <a:avLst/>
          </a:prstGeom>
          <a:ln w="76200">
            <a:noFill/>
          </a:ln>
          <a:effectLst/>
        </p:spPr>
      </p:pic>
      <p:pic>
        <p:nvPicPr>
          <p:cNvPr id="27" name="Рисунок 26" descr="puzzle_0865f9d13974cd6c2ba37309d3ecfb7e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15236" y="1857364"/>
            <a:ext cx="1320522" cy="1143008"/>
          </a:xfrm>
          <a:prstGeom prst="rect">
            <a:avLst/>
          </a:prstGeom>
          <a:ln w="76200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2" name="Рисунок 1" descr="4io79Q0G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>
          <a:xfrm>
            <a:off x="502226" y="571480"/>
            <a:ext cx="3998336" cy="29289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DSCN2917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7224" y="3854305"/>
            <a:ext cx="3217957" cy="1646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60032" y="548680"/>
            <a:ext cx="38884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Лиса</a:t>
            </a:r>
            <a:r>
              <a:rPr lang="ru-RU" sz="1400" dirty="0"/>
              <a:t> - настоящая красавица. У нее теплая рыжая шубка. Узкая любопытная мордочка. Ушки и лапки у нее черного цвета. </a:t>
            </a:r>
            <a:r>
              <a:rPr lang="ru-RU" sz="1400" dirty="0" smtClean="0"/>
              <a:t>Хвост </a:t>
            </a:r>
            <a:r>
              <a:rPr lang="ru-RU" sz="1400" dirty="0"/>
              <a:t>тоже рыжего цвета, а кончик может быть темным или белым. Когда лиса бежит или прыгает, хвост помогает ей сохранить равновесие.</a:t>
            </a:r>
          </a:p>
          <a:p>
            <a:r>
              <a:rPr lang="ru-RU" sz="1400" dirty="0" smtClean="0"/>
              <a:t>    Лиса </a:t>
            </a:r>
            <a:r>
              <a:rPr lang="ru-RU" sz="1400" dirty="0"/>
              <a:t>действительно умный, наблюдательный, ловкий и хитрый зверь. Жить рыжая "плутовка" предпочитает не в дремучем лесу, а ближе к опушке. Или там, где есть поля, овраги, мелкие </a:t>
            </a:r>
            <a:r>
              <a:rPr lang="ru-RU" sz="1400" dirty="0" err="1" smtClean="0"/>
              <a:t>перелески.Частенько</a:t>
            </a:r>
            <a:r>
              <a:rPr lang="ru-RU" sz="1400" dirty="0" smtClean="0"/>
              <a:t> </a:t>
            </a:r>
            <a:r>
              <a:rPr lang="ru-RU" sz="1400" dirty="0"/>
              <a:t>лиса живет рядом с человеком - недалеко от деревни и даже города. </a:t>
            </a:r>
          </a:p>
          <a:p>
            <a:r>
              <a:rPr lang="ru-RU" sz="1400" dirty="0" smtClean="0"/>
              <a:t>    если </a:t>
            </a:r>
            <a:r>
              <a:rPr lang="ru-RU" sz="1400" dirty="0"/>
              <a:t>ей грозит опасность, лиса, почти распластавшись в беге над землей, вытянув пушистый хвост, стремительно убегает. </a:t>
            </a:r>
          </a:p>
          <a:p>
            <a:r>
              <a:rPr lang="ru-RU" sz="1400" dirty="0" smtClean="0"/>
              <a:t>    Основная </a:t>
            </a:r>
            <a:r>
              <a:rPr lang="ru-RU" sz="1400" dirty="0"/>
              <a:t>пища у лисы - это мыши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Охотится лиса и на зайцев, ловит птиц, разоряет их гнезда. Не откажется от жуков и других насекомых. С удовольствием проглотит лягушку, ящерицу или </a:t>
            </a:r>
            <a:r>
              <a:rPr lang="ru-RU" sz="1400" dirty="0" err="1" smtClean="0"/>
              <a:t>змею.Любит</a:t>
            </a:r>
            <a:r>
              <a:rPr lang="ru-RU" sz="1400" dirty="0" smtClean="0"/>
              <a:t> </a:t>
            </a:r>
            <a:r>
              <a:rPr lang="ru-RU" sz="1400" dirty="0"/>
              <a:t>лиса полакомиться ягодами, фруктами, некоторыми растениями. </a:t>
            </a:r>
            <a:endParaRPr lang="ru-RU" sz="1400" dirty="0" smtClean="0"/>
          </a:p>
          <a:p>
            <a:r>
              <a:rPr lang="ru-RU" sz="1400" dirty="0" smtClean="0"/>
              <a:t>      У </a:t>
            </a:r>
            <a:r>
              <a:rPr lang="ru-RU" sz="1400" dirty="0"/>
              <a:t>лисицы хороший слух и обоняние. Зимой лиса "мышкует": бегает по заснеженному полю и прислушивается, не пискнет ли под снегом мышка.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2" name="Рисунок 1" descr="buriy_hozyain_lesa_12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571481"/>
            <a:ext cx="3964778" cy="31718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DSCN2924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357422" y="3708257"/>
            <a:ext cx="1714512" cy="2221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2908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198" y="3671330"/>
            <a:ext cx="1480818" cy="1348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8024" y="686301"/>
            <a:ext cx="3960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</a:t>
            </a:r>
            <a:r>
              <a:rPr lang="ru-RU" sz="1400" b="1" dirty="0" smtClean="0"/>
              <a:t>Медведь</a:t>
            </a:r>
            <a:r>
              <a:rPr lang="ru-RU" sz="1400" dirty="0" smtClean="0"/>
              <a:t> </a:t>
            </a:r>
            <a:r>
              <a:rPr lang="ru-RU" sz="1400" dirty="0"/>
              <a:t>живет в лесу, он большой и сильный. Густая теплая шуба темно - коричневого, бурого цвета. </a:t>
            </a:r>
            <a:r>
              <a:rPr lang="ru-RU" sz="1400" dirty="0" smtClean="0"/>
              <a:t>Большой </a:t>
            </a:r>
            <a:r>
              <a:rPr lang="ru-RU" sz="1400" dirty="0"/>
              <a:t>медведь кажется неуклюжим, косолапым. Но это совсем не так. Бурый медведь - сильное и очень ловкое животное. Он умеет быстро, почти бесшумно бегать, лазить по деревьям и даже прекрасно плавать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      Медведь </a:t>
            </a:r>
            <a:r>
              <a:rPr lang="ru-RU" sz="1400" dirty="0"/>
              <a:t>- знаменитый сладкоежка. Недаром многие люди считают, что слово "медведь" означает "ведает, где мед". А еще медведь любит ягоды, орехи, фрукты и насекомых. Когда созревает овес, медведь часто приходит на поля полакомиться спелыми зернами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      Медведи </a:t>
            </a:r>
            <a:r>
              <a:rPr lang="ru-RU" sz="1400" dirty="0"/>
              <a:t>- заядлые рыболовы. Но ловят рыбу не удочкой, а лапами. Лапы у них широкие и с большими загнутыми когтями. И хотя выглядит медведь добродушным, это опасный зверь и мало походит на плюшевую игрушку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      Говорят</a:t>
            </a:r>
            <a:r>
              <a:rPr lang="ru-RU" sz="1400" dirty="0"/>
              <a:t>, что когда медведь спит в берлоге, он сосет лапу. Может быть, медведь согревает лапы своим дыханием, но он их не сосет. Берлога - зимний дом медведя - может быть под корнями упавшего дерева или в большой куче хвороста.</a:t>
            </a:r>
          </a:p>
          <a:p>
            <a:r>
              <a:rPr lang="ru-RU" sz="1400" dirty="0" smtClean="0"/>
              <a:t>Но </a:t>
            </a:r>
            <a:r>
              <a:rPr lang="ru-RU" sz="1400" dirty="0"/>
              <a:t>иногда медведь роет себе нору сам.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2" name="Рисунок 1" descr="13515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571480"/>
            <a:ext cx="4214842" cy="31382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4876" y="571480"/>
            <a:ext cx="407196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Как </a:t>
            </a:r>
            <a:r>
              <a:rPr lang="ru-RU" sz="1400" dirty="0"/>
              <a:t>и жираф, </a:t>
            </a:r>
            <a:r>
              <a:rPr lang="ru-RU" sz="1400" b="1" dirty="0"/>
              <a:t>слон</a:t>
            </a:r>
            <a:r>
              <a:rPr lang="ru-RU" sz="1400" dirty="0"/>
              <a:t> предпочитает питаться листьями деревьев, которые срывает с веток хоботом. Случается, что он валит целое дерево на землю, чтобы достать пищу. </a:t>
            </a:r>
          </a:p>
          <a:p>
            <a:r>
              <a:rPr lang="ru-RU" sz="1400" dirty="0"/>
              <a:t>Бивни и хобот - это два чудодейственных инструмента для выживания слонов. Бивнями слон защищается от хищников и использует их в период засухи, чтобы вскопать землю в поисках воды. Очень подвижным хоботом он срывает листья и набирает воду, которые потом отправляет в рот. Слон очень любит воду и при первой возможности залезает в водоем, чтобы освежиться. Он прекрасно плавает. </a:t>
            </a:r>
          </a:p>
          <a:p>
            <a:r>
              <a:rPr lang="ru-RU" sz="1400" dirty="0"/>
              <a:t>Слон охотно прячется в тень, потому что его огромное тело с трудом охлаждается. Для этой цели служат огромные уши, которыми он ритмично обмахивается, чтобы охладиться. </a:t>
            </a:r>
          </a:p>
          <a:p>
            <a:r>
              <a:rPr lang="ru-RU" sz="1400" dirty="0"/>
              <a:t>Как дети держатся за руку матери, так слонята ходят, держась хоботком за хвост слонихи. </a:t>
            </a:r>
          </a:p>
          <a:p>
            <a:r>
              <a:rPr lang="ru-RU" sz="1400" dirty="0"/>
              <a:t>Искупавшись в реке или облив себя водой. Набранной в хобот, слон часто принимает "контрастный" душ, обсыпая себя пылью. Так он защищается от паразитов, от которых его также избавляют некоторые птицы, привыкшие сидеть у него на спине. </a:t>
            </a:r>
          </a:p>
        </p:txBody>
      </p:sp>
      <p:pic>
        <p:nvPicPr>
          <p:cNvPr id="6" name="Рисунок 5" descr="DSCN2929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28662" y="3786190"/>
            <a:ext cx="2928958" cy="2143140"/>
          </a:xfrm>
          <a:prstGeom prst="round2DiagRect">
            <a:avLst>
              <a:gd name="adj1" fmla="val 3711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6016" y="542865"/>
            <a:ext cx="41044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Природная среда, в которой живет </a:t>
            </a:r>
            <a:r>
              <a:rPr lang="ru-RU" sz="1400" b="1" dirty="0"/>
              <a:t>страус</a:t>
            </a:r>
            <a:r>
              <a:rPr lang="ru-RU" sz="1400" dirty="0"/>
              <a:t>, определила окончательную приспособляемость этой птицы, самой крупной из всех: масса страуса превышает 130 килограммов. Длинная шея увеличивает рост страуса до двух метров. Гибкая шея и прекрасное зрение позволяют ему с этой высоты издалека замечать опасность. Длинные ноги дают страусу возможность бегать со скоростью до 70 километров в час, как правило, достаточной для того, чтобы спастись от хищников. </a:t>
            </a:r>
          </a:p>
          <a:p>
            <a:r>
              <a:rPr lang="ru-RU" sz="1400" dirty="0" smtClean="0"/>
              <a:t>Живут </a:t>
            </a:r>
            <a:r>
              <a:rPr lang="ru-RU" sz="1400" dirty="0"/>
              <a:t>страусы не в одиночку, а группами различной численности. Пока птицы ищут пищу, по крайней мере одна стоит на страже и оглядывает окрестности, чтобы во время заметить врагов, в первую очередь гепардов и львов. </a:t>
            </a:r>
          </a:p>
          <a:p>
            <a:r>
              <a:rPr lang="ru-RU" sz="1400" dirty="0"/>
              <a:t>Глаза страуса окружены длинными ресницами, которые предохраняют их как от африканского солнца, так и от пыли, поднимаемой ветром. </a:t>
            </a:r>
          </a:p>
          <a:p>
            <a:r>
              <a:rPr lang="ru-RU" sz="1400" dirty="0" smtClean="0"/>
              <a:t>Самки </a:t>
            </a:r>
            <a:r>
              <a:rPr lang="ru-RU" sz="1400" dirty="0"/>
              <a:t>откладывают в общее гнездо от трех, до восьми яиц, и каждая из них по очереди насиживает яйца по очереди. Одно яйцо весит более полутора килограммов и имеет очень прочную скорлупу. Чтобы разбить скорлупу и вылупиться из яйца, страусенку требуется иногда целый день. </a:t>
            </a:r>
          </a:p>
        </p:txBody>
      </p:sp>
      <p:pic>
        <p:nvPicPr>
          <p:cNvPr id="4" name="Рисунок 3" descr="ostrich1.jpg"/>
          <p:cNvPicPr>
            <a:picLocks noChangeAspect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>
          <a:xfrm>
            <a:off x="487837" y="500042"/>
            <a:ext cx="4012725" cy="33575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DSCN2959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1428728" y="3991186"/>
            <a:ext cx="2071702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102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3" name="Рисунок 2" descr="16171-1920x108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8250" y="571480"/>
            <a:ext cx="3990874" cy="27860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8024" y="548680"/>
            <a:ext cx="4032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Лев </a:t>
            </a:r>
            <a:r>
              <a:rPr lang="ru-RU" sz="1400" dirty="0"/>
              <a:t>- хищное млекопитающее семейства кошачьих. Телосложение плотное, голова крупная, хвост кончается черной кисточкой. Длина тела 2,1 м, а хвоста – до 1,1 м. Вес составляет около 280 кг. Шерсть короткая желто-песочного цвета. У самцов грива – длинная и косматая светло-желтого или черного цвета. </a:t>
            </a:r>
          </a:p>
          <a:p>
            <a:r>
              <a:rPr lang="ru-RU" sz="1400" dirty="0"/>
              <a:t>      В Азии львы обитают в саваннах, полупустынях, пустынях, а в Африке львы сохранились лишь в заповедниках. На общей территории львы проживают группой, в которую входят самки, родившиеся на этой территории. Все они родственницы: бабушки, матери, внучки и дочери. Когда самок много, тогда молодые самки уходят. </a:t>
            </a:r>
          </a:p>
          <a:p>
            <a:r>
              <a:rPr lang="ru-RU" sz="1400" dirty="0"/>
              <a:t>     </a:t>
            </a:r>
            <a:r>
              <a:rPr lang="ru-RU" sz="1400" dirty="0" smtClean="0"/>
              <a:t> Львы </a:t>
            </a:r>
            <a:r>
              <a:rPr lang="ru-RU" sz="1400" dirty="0"/>
              <a:t>питаются птицами, пресмыкающимися и даже саранчой. У льва шкура имеет окраску под цвет травы, и она делает его незаметным, когда он притаится в траве или подкрадывается к стаду, пасущихся животных. Но на охоту лев выходит только тогда, когда голоден. Отбивает животное от стаи и нападает на него. Один из германских натуралистов сказал, что лев – </a:t>
            </a:r>
            <a:r>
              <a:rPr lang="ru-RU" sz="1400" dirty="0" smtClean="0"/>
              <a:t>заботливое </a:t>
            </a:r>
            <a:r>
              <a:rPr lang="ru-RU" sz="1400" dirty="0"/>
              <a:t>животное: он нежный отец, мужественный и храбрый, чужд кровожадности, умный, сообразительный. </a:t>
            </a:r>
          </a:p>
          <a:p>
            <a:r>
              <a:rPr lang="ru-RU" sz="1400" dirty="0"/>
              <a:t>      </a:t>
            </a:r>
          </a:p>
        </p:txBody>
      </p:sp>
      <p:pic>
        <p:nvPicPr>
          <p:cNvPr id="6" name="Рисунок 5" descr="DSCN2947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1380777" y="3238172"/>
            <a:ext cx="2096167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904" y="486007"/>
            <a:ext cx="4008096" cy="322874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3438" y="665221"/>
            <a:ext cx="41776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Зебра</a:t>
            </a:r>
            <a:r>
              <a:rPr lang="ru-RU" sz="1400" dirty="0" smtClean="0"/>
              <a:t> </a:t>
            </a:r>
            <a:r>
              <a:rPr lang="ru-RU" sz="1400" dirty="0"/>
              <a:t>– копытное животное, так как у нее на ногах имеются копыта. Это животное похоже на лошадь, только грива у нее густая и короткая, а шкура с полосатым рисунком. Хвост заканчивается кисточкой из волос. Длина тела до 2,4 м. </a:t>
            </a:r>
          </a:p>
          <a:p>
            <a:r>
              <a:rPr lang="ru-RU" sz="1400" dirty="0"/>
              <a:t>      Зебры имеют хорошее зрение и развитый слух. Живут в саваннах Африки. Держатся табунами до 30 голов. </a:t>
            </a:r>
          </a:p>
          <a:p>
            <a:r>
              <a:rPr lang="ru-RU" sz="1400" dirty="0"/>
              <a:t>      Питаются травой, часто пасутся с жирафами, так как те раньше замечают опасность и предупреждают стадо. Зебрам приходится много передвигаться в поисках корма. Они быстро бегают, их скорость составляет 80 км/ч. </a:t>
            </a:r>
          </a:p>
          <a:p>
            <a:r>
              <a:rPr lang="ru-RU" sz="1400" dirty="0"/>
              <a:t>      Маленькие жеребята запоминают свою маму по полоскам и поэтому не теряются. Оказывается, каждая зебра имеет свой рисунок полосок, который не повторяется. На детенышей часто нападают гиены, и тогда жеребят окружают тесной стеной взрослые зебры и защищают их зубами и копытами. Поэтому хищники предпочитают подкарауливать одиночных животных. </a:t>
            </a:r>
          </a:p>
          <a:p>
            <a:r>
              <a:rPr lang="ru-RU" sz="1400" dirty="0"/>
              <a:t>     Человек истреблял зебр из-за красивой шкуры. Численность их резко сократилась. Некоторые виды зебр занесены в Красную книгу. </a:t>
            </a:r>
          </a:p>
          <a:p>
            <a:r>
              <a:rPr lang="ru-RU" sz="1400" dirty="0"/>
              <a:t>     </a:t>
            </a:r>
          </a:p>
        </p:txBody>
      </p:sp>
      <p:pic>
        <p:nvPicPr>
          <p:cNvPr id="6" name="Рисунок 5" descr="DSCN2942.jpg"/>
          <p:cNvPicPr>
            <a:picLocks noChangeAspect="1"/>
          </p:cNvPicPr>
          <p:nvPr/>
        </p:nvPicPr>
        <p:blipFill>
          <a:blip r:embed="rId5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503083" y="3682728"/>
            <a:ext cx="2060805" cy="2133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807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88024" y="620688"/>
            <a:ext cx="39331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Каждая </a:t>
            </a:r>
            <a:r>
              <a:rPr lang="ru-RU" sz="1400" b="1" dirty="0"/>
              <a:t>черепаха</a:t>
            </a:r>
            <a:r>
              <a:rPr lang="ru-RU" sz="1400" dirty="0"/>
              <a:t> имеет твердый панцирь, в нем есть отверстия для головы, ног и хвоста. Голова имеет овальную форму, шея длинная, очень подвижная.</a:t>
            </a:r>
          </a:p>
          <a:p>
            <a:r>
              <a:rPr lang="ru-RU" sz="1400" dirty="0"/>
              <a:t>     У черепахи развито зрение, слух, обоняние. Зубов нет, но челюсти покрыты заостренными роговыми пластинками, которыми они откусывают пищу. </a:t>
            </a:r>
          </a:p>
          <a:p>
            <a:r>
              <a:rPr lang="ru-RU" sz="1400" dirty="0"/>
              <a:t>      Черепахи живут как на суше, так и в воде. Морские черепахи водятся во всех тропических и субтропических морях. Длина панциря у них от 80 см до 1,4 м, весят до 600 кг. Питаются морские черепахи водорослями, медузами, ракообразными, морскими ежами, рыбой. Морские черепахи</a:t>
            </a:r>
            <a:r>
              <a:rPr lang="ru-RU" sz="1400" b="1" dirty="0"/>
              <a:t> </a:t>
            </a:r>
            <a:r>
              <a:rPr lang="ru-RU" sz="1400" dirty="0"/>
              <a:t>имеют обтекаемую форму. Конечности работают как плавники. На суше передвигаются медленно, а в море хорошо плавают. Каждые 2-3 года самки из моря возвращаются на сушу на то место, где когда-то сами появились на свет. Откладывают яйца и возвращаются в море. Черепашки, появившиеся из яиц, сразу отправляются в море. </a:t>
            </a:r>
          </a:p>
          <a:p>
            <a:r>
              <a:rPr lang="ru-RU" sz="1400" dirty="0"/>
              <a:t>      Средняя продолжительность жизни </a:t>
            </a:r>
            <a:r>
              <a:rPr lang="ru-RU" sz="1400" b="1" dirty="0"/>
              <a:t>черепах</a:t>
            </a:r>
            <a:r>
              <a:rPr lang="ru-RU" sz="1400" dirty="0"/>
              <a:t> 30-40 лет , а некоторые виды на воле могут жить и более 100 лет.</a:t>
            </a:r>
          </a:p>
          <a:p>
            <a:r>
              <a:rPr lang="ru-RU" sz="1400" dirty="0"/>
              <a:t>    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08" y="500043"/>
            <a:ext cx="4086254" cy="310910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DSCN2945.jpg"/>
          <p:cNvPicPr>
            <a:picLocks noChangeAspect="1"/>
          </p:cNvPicPr>
          <p:nvPr/>
        </p:nvPicPr>
        <p:blipFill>
          <a:blip r:embed="rId5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2379596" y="3800376"/>
            <a:ext cx="1878012" cy="1642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N2953.jpg"/>
          <p:cNvPicPr>
            <a:picLocks noChangeAspect="1"/>
          </p:cNvPicPr>
          <p:nvPr/>
        </p:nvPicPr>
        <p:blipFill>
          <a:blip r:embed="rId7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3568" y="3717032"/>
            <a:ext cx="1539171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235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2" name="Рисунок 1" descr="46445-ksyu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7504" y="642918"/>
            <a:ext cx="3862944" cy="2857520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8024" y="620688"/>
            <a:ext cx="396044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Верблюд</a:t>
            </a:r>
            <a:r>
              <a:rPr lang="ru-RU" sz="1400" dirty="0"/>
              <a:t> относится к парнокопытным. Это животное высотой 2,3 м и длиной тела до 3,3 м. </a:t>
            </a:r>
          </a:p>
          <a:p>
            <a:r>
              <a:rPr lang="ru-RU" sz="1400" dirty="0"/>
              <a:t>      Голова небольшая, морда вытянутая и вздутая, а верхняя губа нависает над нижней. Глаза большие с длинными ресницами, защищающими их от песка. Во рту расположены резцы и крупные клыки. На спине лежит 1 или 2 жировых горба. Окраска темно-бурая. Ноги худые и длинные. Имеют на стопах мозолистую подушку, предохраняющую ноги животных от острых камней и горячего песка. На груди и на коленях также есть мозоли, которые во время отдыха позволяют лечь на раскаленный песок. </a:t>
            </a:r>
          </a:p>
          <a:p>
            <a:r>
              <a:rPr lang="ru-RU" sz="1400" dirty="0"/>
              <a:t>      Легко переносит температуру от +50 градусов до – 50 градусов. Живут в безводных пустынях и сухих степях. В диком виде встречаются двугорбые верблюды в Азии, Монголии. Одногорбых верблюдов в диком виде уже не встретишь. </a:t>
            </a:r>
          </a:p>
          <a:p>
            <a:r>
              <a:rPr lang="ru-RU" sz="1400" dirty="0"/>
              <a:t>      Питаются верблюжьей колючкой. В жару от теплового удара животных спасает густая шерсть. </a:t>
            </a:r>
          </a:p>
          <a:p>
            <a:r>
              <a:rPr lang="ru-RU" sz="1400" dirty="0"/>
              <a:t>      Верблюды могут прожить без воды до 45 дней. Запасы воды хранятся в жировых отложениях. Могут они пить даже соленую воду. </a:t>
            </a:r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/>
              <a:t>     </a:t>
            </a:r>
          </a:p>
        </p:txBody>
      </p:sp>
      <p:pic>
        <p:nvPicPr>
          <p:cNvPr id="6" name="Рисунок 5" descr="DSCN2942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1392340" y="3465389"/>
            <a:ext cx="2145691" cy="2644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2" name="Рисунок 1" descr="puzzle_0865f9d13974cd6c2ba37309d3ecfb7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5049" y="642918"/>
            <a:ext cx="3750495" cy="3000396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6314" y="571480"/>
            <a:ext cx="377888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Жираф </a:t>
            </a:r>
            <a:r>
              <a:rPr lang="ru-RU" sz="1400" dirty="0"/>
              <a:t>– животное парнокопытное, жвачное. Это самые высокие животные на </a:t>
            </a:r>
            <a:r>
              <a:rPr lang="ru-RU" sz="1400" b="1" dirty="0"/>
              <a:t>Земле</a:t>
            </a:r>
            <a:r>
              <a:rPr lang="ru-RU" sz="1400" dirty="0"/>
              <a:t>, ростом до 5-6 метров. Весит 550-750 кг. В </a:t>
            </a:r>
            <a:r>
              <a:rPr lang="ru-RU" sz="1400" b="1" dirty="0"/>
              <a:t>жирафе</a:t>
            </a:r>
            <a:r>
              <a:rPr lang="ru-RU" sz="1400" dirty="0"/>
              <a:t> можно узнать многих животных: стройное тело и голова, как у лошади; длинная шея, как у верблюда; уши, как у быка; легкие ноги, как у антилопы; шкура с пятнами, как у пантеры. Окраска тела желтая с темно-коричневыми пятнами разной формы, поэтому иногда жирафа называют </a:t>
            </a:r>
            <a:r>
              <a:rPr lang="ru-RU" sz="1400" dirty="0" err="1"/>
              <a:t>верблюдо</a:t>
            </a:r>
            <a:r>
              <a:rPr lang="ru-RU" sz="1400" dirty="0"/>
              <a:t>-пантерой. На голове есть маленькие рожки, а глаза - карие. </a:t>
            </a:r>
          </a:p>
          <a:p>
            <a:r>
              <a:rPr lang="ru-RU" sz="1400" dirty="0"/>
              <a:t>      Обитает </a:t>
            </a:r>
            <a:r>
              <a:rPr lang="ru-RU" sz="1400" b="1" dirty="0"/>
              <a:t>жираф</a:t>
            </a:r>
            <a:r>
              <a:rPr lang="ru-RU" sz="1400" dirty="0"/>
              <a:t> в </a:t>
            </a:r>
            <a:r>
              <a:rPr lang="ru-RU" sz="1400" b="1" dirty="0"/>
              <a:t>Африке</a:t>
            </a:r>
            <a:r>
              <a:rPr lang="ru-RU" sz="1400" dirty="0"/>
              <a:t>. Живет в</a:t>
            </a:r>
            <a:r>
              <a:rPr lang="ru-RU" sz="1400" b="1" dirty="0"/>
              <a:t> саваннах </a:t>
            </a:r>
            <a:r>
              <a:rPr lang="ru-RU" sz="1400" dirty="0"/>
              <a:t>небольшими стадами (по 12-15 голов). Вожаков в стадах не бывает. </a:t>
            </a:r>
          </a:p>
          <a:p>
            <a:r>
              <a:rPr lang="ru-RU" sz="1400" dirty="0"/>
              <a:t>      Питаются </a:t>
            </a:r>
            <a:r>
              <a:rPr lang="ru-RU" sz="1400" b="1" dirty="0"/>
              <a:t>жирафы</a:t>
            </a:r>
            <a:r>
              <a:rPr lang="ru-RU" sz="1400" dirty="0"/>
              <a:t> листьями, почками и ветками. </a:t>
            </a:r>
            <a:r>
              <a:rPr lang="ru-RU" sz="1400" dirty="0" smtClean="0"/>
              <a:t>Длинная </a:t>
            </a:r>
            <a:r>
              <a:rPr lang="ru-RU" sz="1400" dirty="0"/>
              <a:t>шея позволяет ему доставать листья с верхушек деревьев, а вот щипать траву ему неудобно, поэтому он и объедает </a:t>
            </a:r>
            <a:r>
              <a:rPr lang="ru-RU" sz="1400" b="1" dirty="0"/>
              <a:t>акацию</a:t>
            </a:r>
            <a:r>
              <a:rPr lang="ru-RU" sz="1400" dirty="0"/>
              <a:t>. </a:t>
            </a:r>
          </a:p>
          <a:p>
            <a:r>
              <a:rPr lang="ru-RU" sz="1400" dirty="0"/>
              <a:t>      Спит </a:t>
            </a:r>
            <a:r>
              <a:rPr lang="ru-RU" sz="1400" b="1" dirty="0"/>
              <a:t>жираф</a:t>
            </a:r>
            <a:r>
              <a:rPr lang="ru-RU" sz="1400" dirty="0"/>
              <a:t> мало и стоя. Это добродушное животное пасется вместе с </a:t>
            </a:r>
            <a:r>
              <a:rPr lang="ru-RU" sz="1400" b="1" dirty="0"/>
              <a:t>зебрами</a:t>
            </a:r>
            <a:r>
              <a:rPr lang="ru-RU" sz="1400" dirty="0"/>
              <a:t>, </a:t>
            </a:r>
            <a:r>
              <a:rPr lang="ru-RU" sz="1400" b="1" dirty="0"/>
              <a:t>антилопами</a:t>
            </a:r>
            <a:r>
              <a:rPr lang="ru-RU" sz="1400" dirty="0"/>
              <a:t>, </a:t>
            </a:r>
            <a:r>
              <a:rPr lang="ru-RU" sz="1400" b="1" dirty="0"/>
              <a:t>страусами</a:t>
            </a:r>
            <a:r>
              <a:rPr lang="ru-RU" sz="1400" dirty="0"/>
              <a:t>. Из-за высокого роста жирафы раньше других замечают опасность. </a:t>
            </a:r>
          </a:p>
          <a:p>
            <a:r>
              <a:rPr lang="ru-RU" sz="1400" dirty="0"/>
              <a:t>      Обычно передвигаются неторопливо, но могут развивать скорость до 60 км /ч. </a:t>
            </a:r>
          </a:p>
          <a:p>
            <a:r>
              <a:rPr lang="ru-RU" sz="1400" dirty="0"/>
              <a:t>     </a:t>
            </a:r>
          </a:p>
          <a:p>
            <a:r>
              <a:rPr lang="ru-RU" sz="1400" dirty="0"/>
              <a:t> </a:t>
            </a:r>
          </a:p>
        </p:txBody>
      </p:sp>
      <p:pic>
        <p:nvPicPr>
          <p:cNvPr id="5" name="Рисунок 4" descr="DSCN2864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>
          <a:xfrm>
            <a:off x="1357290" y="3857628"/>
            <a:ext cx="2263910" cy="2000264"/>
          </a:xfrm>
          <a:prstGeom prst="round2DiagRect">
            <a:avLst>
              <a:gd name="adj1" fmla="val 3476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3" name="Рисунок 2" descr="article-1163991-03FCA020000005DC-183_634x5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642918"/>
            <a:ext cx="3643338" cy="30003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14876" y="785794"/>
            <a:ext cx="4106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Горилла</a:t>
            </a:r>
            <a:r>
              <a:rPr lang="ru-RU" sz="1400" dirty="0" err="1" smtClean="0"/>
              <a:t>.Несмотря</a:t>
            </a:r>
            <a:r>
              <a:rPr lang="ru-RU" sz="1400" dirty="0" smtClean="0"/>
              <a:t> </a:t>
            </a:r>
            <a:r>
              <a:rPr lang="ru-RU" sz="1400" dirty="0"/>
              <a:t>на свой устрашающий вид эта большая, более двух метров ростом обезьяна очень дружелюбна; самцы из одной стаи обычно не соперничают друг с другом, а вожаку, чтобы его послушались, достаточно вытаращить глаза и издать соответствующий крик, ударяя себя пальцами по груди. Такое поведение - всего лишь инсценировка, за ним никогда не следует нападения. Перед настоящей атакой горилла долго и молча смотрит в глаза противнику. Пристальный взгляд, прямо в глаза, означает вызов не только у горилл, но и почти у всех млекопитающих, в том числе у собак, кошек и даже у людей. </a:t>
            </a:r>
          </a:p>
          <a:p>
            <a:r>
              <a:rPr lang="ru-RU" sz="1400" dirty="0"/>
              <a:t>Маленькие гориллы остаются с матерью в течение почти четырех лет. Когда рождается следующий, мать начинает отдалять от себя старшего, но никогда не делает это грубо; она как бы предлагает ему самому попробовать свои силы во взрослой жизни. </a:t>
            </a:r>
          </a:p>
          <a:p>
            <a:r>
              <a:rPr lang="ru-RU" sz="1400" dirty="0"/>
              <a:t>Проснувшись, гориллы отправляются на поиски пищи. Оставшееся время они посвящают отдыху и играм. После вечерней трапезы устраиваются на земле своего рода подстилки, на которых и засыпают. </a:t>
            </a:r>
          </a:p>
        </p:txBody>
      </p:sp>
      <p:pic>
        <p:nvPicPr>
          <p:cNvPr id="5" name="Рисунок 4" descr="DSCN2851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555776" y="3714752"/>
            <a:ext cx="1584176" cy="2156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N2865.jpg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14348" y="3786190"/>
            <a:ext cx="1607695" cy="1515018"/>
          </a:xfrm>
          <a:prstGeom prst="round2DiagRect">
            <a:avLst>
              <a:gd name="adj1" fmla="val 0"/>
              <a:gd name="adj2" fmla="val 3299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4" name="Рисунок 3" descr="0_589d4_75950d37_X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34" y="606406"/>
            <a:ext cx="3786213" cy="286069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43438" y="592654"/>
            <a:ext cx="41434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Бегемот</a:t>
            </a:r>
            <a:r>
              <a:rPr lang="ru-RU" sz="1400" dirty="0"/>
              <a:t> или </a:t>
            </a:r>
            <a:r>
              <a:rPr lang="ru-RU" sz="1400" b="1" dirty="0"/>
              <a:t>гиппопотам</a:t>
            </a:r>
            <a:r>
              <a:rPr lang="ru-RU" sz="1400" dirty="0"/>
              <a:t> – очень крупное животное. Имеет длину до 4,5 м, вес до 3,2 тонны. У него массивное туловище, короткие и очень толстые ноги, громадная голова. Его тело лишено всякой пропорциональности и красоты. Верхняя и нижняя челюсть имеет 40 зубов. Из них 4 громадных клыка, длиной более 50 см, которыми он вырывает корневища водных растений. Считают, что бегемоты умные и наделены памятью, а также и очень сильные. Опасным становится, когда раздражен. Но в основном это безобидное животное. </a:t>
            </a:r>
          </a:p>
          <a:p>
            <a:r>
              <a:rPr lang="ru-RU" sz="1400" dirty="0"/>
              <a:t>      Вся жизнь гиппопотамов проходит в воде, особенно им нравятся мелководные заливы с заросшими берегами. Они стоят в воде, ногами на дне, голова достает до поверхности, а сверху, над водой, торчат только уши, ноздри и глаза. Иногда они погружаются полностью в воду, тогда уши прижимаются к голове, ноздри закрываются специальными клапанами. </a:t>
            </a:r>
          </a:p>
          <a:p>
            <a:r>
              <a:rPr lang="ru-RU" sz="1400" dirty="0"/>
              <a:t>      Пастись гиппопотам выходит после заката. Ему нужно проделать несколько километров, чтобы съесть около 50 кг любой травы в сутки. Эта трава может быть совсем высохшей, из-за чего ее не будет есть ни одно другое животное. </a:t>
            </a:r>
          </a:p>
          <a:p>
            <a:r>
              <a:rPr lang="ru-RU" sz="1400" dirty="0"/>
              <a:t>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6" name="Рисунок 5" descr="DSCN2858.jp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35820" y="3714752"/>
            <a:ext cx="2678924" cy="2071701"/>
          </a:xfrm>
          <a:prstGeom prst="round2DiagRect">
            <a:avLst>
              <a:gd name="adj1" fmla="val 2372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6016" y="620688"/>
            <a:ext cx="4086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Носорог</a:t>
            </a:r>
            <a:r>
              <a:rPr lang="ru-RU" sz="1400" dirty="0" smtClean="0"/>
              <a:t> </a:t>
            </a:r>
            <a:r>
              <a:rPr lang="ru-RU" sz="1400" dirty="0"/>
              <a:t>- самое большое на суше </a:t>
            </a:r>
            <a:r>
              <a:rPr lang="ru-RU" sz="1400" dirty="0" smtClean="0"/>
              <a:t>после слона. </a:t>
            </a:r>
            <a:r>
              <a:rPr lang="ru-RU" sz="1400" dirty="0"/>
              <a:t>Но почему его называют - "носорог"? У этого животного на носу и в самом деле растет огромный остроконечный рог. </a:t>
            </a:r>
          </a:p>
          <a:p>
            <a:r>
              <a:rPr lang="ru-RU" sz="1400" dirty="0"/>
              <a:t>Некоторые носороги носят один рог, а есть и двурогие: один рог большой, другой поменьше. Рога не из кости, они образованы из твердых, плотно спрессованных волос. Но все равно это грозное оружие.</a:t>
            </a:r>
          </a:p>
          <a:p>
            <a:r>
              <a:rPr lang="ru-RU" sz="1400" dirty="0"/>
              <a:t>Носороги любят залезать в воду или болото, а то и поваляться в грязи. Так звери спасаются от жары.</a:t>
            </a:r>
          </a:p>
          <a:p>
            <a:r>
              <a:rPr lang="ru-RU" sz="1400" dirty="0"/>
              <a:t>Толстая, прочная кожа носорогов образует складки. </a:t>
            </a:r>
            <a:r>
              <a:rPr lang="ru-RU" sz="1400" dirty="0" smtClean="0"/>
              <a:t>Носороги </a:t>
            </a:r>
            <a:r>
              <a:rPr lang="ru-RU" sz="1400" dirty="0"/>
              <a:t>плохо видят, но у них очень хороший слух. А еще лучше обоняние: они по запаху находят знакомую дорогу к озеру или к тому месту, где растет вкусная трава. И у каждого носорога протоптана своя тропинка.</a:t>
            </a:r>
          </a:p>
          <a:p>
            <a:r>
              <a:rPr lang="ru-RU" sz="1400" dirty="0"/>
              <a:t>Едят носороги траву, листья. И, конечно, плоды, упавшие с деревьев на землю.</a:t>
            </a:r>
          </a:p>
          <a:p>
            <a:r>
              <a:rPr lang="ru-RU" sz="1400" dirty="0" smtClean="0"/>
              <a:t>Чаще </a:t>
            </a:r>
            <a:r>
              <a:rPr lang="ru-RU" sz="1400" dirty="0"/>
              <a:t>всего носороги живут в одиночестве. Только белые африканские носороги пасутся вместе, небольшими группами. Когда рождается малыш, мама кормит его молоком целый год!</a:t>
            </a:r>
          </a:p>
          <a:p>
            <a:r>
              <a:rPr lang="ru-RU" sz="1400" dirty="0"/>
              <a:t>На земле осталось мало носорогов. Но их можно увидеть в некоторых зоопарках.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80" y="548370"/>
            <a:ext cx="4080720" cy="30605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25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2" name="Рисунок 1" descr="21_crocodili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514" y="642918"/>
            <a:ext cx="3955924" cy="2643206"/>
          </a:xfrm>
          <a:prstGeom prst="rect">
            <a:avLst/>
          </a:prstGeom>
          <a:ln w="76200">
            <a:solidFill>
              <a:srgbClr val="128D01"/>
            </a:solidFill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8024" y="692696"/>
            <a:ext cx="39988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Крокодилы</a:t>
            </a:r>
            <a:r>
              <a:rPr lang="ru-RU" sz="1400" dirty="0"/>
              <a:t> обитают в реках, болотах, озерах жарких стран. Продолжительность жизни крокодилов составляет более 50 лет. </a:t>
            </a:r>
          </a:p>
          <a:p>
            <a:r>
              <a:rPr lang="ru-RU" sz="1400" dirty="0"/>
              <a:t>      Он очень похож на ящерицу, но значительно крупнее. Нильский крокодил имеет длину 7 м, весит 750 кг. У него длинная и узкая морда, в верхней части находятся глаза и ноздри. Хвост, тело, ноги покрыты роговыми пластинками, которые образуют крепкий панцирь. </a:t>
            </a:r>
          </a:p>
          <a:p>
            <a:r>
              <a:rPr lang="ru-RU" sz="1400" dirty="0"/>
              <a:t>      Крокодил хорошо видит, как днем, так и ночью. У него такой сильный хвост, что он может убить им крупное животное и даже человека. </a:t>
            </a:r>
          </a:p>
          <a:p>
            <a:r>
              <a:rPr lang="ru-RU" sz="1400" dirty="0"/>
              <a:t>      Питается крупными и мелкими животными, птицами, рыбами, лягушками. </a:t>
            </a:r>
          </a:p>
          <a:p>
            <a:r>
              <a:rPr lang="ru-RU" sz="1400" dirty="0"/>
              <a:t>     На суши ползает медленно, а в воде легко и быстро. Днем он любит греться на солнышке, а ночью идет на охоту. Погружаясь в воду так, что видны глаза и ноздри, он незаметно подкрадывается к добыче. </a:t>
            </a:r>
          </a:p>
          <a:p>
            <a:r>
              <a:rPr lang="ru-RU" sz="1400" dirty="0"/>
              <a:t>      Самки откладывают яйца в ямки и зарывают их сверху. Когда появятся маленькие крокодильчики, они относят в пасти их на мелководье. Там они вырастут и станут большими крокодилами. </a:t>
            </a:r>
          </a:p>
          <a:p>
            <a:r>
              <a:rPr lang="ru-RU" sz="1400" dirty="0"/>
              <a:t> </a:t>
            </a:r>
          </a:p>
        </p:txBody>
      </p:sp>
      <p:pic>
        <p:nvPicPr>
          <p:cNvPr id="6" name="Рисунок 5" descr="DSCN2842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14348" y="3745865"/>
            <a:ext cx="3500462" cy="1555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2" name="Рисунок 1" descr="avatar_13536.jpg"/>
          <p:cNvPicPr>
            <a:picLocks noChangeAspect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>
          <a:xfrm>
            <a:off x="624109" y="744121"/>
            <a:ext cx="3662139" cy="2899193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  <p:pic>
        <p:nvPicPr>
          <p:cNvPr id="3" name="Рисунок 2" descr="Изображение 050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64445" y="3666332"/>
            <a:ext cx="2671706" cy="2137363"/>
          </a:xfrm>
          <a:prstGeom prst="round2DiagRect">
            <a:avLst>
              <a:gd name="adj1" fmla="val 1989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3929066"/>
            <a:ext cx="3571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692696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</a:t>
            </a:r>
            <a:r>
              <a:rPr lang="ru-RU" sz="1400" b="1" dirty="0" smtClean="0"/>
              <a:t>Белый </a:t>
            </a:r>
            <a:r>
              <a:rPr lang="ru-RU" sz="1400" b="1" dirty="0"/>
              <a:t>медведь </a:t>
            </a:r>
            <a:r>
              <a:rPr lang="ru-RU" sz="1400" dirty="0" smtClean="0"/>
              <a:t>живёт </a:t>
            </a:r>
            <a:r>
              <a:rPr lang="ru-RU" sz="1400" dirty="0"/>
              <a:t>на Севере, среди льдов и снега, поэтому и шуба у него белая. На фоне снега она незаметна и позволяет ему ближе подобраться к </a:t>
            </a:r>
            <a:r>
              <a:rPr lang="ru-RU" sz="1400" dirty="0" err="1" smtClean="0"/>
              <a:t>добыче.Только</a:t>
            </a:r>
            <a:r>
              <a:rPr lang="ru-RU" sz="1400" dirty="0" smtClean="0"/>
              <a:t> </a:t>
            </a:r>
            <a:r>
              <a:rPr lang="ru-RU" sz="1400" dirty="0"/>
              <a:t>нос и губы у белых медведей чёрные. Шуба у него плотная, густая - отличная защита от морозов. Мохнатые лапы - широкие: так по снегу ходить удобнее. А на лапах - острые когти. Ими снег хорошо раскапывать и добычу удерживать.</a:t>
            </a:r>
          </a:p>
          <a:p>
            <a:r>
              <a:rPr lang="ru-RU" sz="1400" dirty="0" smtClean="0"/>
              <a:t>     Белые </a:t>
            </a:r>
            <a:r>
              <a:rPr lang="ru-RU" sz="1400" dirty="0"/>
              <a:t>медведи - любители путешествовать. И не только по берегу: они даже на больших льдинах плавают. </a:t>
            </a:r>
            <a:r>
              <a:rPr lang="ru-RU" sz="1400" dirty="0" smtClean="0"/>
              <a:t>Охотятся </a:t>
            </a:r>
            <a:r>
              <a:rPr lang="ru-RU" sz="1400" dirty="0"/>
              <a:t>белые медведи на тюленей. </a:t>
            </a:r>
            <a:r>
              <a:rPr lang="ru-RU" sz="1400" dirty="0" smtClean="0"/>
              <a:t>Летом </a:t>
            </a:r>
            <a:r>
              <a:rPr lang="ru-RU" sz="1400" dirty="0"/>
              <a:t>он охотится на водоплавающих птиц.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Нередко </a:t>
            </a:r>
            <a:r>
              <a:rPr lang="ru-RU" sz="1400" dirty="0"/>
              <a:t>белые медведи подходят к жилищу человека. И залезают туда, где хранятся продукты. Белые медведи очень сильные - консервную банку могут легко смять </a:t>
            </a:r>
            <a:r>
              <a:rPr lang="ru-RU" sz="1400" dirty="0" smtClean="0"/>
              <a:t>лапой. </a:t>
            </a:r>
            <a:r>
              <a:rPr lang="ru-RU" sz="1400" dirty="0"/>
              <a:t>Белые медведи зимой не впадают в спячку, но спят </a:t>
            </a:r>
            <a:r>
              <a:rPr lang="ru-RU" sz="1400" dirty="0" smtClean="0"/>
              <a:t>много.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Белые </a:t>
            </a:r>
            <a:r>
              <a:rPr lang="ru-RU" sz="1400" dirty="0"/>
              <a:t>медведи находятся под защитой, они занесены в Красную книгу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144196" cy="8001056"/>
          </a:xfrm>
          <a:prstGeom prst="rect">
            <a:avLst/>
          </a:prstGeom>
        </p:spPr>
      </p:pic>
      <p:pic>
        <p:nvPicPr>
          <p:cNvPr id="2" name="Рисунок 1" descr="91797_dwa_pingwiny_przyjaz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2910" y="642917"/>
            <a:ext cx="3643338" cy="25503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8024" y="686881"/>
            <a:ext cx="39982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Пингвины</a:t>
            </a:r>
            <a:r>
              <a:rPr lang="ru-RU" sz="1400" dirty="0" smtClean="0"/>
              <a:t> </a:t>
            </a:r>
            <a:r>
              <a:rPr lang="ru-RU" sz="1400" dirty="0"/>
              <a:t>относятся к нелетающим птицам. Белая манишка и черный фрак делают их похожими на людей. Тело покрыто густым коротким оперением, которое не промокает. Под кожей находится толстый слой жира, поэтому они не мерзнут и могут голодать. Хотя у пингвинов есть короткие крылья, но они не летают. </a:t>
            </a:r>
          </a:p>
          <a:p>
            <a:r>
              <a:rPr lang="ru-RU" sz="1400" dirty="0"/>
              <a:t>      Особенности строения позволяют выживать этим птицам в самом холодном, самом суровом климате Антарктиды. Императорские и королевские пингвины живут только там. Императорские пингвины самые крупные. Их длина до 1,2 м, а вес до 42 кг. Живут колониями численностью до 300 тысяч птиц. </a:t>
            </a:r>
          </a:p>
          <a:p>
            <a:r>
              <a:rPr lang="ru-RU" sz="1400" dirty="0"/>
              <a:t>      Питаются рыбой, кальмарами, креветками. Пищу добывают себе в море. Несгибаемые крылья в воде служат веслами, хвост и лапы - рулем. Они могут двигаться со скоростью до 40 км/ч. (как подводная лодка, субмарина). </a:t>
            </a:r>
          </a:p>
          <a:p>
            <a:r>
              <a:rPr lang="ru-RU" sz="1400" dirty="0"/>
              <a:t>      Императорские и королевские пингвины откладывают в мае-июне по одному яйцу прямо на лед. </a:t>
            </a:r>
            <a:r>
              <a:rPr lang="ru-RU" sz="1400" dirty="0" smtClean="0"/>
              <a:t>За </a:t>
            </a:r>
            <a:r>
              <a:rPr lang="ru-RU" sz="1400" dirty="0"/>
              <a:t>кормом родители ныряют в море, а в начале декабря, когда птенцы станут взрослыми, они будут вместе добывать корм. </a:t>
            </a:r>
          </a:p>
          <a:p>
            <a:r>
              <a:rPr lang="ru-RU" sz="1400" dirty="0"/>
              <a:t>    </a:t>
            </a:r>
          </a:p>
        </p:txBody>
      </p:sp>
      <p:pic>
        <p:nvPicPr>
          <p:cNvPr id="5" name="Рисунок 4" descr="DSCN2898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00100" y="3643314"/>
            <a:ext cx="3027872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0d151220c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357214"/>
            <a:ext cx="10072758" cy="8001056"/>
          </a:xfrm>
          <a:prstGeom prst="rect">
            <a:avLst/>
          </a:prstGeom>
        </p:spPr>
      </p:pic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500042"/>
            <a:ext cx="4071966" cy="32147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DSCN2902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71538" y="3840250"/>
            <a:ext cx="2571768" cy="1946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6016" y="757728"/>
            <a:ext cx="388843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Волк</a:t>
            </a:r>
            <a:r>
              <a:rPr lang="ru-RU" sz="1400" dirty="0" smtClean="0"/>
              <a:t>. Очень </a:t>
            </a:r>
            <a:r>
              <a:rPr lang="ru-RU" sz="1400" dirty="0"/>
              <a:t>давно человек сумел приручить этого грозного и опасного зверя. От серого волка ведут свою родословную все собаки, на него похожи некоторые их породы. Особенно немецкие овчарки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Волк крупнее собаки и свой хвост никогда не закручивает "в колечко". Волчий мех теплый, густой, серого или рыжевато - бурого цвета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В отличие от собак, волк не лает, а рычит или воет</a:t>
            </a:r>
            <a:r>
              <a:rPr lang="ru-RU" sz="1400" dirty="0" smtClean="0"/>
              <a:t>.                        Волк </a:t>
            </a:r>
            <a:r>
              <a:rPr lang="ru-RU" sz="1400" dirty="0"/>
              <a:t>умный, смелый и сильный зверь. Он быстро бегает, хорошо плавает. Охотясь, совершает далекие походы</a:t>
            </a:r>
            <a:r>
              <a:rPr lang="ru-RU" sz="1400" dirty="0" smtClean="0"/>
              <a:t>.</a:t>
            </a:r>
            <a:r>
              <a:rPr lang="ru-RU" sz="1400" dirty="0"/>
              <a:t> волки - хищники, их справедливо называют "санитарами леса". </a:t>
            </a:r>
          </a:p>
          <a:p>
            <a:r>
              <a:rPr lang="ru-RU" sz="1400" dirty="0"/>
              <a:t>Часто волки охотятся стаей. </a:t>
            </a:r>
            <a:r>
              <a:rPr lang="ru-RU" sz="1400" dirty="0" smtClean="0"/>
              <a:t>Удивительно</a:t>
            </a:r>
            <a:r>
              <a:rPr lang="ru-RU" sz="1400" dirty="0"/>
              <a:t>, но волк никогда не охотится рядом с тем местом, где живет. Свое логово он может устроить рядом с деревней, даже с фермой, где содержатся животные, но ничем себя не выдаст, за добычей будет уходить далеко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Волчьи норы можно встретить в зарослях кустов, в оврагах, под корнями упавших деревьев.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1887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45</cp:revision>
  <dcterms:created xsi:type="dcterms:W3CDTF">2012-09-25T05:56:44Z</dcterms:created>
  <dcterms:modified xsi:type="dcterms:W3CDTF">2013-05-27T13:21:41Z</dcterms:modified>
</cp:coreProperties>
</file>