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74" r:id="rId4"/>
    <p:sldMasterId id="2147483676" r:id="rId5"/>
    <p:sldMasterId id="2147483678" r:id="rId6"/>
    <p:sldMasterId id="2147483682" r:id="rId7"/>
    <p:sldMasterId id="2147483684" r:id="rId8"/>
    <p:sldMasterId id="2147483686" r:id="rId9"/>
    <p:sldMasterId id="2147483688" r:id="rId10"/>
  </p:sldMasterIdLst>
  <p:notesMasterIdLst>
    <p:notesMasterId r:id="rId35"/>
  </p:notesMasterIdLst>
  <p:sldIdLst>
    <p:sldId id="320" r:id="rId11"/>
    <p:sldId id="273" r:id="rId12"/>
    <p:sldId id="274" r:id="rId13"/>
    <p:sldId id="287" r:id="rId14"/>
    <p:sldId id="275" r:id="rId15"/>
    <p:sldId id="276" r:id="rId16"/>
    <p:sldId id="278" r:id="rId17"/>
    <p:sldId id="291" r:id="rId18"/>
    <p:sldId id="292" r:id="rId19"/>
    <p:sldId id="293" r:id="rId20"/>
    <p:sldId id="294" r:id="rId21"/>
    <p:sldId id="279" r:id="rId22"/>
    <p:sldId id="281" r:id="rId23"/>
    <p:sldId id="280" r:id="rId24"/>
    <p:sldId id="317" r:id="rId25"/>
    <p:sldId id="319" r:id="rId26"/>
    <p:sldId id="269" r:id="rId27"/>
    <p:sldId id="263" r:id="rId28"/>
    <p:sldId id="305" r:id="rId29"/>
    <p:sldId id="307" r:id="rId30"/>
    <p:sldId id="308" r:id="rId31"/>
    <p:sldId id="306" r:id="rId32"/>
    <p:sldId id="312" r:id="rId33"/>
    <p:sldId id="32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31D3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EA6CA-9D79-4E64-9338-151949FA7F0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A1071-F5D1-4F49-94AA-4DA935EF7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603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D00D-A664-4DC2-9C84-677728E4195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0D4B-8245-4F79-99C6-3457CC75C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732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D00D-A664-4DC2-9C84-677728E4195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0D4B-8245-4F79-99C6-3457CC75C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087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D00D-A664-4DC2-9C84-677728E4195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0D4B-8245-4F79-99C6-3457CC75C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9634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F4FD-979A-4324-BE1D-031DA7FE8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A0D8-E331-4983-8418-A56962ECD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049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A9A1-648B-4D8B-A33A-A80355BFD2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11E6-372A-42A2-9DB3-DB40BDE19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597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73DA7-0FC0-4526-832D-EA66DE88B1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851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F4FD-979A-4324-BE1D-031DA7FE8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A0D8-E331-4983-8418-A56962ECD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173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D5B66-8BBF-4EE4-BC39-30E6377A9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2871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E3DE5-5833-45EE-A667-6449F39F94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73DA7-0FC0-4526-832D-EA66DE88B1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E3DE5-5833-45EE-A667-6449F39F94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D00D-A664-4DC2-9C84-677728E4195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0D4B-8245-4F79-99C6-3457CC75C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223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FE3C5-A175-4AE6-9939-609E482D29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73DA7-0FC0-4526-832D-EA66DE88B1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FE3C5-A175-4AE6-9939-609E482D29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D00D-A664-4DC2-9C84-677728E4195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0D4B-8245-4F79-99C6-3457CC75C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776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D00D-A664-4DC2-9C84-677728E4195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0D4B-8245-4F79-99C6-3457CC75C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556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D00D-A664-4DC2-9C84-677728E4195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0D4B-8245-4F79-99C6-3457CC75C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145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D00D-A664-4DC2-9C84-677728E4195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0D4B-8245-4F79-99C6-3457CC75C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159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D00D-A664-4DC2-9C84-677728E4195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0D4B-8245-4F79-99C6-3457CC75C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65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D00D-A664-4DC2-9C84-677728E4195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0D4B-8245-4F79-99C6-3457CC75C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558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D00D-A664-4DC2-9C84-677728E4195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0D4B-8245-4F79-99C6-3457CC75C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014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3D00D-A664-4DC2-9C84-677728E4195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0D4B-8245-4F79-99C6-3457CC75C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448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15E6D-57F7-4940-A7D7-F79C236C6C5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0A9A1-648B-4D8B-A33A-A80355BFD2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511E6-372A-42A2-9DB3-DB40BDE19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67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0A9A1-648B-4D8B-A33A-A80355BFD2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511E6-372A-42A2-9DB3-DB40BDE19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67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9F4FD-979A-4324-BE1D-031DA7FE8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2A0D8-E331-4983-8418-A56962ECD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7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15E6D-57F7-4940-A7D7-F79C236C6C5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15E6D-57F7-4940-A7D7-F79C236C6C5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15E6D-57F7-4940-A7D7-F79C236C6C5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15E6D-57F7-4940-A7D7-F79C236C6C5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15E6D-57F7-4940-A7D7-F79C236C6C5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http://prodecoupage.com/1.gif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http://prodecoupage.com/1.gif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427984" y="0"/>
            <a:ext cx="4716016" cy="17144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дополнительного образования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«Дворец творчества детей и молодёжи»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«Пластические искусства»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62146" y="2996952"/>
            <a:ext cx="5581854" cy="1643074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rgbClr val="A31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Арт-мастерская  педагога дополнительного образования</a:t>
            </a:r>
          </a:p>
          <a:p>
            <a:r>
              <a:rPr lang="ru-RU" sz="2400" b="1" dirty="0" smtClean="0">
                <a:solidFill>
                  <a:srgbClr val="A31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Татьяны Сергеевны</a:t>
            </a:r>
          </a:p>
          <a:p>
            <a:r>
              <a:rPr lang="ru-RU" sz="2400" b="1" dirty="0">
                <a:solidFill>
                  <a:srgbClr val="A31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Крашенинниковой</a:t>
            </a:r>
            <a:r>
              <a:rPr lang="ru-RU" sz="2400" b="1" dirty="0" smtClean="0">
                <a:solidFill>
                  <a:srgbClr val="A31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A31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srgbClr val="A31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95736" y="14285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«</a:t>
            </a:r>
            <a:r>
              <a:rPr lang="ru-RU" sz="4000" b="1" u="sng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Часы</a:t>
            </a:r>
            <a:r>
              <a:rPr lang="ru-RU" sz="48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»</a:t>
            </a:r>
            <a:endParaRPr lang="ru-RU" b="1" kern="10" dirty="0" smtClean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990033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pic>
        <p:nvPicPr>
          <p:cNvPr id="55298" name="Picture 2" descr="Картинка 2 из 3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605595" cy="3317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300" name="Picture 4" descr="Картинка 77 из 34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367857" cy="3268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383" y="3212976"/>
            <a:ext cx="3256051" cy="3400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897873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03648" y="214291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«</a:t>
            </a:r>
            <a:r>
              <a:rPr lang="ru-RU" sz="4000" b="1" u="sng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Другие поверхности</a:t>
            </a:r>
            <a:r>
              <a:rPr lang="ru-RU" sz="48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»</a:t>
            </a:r>
            <a:endParaRPr lang="ru-RU" b="1" kern="10" dirty="0" smtClean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990033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pic>
        <p:nvPicPr>
          <p:cNvPr id="56322" name="Picture 2" descr="Картинка 22 из 24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675012" cy="3564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326" name="Picture 6" descr="http://im8-tub.yandex.net/i?id=59771066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2808312" cy="3752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328" name="Picture 8" descr="Картинка 130 из 24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852936"/>
            <a:ext cx="2518420" cy="3910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6648720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51520" y="836712"/>
            <a:ext cx="8712968" cy="48245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инструменты</a:t>
            </a:r>
            <a:r>
              <a:rPr lang="ru-RU" sz="36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entury Schoolbook" pitchFamily="18" charset="0"/>
              </a:rPr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8" name="Picture 20" descr="Картинка 6 из 399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81128"/>
            <a:ext cx="3104034" cy="2002980"/>
          </a:xfrm>
          <a:prstGeom prst="rect">
            <a:avLst/>
          </a:prstGeom>
          <a:noFill/>
        </p:spPr>
      </p:pic>
      <p:pic>
        <p:nvPicPr>
          <p:cNvPr id="32784" name="Picture 16" descr="Картинка 1 из 60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1288">
            <a:off x="6393754" y="3700681"/>
            <a:ext cx="2005980" cy="2513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2" name="Picture 14" descr="Картинка 15 из 15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420888"/>
            <a:ext cx="2441848" cy="2441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0" name="Picture 12" descr="Картинка 176 из 167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11495">
            <a:off x="3385860" y="512704"/>
            <a:ext cx="2682918" cy="269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Картинка 92 из 167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60414">
            <a:off x="577535" y="650412"/>
            <a:ext cx="2738360" cy="2792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Картинка 1 из 57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41691">
            <a:off x="1630101" y="2219196"/>
            <a:ext cx="2386236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6" name="Picture 18" descr="Картинка 47 из 1619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71381">
            <a:off x="361315" y="4241535"/>
            <a:ext cx="3363516" cy="2461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2021121115142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467577">
            <a:off x="6286512" y="285728"/>
            <a:ext cx="2428892" cy="29289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83568" y="692696"/>
            <a:ext cx="7848872" cy="5040412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indent="5365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декорирования- прозрачная, стеклянная тарелка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65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Салфетки для декупажа, декупажная карта или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распечатка;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65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Ножницы;</a:t>
            </a:r>
          </a:p>
          <a:p>
            <a:pPr indent="5365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Кисточки;</a:t>
            </a:r>
          </a:p>
          <a:p>
            <a:pPr indent="5365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Клей для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декупажа;</a:t>
            </a:r>
          </a:p>
          <a:p>
            <a:pPr indent="5365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Лак для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декупажа;</a:t>
            </a:r>
          </a:p>
          <a:p>
            <a:pPr indent="5365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Вам могут пригодиться: </a:t>
            </a:r>
          </a:p>
          <a:p>
            <a:pPr indent="5365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криловые краски;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65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разными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свойствами;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65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спомогательные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для обработки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поверхности;</a:t>
            </a:r>
          </a:p>
          <a:p>
            <a:pPr indent="5365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Контуры по стеклу.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Материалы и инструменты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P4081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0232" y="1268760"/>
            <a:ext cx="1981721" cy="2642294"/>
          </a:xfrm>
        </p:spPr>
      </p:pic>
      <p:pic>
        <p:nvPicPr>
          <p:cNvPr id="6" name="Рисунок 5" descr="P4081069.JPG"/>
          <p:cNvPicPr>
            <a:picLocks noChangeAspect="1"/>
          </p:cNvPicPr>
          <p:nvPr/>
        </p:nvPicPr>
        <p:blipFill>
          <a:blip r:embed="rId3" cstate="print"/>
          <a:srcRect b="25159"/>
          <a:stretch>
            <a:fillRect/>
          </a:stretch>
        </p:blipFill>
        <p:spPr>
          <a:xfrm>
            <a:off x="4427983" y="1340921"/>
            <a:ext cx="1948189" cy="1944063"/>
          </a:xfrm>
          <a:prstGeom prst="rect">
            <a:avLst/>
          </a:prstGeom>
        </p:spPr>
      </p:pic>
      <p:pic>
        <p:nvPicPr>
          <p:cNvPr id="7" name="Рисунок 6" descr="P40810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077072"/>
            <a:ext cx="3236143" cy="2427107"/>
          </a:xfrm>
          <a:prstGeom prst="rect">
            <a:avLst/>
          </a:prstGeom>
        </p:spPr>
      </p:pic>
      <p:pic>
        <p:nvPicPr>
          <p:cNvPr id="8" name="Рисунок 7" descr="1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429000"/>
            <a:ext cx="1600200" cy="3108960"/>
          </a:xfrm>
          <a:prstGeom prst="rect">
            <a:avLst/>
          </a:prstGeom>
        </p:spPr>
      </p:pic>
      <p:pic>
        <p:nvPicPr>
          <p:cNvPr id="9" name="Рисунок 8" descr="IMG202112091259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1142984"/>
            <a:ext cx="3214710" cy="270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720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755576" y="31750"/>
            <a:ext cx="8137599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i="1" dirty="0"/>
              <a:t>                           </a:t>
            </a:r>
            <a:r>
              <a:rPr lang="ru-RU" sz="2800" b="1" i="1" dirty="0">
                <a:solidFill>
                  <a:srgbClr val="001E7E"/>
                </a:solidFill>
              </a:rPr>
              <a:t>Техника безопасности : </a:t>
            </a:r>
          </a:p>
          <a:p>
            <a:pPr algn="ctr" eaLnBrk="1" hangingPunct="1"/>
            <a:r>
              <a:rPr lang="ru-RU" sz="2000" i="1" dirty="0">
                <a:solidFill>
                  <a:srgbClr val="001E7E"/>
                </a:solidFill>
              </a:rPr>
              <a:t>           </a:t>
            </a:r>
            <a:r>
              <a:rPr lang="ru-RU" sz="2400" i="1" dirty="0">
                <a:solidFill>
                  <a:srgbClr val="001E7E"/>
                </a:solidFill>
              </a:rPr>
              <a:t> Во время работы необходимо соблюдать правила безопасного труда:</a:t>
            </a:r>
          </a:p>
          <a:p>
            <a:pPr eaLnBrk="1" hangingPunct="1"/>
            <a:r>
              <a:rPr lang="ru-RU" sz="2000" i="1" dirty="0">
                <a:solidFill>
                  <a:srgbClr val="001E7E"/>
                </a:solidFill>
              </a:rPr>
              <a:t>                  </a:t>
            </a:r>
            <a:r>
              <a:rPr lang="ru-RU" sz="2400" b="1" i="1" u="sng" dirty="0">
                <a:solidFill>
                  <a:srgbClr val="C00000"/>
                </a:solidFill>
              </a:rPr>
              <a:t>При работе с красками, лаками  и клеем:</a:t>
            </a:r>
          </a:p>
          <a:p>
            <a:pPr eaLnBrk="1" hangingPunct="1">
              <a:buFontTx/>
              <a:buChar char="•"/>
            </a:pPr>
            <a:r>
              <a:rPr lang="ru-RU" sz="2000" i="1" dirty="0">
                <a:solidFill>
                  <a:srgbClr val="C00000"/>
                </a:solidFill>
              </a:rPr>
              <a:t> Работать с красками, лаками и клеем следует только в хорошо проветриваемом помещении. Проветривать помещение до и после работы. </a:t>
            </a:r>
          </a:p>
          <a:p>
            <a:pPr eaLnBrk="1" hangingPunct="1">
              <a:buFontTx/>
              <a:buChar char="•"/>
            </a:pPr>
            <a:r>
              <a:rPr lang="ru-RU" sz="2000" i="1" dirty="0">
                <a:solidFill>
                  <a:srgbClr val="C00000"/>
                </a:solidFill>
              </a:rPr>
              <a:t> Не работать вблизи открытого огня.</a:t>
            </a:r>
          </a:p>
          <a:p>
            <a:pPr eaLnBrk="1" hangingPunct="1">
              <a:buFontTx/>
              <a:buChar char="•"/>
            </a:pPr>
            <a:r>
              <a:rPr lang="ru-RU" sz="2000" i="1" dirty="0">
                <a:solidFill>
                  <a:srgbClr val="C00000"/>
                </a:solidFill>
              </a:rPr>
              <a:t> Будьте осторожны и аккуратны при использовании клея,  красок и лака. Работать на столе, покрытом целлофановой клеенкой.</a:t>
            </a:r>
          </a:p>
          <a:p>
            <a:pPr eaLnBrk="1" hangingPunct="1">
              <a:buFontTx/>
              <a:buChar char="•"/>
            </a:pPr>
            <a:r>
              <a:rPr lang="ru-RU" sz="2000" i="1" dirty="0">
                <a:solidFill>
                  <a:srgbClr val="C00000"/>
                </a:solidFill>
              </a:rPr>
              <a:t> После работы убрать клей, краску и лак, убедившись в том, что их упаковка герметично закрыта.</a:t>
            </a:r>
          </a:p>
          <a:p>
            <a:pPr eaLnBrk="1" hangingPunct="1">
              <a:buFontTx/>
              <a:buChar char="•"/>
            </a:pPr>
            <a:r>
              <a:rPr lang="ru-RU" sz="2000" i="1" dirty="0">
                <a:solidFill>
                  <a:srgbClr val="C00000"/>
                </a:solidFill>
              </a:rPr>
              <a:t> При попадании клея на руки тщательно вымыть их водой. При попадании краски и лака на кожу очистить руки при помощи ватного тампона, пропитанного растительным маслом, а затем тщательно вымыть водой с мылом. </a:t>
            </a:r>
          </a:p>
          <a:p>
            <a:pPr eaLnBrk="1" hangingPunct="1">
              <a:spcBef>
                <a:spcPct val="50000"/>
              </a:spcBef>
            </a:pPr>
            <a:endParaRPr lang="ru-RU" sz="2000" i="1" dirty="0">
              <a:solidFill>
                <a:srgbClr val="001E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86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/>
              <a:t>Правила техники безопасности при работе с ножницами</a:t>
            </a:r>
            <a:br>
              <a:rPr lang="ru-RU" b="1" i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3000" dirty="0" smtClean="0">
                <a:solidFill>
                  <a:srgbClr val="C00000"/>
                </a:solidFill>
              </a:rPr>
              <a:t>1</a:t>
            </a:r>
            <a:r>
              <a:rPr lang="ru-RU" sz="3000" dirty="0">
                <a:solidFill>
                  <a:srgbClr val="C00000"/>
                </a:solidFill>
              </a:rPr>
              <a:t>. Использовать ножницы следует строго по назначению.</a:t>
            </a:r>
          </a:p>
          <a:p>
            <a:pPr algn="just"/>
            <a:r>
              <a:rPr lang="ru-RU" sz="3000" dirty="0">
                <a:solidFill>
                  <a:srgbClr val="C00000"/>
                </a:solidFill>
              </a:rPr>
              <a:t>2. При падении ножниц не надо пытаться их поймать, во       избежание  </a:t>
            </a:r>
            <a:r>
              <a:rPr lang="ru-RU" sz="3000" dirty="0" err="1">
                <a:solidFill>
                  <a:srgbClr val="C00000"/>
                </a:solidFill>
              </a:rPr>
              <a:t>травмирования</a:t>
            </a:r>
            <a:r>
              <a:rPr lang="ru-RU" sz="3000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3000" dirty="0">
                <a:solidFill>
                  <a:srgbClr val="C00000"/>
                </a:solidFill>
              </a:rPr>
              <a:t>3. Используя ножницы, нужно держать их острыми концами от себя.</a:t>
            </a:r>
          </a:p>
          <a:p>
            <a:pPr algn="just"/>
            <a:r>
              <a:rPr lang="ru-RU" sz="3000" dirty="0">
                <a:solidFill>
                  <a:srgbClr val="C00000"/>
                </a:solidFill>
              </a:rPr>
              <a:t>4. Не размахивать руками, если там находятся ножницы.</a:t>
            </a:r>
          </a:p>
          <a:p>
            <a:pPr algn="just"/>
            <a:r>
              <a:rPr lang="ru-RU" sz="3000" dirty="0">
                <a:solidFill>
                  <a:srgbClr val="C00000"/>
                </a:solidFill>
              </a:rPr>
              <a:t>5. Ножницы кладите кольцами к себе.</a:t>
            </a:r>
          </a:p>
          <a:p>
            <a:pPr algn="just"/>
            <a:r>
              <a:rPr lang="ru-RU" sz="3000" dirty="0">
                <a:solidFill>
                  <a:srgbClr val="C00000"/>
                </a:solidFill>
              </a:rPr>
              <a:t>6. Не оставляйте ножницы раскрытыми.</a:t>
            </a:r>
          </a:p>
          <a:p>
            <a:endParaRPr lang="ru-RU" dirty="0"/>
          </a:p>
        </p:txBody>
      </p:sp>
      <p:pic>
        <p:nvPicPr>
          <p:cNvPr id="4" name="Picture 4" descr="1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55015"/>
            <a:ext cx="1631156" cy="14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3193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ТЕХНИКА ВЫПОЛНЕНИЯ ДЕКУПАЖА 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Вырезаем(отрываем)понравившейся мотив салфетки; </a:t>
            </a:r>
            <a:endParaRPr lang="ru-RU" dirty="0">
              <a:solidFill>
                <a:srgbClr val="C00000"/>
              </a:solidFill>
            </a:endParaRPr>
          </a:p>
          <a:p>
            <a:pPr algn="just"/>
            <a:r>
              <a:rPr lang="ru-RU" dirty="0">
                <a:solidFill>
                  <a:srgbClr val="C00000"/>
                </a:solidFill>
              </a:rPr>
              <a:t>с салфетки снимает верхний слой; 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помещаем салфетку </a:t>
            </a:r>
            <a:r>
              <a:rPr lang="ru-RU" dirty="0" smtClean="0">
                <a:solidFill>
                  <a:srgbClr val="C00000"/>
                </a:solidFill>
              </a:rPr>
              <a:t>на обратную </a:t>
            </a:r>
            <a:r>
              <a:rPr lang="ru-RU" dirty="0">
                <a:solidFill>
                  <a:srgbClr val="C00000"/>
                </a:solidFill>
              </a:rPr>
              <a:t>поверхность; 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обильно намазываем клеем; 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если рисунок простоват, </a:t>
            </a:r>
            <a:r>
              <a:rPr lang="ru-RU" dirty="0" smtClean="0">
                <a:solidFill>
                  <a:srgbClr val="C00000"/>
                </a:solidFill>
              </a:rPr>
              <a:t>дорабатываем </a:t>
            </a:r>
            <a:r>
              <a:rPr lang="ru-RU" dirty="0">
                <a:solidFill>
                  <a:srgbClr val="C00000"/>
                </a:solidFill>
              </a:rPr>
              <a:t>его;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после высыхания клея закрепляем результат при помощи лака.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59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Технология изготовления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A31D3D"/>
                </a:solidFill>
              </a:rPr>
              <a:t>Обезжириваем тарелку</a:t>
            </a:r>
            <a:r>
              <a:rPr lang="ru-RU" b="1" dirty="0" smtClean="0">
                <a:solidFill>
                  <a:srgbClr val="A31D3D"/>
                </a:solidFill>
              </a:rPr>
              <a:t>, протерев её спиртом или ацетоном.</a:t>
            </a:r>
          </a:p>
          <a:p>
            <a:pPr>
              <a:buNone/>
            </a:pP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IMG20211210160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571744"/>
            <a:ext cx="4357718" cy="3286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51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085584" cy="5256584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"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decoupage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" происходит от французского «вырезать». Соответственно, «техника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декупажа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– это техника украшения, декорирования с помощью вырезанных бумажных мотивов.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элементов интерьера в технике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декупаж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восходит к XVII веку. Именно тогда широко применялось наклеивание бумажных аппликаций на мебель, полы, стены, так, что покрытые лаком аппликации выглядели как рисунки.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990033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48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Технология изготовления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b="1" dirty="0" smtClean="0">
                <a:solidFill>
                  <a:srgbClr val="A31D3D"/>
                </a:solidFill>
              </a:rPr>
              <a:t>Вырезаем(отрываем) </a:t>
            </a:r>
            <a:r>
              <a:rPr lang="ru-RU" b="1" dirty="0" smtClean="0">
                <a:solidFill>
                  <a:srgbClr val="A31D3D"/>
                </a:solidFill>
              </a:rPr>
              <a:t>мотив салфетки, </a:t>
            </a:r>
            <a:r>
              <a:rPr lang="ru-RU" b="1" dirty="0" smtClean="0">
                <a:solidFill>
                  <a:srgbClr val="A31D3D"/>
                </a:solidFill>
              </a:rPr>
              <a:t>отделяем верхний </a:t>
            </a:r>
            <a:r>
              <a:rPr lang="ru-RU" b="1" dirty="0" smtClean="0">
                <a:solidFill>
                  <a:srgbClr val="A31D3D"/>
                </a:solidFill>
              </a:rPr>
              <a:t>слой.</a:t>
            </a:r>
          </a:p>
        </p:txBody>
      </p:sp>
      <p:pic>
        <p:nvPicPr>
          <p:cNvPr id="6" name="Рисунок 5" descr="IMG20211211151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285992"/>
            <a:ext cx="3214710" cy="3214710"/>
          </a:xfrm>
          <a:prstGeom prst="rect">
            <a:avLst/>
          </a:prstGeom>
        </p:spPr>
      </p:pic>
      <p:pic>
        <p:nvPicPr>
          <p:cNvPr id="8" name="Рисунок 7" descr="IMG20211210161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214554"/>
            <a:ext cx="4214818" cy="3214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3550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Технология обратного </a:t>
            </a:r>
            <a:r>
              <a:rPr lang="ru-RU" dirty="0" err="1" smtClean="0">
                <a:solidFill>
                  <a:srgbClr val="C00000"/>
                </a:solidFill>
              </a:rPr>
              <a:t>декупажа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A31D3D"/>
                </a:solidFill>
              </a:rPr>
              <a:t>Прикладываем</a:t>
            </a:r>
            <a:r>
              <a:rPr lang="ru-RU" b="1" dirty="0" smtClean="0">
                <a:solidFill>
                  <a:srgbClr val="A31D3D"/>
                </a:solidFill>
              </a:rPr>
              <a:t> </a:t>
            </a:r>
            <a:r>
              <a:rPr lang="ru-RU" b="1" dirty="0" smtClean="0">
                <a:solidFill>
                  <a:srgbClr val="A31D3D"/>
                </a:solidFill>
              </a:rPr>
              <a:t>мотив салфетки на обратную сторону тарелки и </a:t>
            </a:r>
            <a:r>
              <a:rPr lang="ru-RU" b="1" dirty="0" smtClean="0">
                <a:solidFill>
                  <a:srgbClr val="A31D3D"/>
                </a:solidFill>
              </a:rPr>
              <a:t>приклеиваем </a:t>
            </a:r>
            <a:r>
              <a:rPr lang="ru-RU" b="1" dirty="0" smtClean="0">
                <a:solidFill>
                  <a:srgbClr val="A31D3D"/>
                </a:solidFill>
              </a:rPr>
              <a:t>, разглаживая кисточкой от середины к центру</a:t>
            </a:r>
            <a:r>
              <a:rPr lang="ru-RU" dirty="0" smtClean="0">
                <a:solidFill>
                  <a:srgbClr val="A31D3D"/>
                </a:solidFill>
              </a:rPr>
              <a:t>.</a:t>
            </a:r>
          </a:p>
        </p:txBody>
      </p:sp>
      <p:pic>
        <p:nvPicPr>
          <p:cNvPr id="6" name="Рисунок 5" descr="IMG20211211151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286124"/>
            <a:ext cx="2714644" cy="2643206"/>
          </a:xfrm>
          <a:prstGeom prst="rect">
            <a:avLst/>
          </a:prstGeom>
        </p:spPr>
      </p:pic>
      <p:pic>
        <p:nvPicPr>
          <p:cNvPr id="7" name="Рисунок 6" descr="IMG20211209130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143380"/>
            <a:ext cx="2857520" cy="1785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8493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Технология изготовления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r>
              <a:rPr lang="ru-RU" sz="2800" b="1" dirty="0" smtClean="0">
                <a:solidFill>
                  <a:srgbClr val="A31D3D"/>
                </a:solidFill>
              </a:rPr>
              <a:t>-Загрунтуем </a:t>
            </a:r>
            <a:r>
              <a:rPr lang="ru-RU" sz="2800" b="1" dirty="0" smtClean="0">
                <a:solidFill>
                  <a:srgbClr val="A31D3D"/>
                </a:solidFill>
              </a:rPr>
              <a:t>мотив  тарелки белой акриловой </a:t>
            </a:r>
            <a:r>
              <a:rPr lang="ru-RU" sz="2800" b="1" dirty="0" smtClean="0">
                <a:solidFill>
                  <a:srgbClr val="A31D3D"/>
                </a:solidFill>
              </a:rPr>
              <a:t>краской</a:t>
            </a:r>
          </a:p>
          <a:p>
            <a:r>
              <a:rPr lang="ru-RU" sz="2800" b="1" dirty="0" smtClean="0">
                <a:solidFill>
                  <a:srgbClr val="A31D3D"/>
                </a:solidFill>
              </a:rPr>
              <a:t> -</a:t>
            </a:r>
            <a:r>
              <a:rPr lang="ru-RU" sz="2800" b="1" dirty="0" smtClean="0">
                <a:solidFill>
                  <a:srgbClr val="A31D3D"/>
                </a:solidFill>
              </a:rPr>
              <a:t>Д</a:t>
            </a:r>
            <a:r>
              <a:rPr lang="ru-RU" sz="2800" b="1" dirty="0" smtClean="0">
                <a:solidFill>
                  <a:srgbClr val="A31D3D"/>
                </a:solidFill>
              </a:rPr>
              <a:t>ополняем </a:t>
            </a:r>
            <a:r>
              <a:rPr lang="ru-RU" sz="2800" b="1" dirty="0" err="1" smtClean="0">
                <a:solidFill>
                  <a:srgbClr val="A31D3D"/>
                </a:solidFill>
              </a:rPr>
              <a:t>незагрутованные</a:t>
            </a:r>
            <a:r>
              <a:rPr lang="ru-RU" sz="2800" b="1" dirty="0" smtClean="0">
                <a:solidFill>
                  <a:srgbClr val="A31D3D"/>
                </a:solidFill>
              </a:rPr>
              <a:t> поверхности оттенками из основного рисунка</a:t>
            </a:r>
            <a:r>
              <a:rPr lang="ru-RU" sz="2800" b="1" dirty="0" smtClean="0">
                <a:solidFill>
                  <a:srgbClr val="A31D3D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A31D3D"/>
                </a:solidFill>
              </a:rPr>
              <a:t>-Загрунтовываем </a:t>
            </a:r>
            <a:r>
              <a:rPr lang="ru-RU" sz="2800" b="1" dirty="0" smtClean="0">
                <a:solidFill>
                  <a:srgbClr val="A31D3D"/>
                </a:solidFill>
              </a:rPr>
              <a:t>всю поверхность</a:t>
            </a:r>
            <a:r>
              <a:rPr lang="ru-RU" sz="2800" b="1" dirty="0" smtClean="0">
                <a:solidFill>
                  <a:srgbClr val="A31D3D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A31D3D"/>
                </a:solidFill>
              </a:rPr>
              <a:t> </a:t>
            </a:r>
            <a:r>
              <a:rPr lang="ru-RU" sz="2800" b="1" dirty="0" smtClean="0">
                <a:solidFill>
                  <a:srgbClr val="A31D3D"/>
                </a:solidFill>
              </a:rPr>
              <a:t>Предварительная просушка на всех </a:t>
            </a:r>
            <a:r>
              <a:rPr lang="ru-RU" sz="2800" b="1" dirty="0" smtClean="0">
                <a:solidFill>
                  <a:srgbClr val="A31D3D"/>
                </a:solidFill>
              </a:rPr>
              <a:t>этапах!</a:t>
            </a:r>
            <a:endParaRPr lang="ru-RU" sz="2800" b="1" dirty="0">
              <a:solidFill>
                <a:srgbClr val="A31D3D"/>
              </a:solidFill>
            </a:endParaRPr>
          </a:p>
        </p:txBody>
      </p:sp>
      <p:pic>
        <p:nvPicPr>
          <p:cNvPr id="4" name="Рисунок 3" descr="P4081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719754"/>
            <a:ext cx="1857388" cy="1281014"/>
          </a:xfrm>
          <a:prstGeom prst="rect">
            <a:avLst/>
          </a:prstGeom>
        </p:spPr>
      </p:pic>
      <p:pic>
        <p:nvPicPr>
          <p:cNvPr id="8" name="Рисунок 7" descr="IMG2021121116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4714884"/>
            <a:ext cx="2143140" cy="1285884"/>
          </a:xfrm>
          <a:prstGeom prst="rect">
            <a:avLst/>
          </a:prstGeom>
        </p:spPr>
      </p:pic>
      <p:pic>
        <p:nvPicPr>
          <p:cNvPr id="9" name="Рисунок 8" descr="IMG202112112012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714884"/>
            <a:ext cx="2214578" cy="12858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4728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Технология изготовления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7572428" cy="5500702"/>
          </a:xfrm>
        </p:spPr>
        <p:txBody>
          <a:bodyPr/>
          <a:lstStyle/>
          <a:p>
            <a:r>
              <a:rPr lang="ru-RU" b="1" dirty="0" smtClean="0">
                <a:solidFill>
                  <a:srgbClr val="A31D3D"/>
                </a:solidFill>
              </a:rPr>
              <a:t>Декоративная тарелочка </a:t>
            </a:r>
            <a:r>
              <a:rPr lang="ru-RU" b="1" dirty="0" smtClean="0">
                <a:solidFill>
                  <a:srgbClr val="A31D3D"/>
                </a:solidFill>
              </a:rPr>
              <a:t>готова!</a:t>
            </a:r>
            <a:endParaRPr lang="ru-RU" b="1" dirty="0">
              <a:solidFill>
                <a:srgbClr val="A31D3D"/>
              </a:solidFill>
            </a:endParaRPr>
          </a:p>
        </p:txBody>
      </p:sp>
      <p:pic>
        <p:nvPicPr>
          <p:cNvPr id="6" name="Рисунок 5" descr="IMG20211213151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071678"/>
            <a:ext cx="4572008" cy="4214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9458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1538" y="2357430"/>
            <a:ext cx="6887688" cy="2928958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indent="5365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4000" b="1" i="1" dirty="0" smtClean="0">
                <a:solidFill>
                  <a:srgbClr val="A31D3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i="1" dirty="0">
              <a:solidFill>
                <a:srgbClr val="A31D3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140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441325" algn="just">
              <a:defRPr/>
            </a:pPr>
            <a:r>
              <a:rPr lang="ru-RU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Используя технику </a:t>
            </a:r>
            <a:r>
              <a:rPr lang="ru-RU" dirty="0" err="1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декупаж</a:t>
            </a:r>
            <a:r>
              <a:rPr lang="ru-RU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 можно оформить практически всё, что подскажет Вам фантазия: цветочные горшки, вазы, тарелки, стаканы, разделочную доску. </a:t>
            </a:r>
          </a:p>
          <a:p>
            <a:pPr indent="441325" algn="just">
              <a:defRPr/>
            </a:pPr>
            <a:r>
              <a:rPr lang="ru-RU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Можно добавить неповторимые штрихи в интерьер, оформив диванную подушку, скатерть, салфетки и тому подобное. Главное, что все изделия получаются красивые и необычные, созданные теплотой человеческих рук.</a:t>
            </a:r>
          </a:p>
        </p:txBody>
      </p:sp>
    </p:spTree>
    <p:extLst>
      <p:ext uri="{BB962C8B-B14F-4D97-AF65-F5344CB8AC3E}">
        <p14:creationId xmlns="" xmlns:p14="http://schemas.microsoft.com/office/powerpoint/2010/main" val="40871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Цель: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928802"/>
            <a:ext cx="7758138" cy="4197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Распространение педагогического опыта путем прямого комментирования показа приемов и методов работы, участникам </a:t>
            </a:r>
            <a:r>
              <a:rPr lang="ru-RU" dirty="0" err="1" smtClean="0"/>
              <a:t>арт-мастерской</a:t>
            </a:r>
            <a:r>
              <a:rPr lang="ru-RU" dirty="0" smtClean="0"/>
              <a:t>  на примере изготовления</a:t>
            </a:r>
          </a:p>
          <a:p>
            <a:pPr marL="0" indent="0">
              <a:buNone/>
            </a:pPr>
            <a:r>
              <a:rPr lang="ru-RU" dirty="0" smtClean="0"/>
              <a:t>  декоративной тарелки в технике «обратный </a:t>
            </a:r>
            <a:r>
              <a:rPr lang="ru-RU" dirty="0" err="1" smtClean="0"/>
              <a:t>декупаж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39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50825" y="476250"/>
            <a:ext cx="8642350" cy="6048375"/>
          </a:xfrm>
          <a:prstGeom prst="round2DiagRect">
            <a:avLst/>
          </a:prstGeom>
          <a:solidFill>
            <a:srgbClr val="FFCCCC"/>
          </a:solidFill>
          <a:ln w="63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124" name="WordArt 10"/>
          <p:cNvSpPr>
            <a:spLocks noChangeArrowheads="1" noChangeShapeType="1" noTextEdit="1"/>
          </p:cNvSpPr>
          <p:nvPr/>
        </p:nvSpPr>
        <p:spPr bwMode="auto">
          <a:xfrm>
            <a:off x="900113" y="714356"/>
            <a:ext cx="7775575" cy="10588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77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9966"/>
                </a:solidFill>
                <a:ea typeface="+mn-lt"/>
                <a:cs typeface="Arial"/>
              </a:rPr>
              <a:t>Немного  истории</a:t>
            </a:r>
            <a:r>
              <a:rPr lang="ru-RU" sz="44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38100" dir="18900000" algn="bl" rotWithShape="0">
                    <a:srgbClr val="000000">
                      <a:alpha val="39999"/>
                    </a:srgbClr>
                  </a:outerShdw>
                </a:effectLst>
                <a:ea typeface="+mn-lt"/>
                <a:cs typeface="Arial"/>
              </a:rPr>
              <a:t>.</a:t>
            </a: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611188" y="1665288"/>
            <a:ext cx="7921625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6575"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0033"/>
              </a:solidFill>
            </a:endParaRPr>
          </a:p>
          <a:p>
            <a:pPr indent="5365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>
                <a:solidFill>
                  <a:srgbClr val="990033"/>
                </a:solidFill>
              </a:rPr>
              <a:t>Предметы c использованием основных методов техники "</a:t>
            </a:r>
            <a:r>
              <a:rPr lang="ru-RU" sz="2600" dirty="0" err="1">
                <a:solidFill>
                  <a:srgbClr val="990033"/>
                </a:solidFill>
              </a:rPr>
              <a:t>декупаж</a:t>
            </a:r>
            <a:r>
              <a:rPr lang="ru-RU" sz="2600" dirty="0">
                <a:solidFill>
                  <a:srgbClr val="990033"/>
                </a:solidFill>
              </a:rPr>
              <a:t>" были найдены ещё в 12-м веке в Китае. Дальнейшее распространение техника получила в Италии, постепенно охватив всю Европу. Современное название этот вид рукоделия получил во Франции в 17-м - 18-м веках от слова </a:t>
            </a:r>
            <a:r>
              <a:rPr lang="ru-RU" sz="2600" dirty="0" err="1">
                <a:solidFill>
                  <a:srgbClr val="990033"/>
                </a:solidFill>
              </a:rPr>
              <a:t>decouper</a:t>
            </a:r>
            <a:r>
              <a:rPr lang="ru-RU" sz="2600" dirty="0">
                <a:solidFill>
                  <a:srgbClr val="990033"/>
                </a:solidFill>
              </a:rPr>
              <a:t> - "вырезать". </a:t>
            </a:r>
            <a:endParaRPr lang="en-US" sz="2600" dirty="0">
              <a:solidFill>
                <a:srgbClr val="990033"/>
              </a:solidFill>
            </a:endParaRPr>
          </a:p>
          <a:p>
            <a:pPr indent="5365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>
                <a:solidFill>
                  <a:srgbClr val="990033"/>
                </a:solidFill>
              </a:rPr>
              <a:t>Техника </a:t>
            </a:r>
            <a:r>
              <a:rPr lang="ru-RU" sz="2600" dirty="0" err="1">
                <a:solidFill>
                  <a:srgbClr val="990033"/>
                </a:solidFill>
              </a:rPr>
              <a:t>декупаж</a:t>
            </a:r>
            <a:r>
              <a:rPr lang="ru-RU" sz="2600" dirty="0">
                <a:solidFill>
                  <a:srgbClr val="990033"/>
                </a:solidFill>
              </a:rPr>
              <a:t> пользовалась большой популярностью среди многих знаменитостей, включая Марию </a:t>
            </a:r>
            <a:r>
              <a:rPr lang="ru-RU" sz="2600" dirty="0" err="1">
                <a:solidFill>
                  <a:srgbClr val="990033"/>
                </a:solidFill>
              </a:rPr>
              <a:t>Антуанетту</a:t>
            </a:r>
            <a:r>
              <a:rPr lang="ru-RU" sz="2600" dirty="0">
                <a:solidFill>
                  <a:srgbClr val="990033"/>
                </a:solidFill>
              </a:rPr>
              <a:t>, мадам де Помпадур, и </a:t>
            </a:r>
            <a:r>
              <a:rPr lang="ru-RU" sz="2600" dirty="0" err="1">
                <a:solidFill>
                  <a:srgbClr val="990033"/>
                </a:solidFill>
              </a:rPr>
              <a:t>Бо</a:t>
            </a:r>
            <a:r>
              <a:rPr lang="ru-RU" sz="2600" dirty="0">
                <a:solidFill>
                  <a:srgbClr val="990033"/>
                </a:solidFill>
              </a:rPr>
              <a:t> </a:t>
            </a:r>
            <a:r>
              <a:rPr lang="ru-RU" sz="2600" dirty="0" err="1">
                <a:solidFill>
                  <a:srgbClr val="990033"/>
                </a:solidFill>
              </a:rPr>
              <a:t>Бруммелл</a:t>
            </a:r>
            <a:r>
              <a:rPr lang="ru-RU" sz="2600" dirty="0">
                <a:solidFill>
                  <a:srgbClr val="990033"/>
                </a:solidFill>
              </a:rPr>
              <a:t>. </a:t>
            </a:r>
            <a:endParaRPr lang="en-US" sz="26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Рисунок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95288" y="404813"/>
            <a:ext cx="8497887" cy="6048375"/>
          </a:xfrm>
          <a:prstGeom prst="round2DiagRect">
            <a:avLst/>
          </a:prstGeom>
          <a:solidFill>
            <a:srgbClr val="FFCCCC"/>
          </a:solidFill>
          <a:ln w="31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536575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В семнадцатом веке последним писком моды была расписная восточная мебель, покрытая лаком. Однако позволить себе такую мебель мог далеко не каждый. И европейцы нашли выход. </a:t>
            </a:r>
            <a:endParaRPr lang="en-US" sz="3200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  <a:p>
            <a:pPr indent="536575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Европейские ремесленники сами стали делать лакированную мебель. </a:t>
            </a:r>
            <a:endParaRPr lang="en-US" sz="3200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  <a:p>
            <a:pPr indent="536575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Они приклеивали различные картинки и покрывали во много слоев лака. Это производило полное впечатление рисунка, нанесенного на предмет.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463"/>
            <a:ext cx="9144000" cy="6857537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3000372"/>
            <a:ext cx="4104456" cy="1571636"/>
          </a:xfrm>
          <a:prstGeom prst="round2DiagRect">
            <a:avLst/>
          </a:prstGeom>
          <a:solidFill>
            <a:srgbClr val="FFCCCC"/>
          </a:solidFill>
          <a:ln w="3175">
            <a:solidFill>
              <a:srgbClr val="99003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Традиционный;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ru-RU" sz="4000" b="1" i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з салфеток</a:t>
            </a:r>
            <a:endParaRPr lang="ru-RU" sz="4000" b="1" i="1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788024" y="2928934"/>
            <a:ext cx="4104456" cy="1571636"/>
          </a:xfrm>
          <a:prstGeom prst="round2DiagRect">
            <a:avLst/>
          </a:prstGeom>
          <a:solidFill>
            <a:srgbClr val="FFCCCC"/>
          </a:solidFill>
          <a:ln w="3175">
            <a:solidFill>
              <a:srgbClr val="99003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С </a:t>
            </a:r>
            <a:r>
              <a:rPr lang="ru-RU" sz="3600" b="1" i="1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использованием синтетических материалов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7544" y="4714884"/>
            <a:ext cx="4104456" cy="2143116"/>
          </a:xfrm>
          <a:prstGeom prst="round2DiagRect">
            <a:avLst/>
          </a:prstGeom>
          <a:solidFill>
            <a:srgbClr val="FFCCCC"/>
          </a:solidFill>
          <a:ln w="3175">
            <a:solidFill>
              <a:srgbClr val="9900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Из </a:t>
            </a:r>
            <a:r>
              <a:rPr lang="ru-RU" sz="4000" b="1" i="1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тканей и на тканях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716016" y="4643446"/>
            <a:ext cx="4104456" cy="2000264"/>
          </a:xfrm>
          <a:prstGeom prst="round2DiagRect">
            <a:avLst/>
          </a:prstGeom>
          <a:solidFill>
            <a:srgbClr val="FFCCCC"/>
          </a:solidFill>
          <a:ln w="3175">
            <a:solidFill>
              <a:srgbClr val="99003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Объемный </a:t>
            </a:r>
            <a:r>
              <a:rPr lang="ru-RU" sz="4000" b="1" i="1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декупаж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042" y="357166"/>
            <a:ext cx="4786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Разновидности    </a:t>
            </a:r>
            <a:r>
              <a:rPr lang="ru-RU" sz="4000" dirty="0" smtClean="0"/>
              <a:t>декупажа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ttp://dg13.odnoklassniki.ru/getImage?photoId=212040714687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68760"/>
            <a:ext cx="3571793" cy="2660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10" name="Picture 10" descr="http://dg13.odnoklassniki.ru/getImage?photoId=212038339263&amp;photoTyp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496"/>
            <a:ext cx="2935058" cy="1957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«</a:t>
            </a:r>
            <a:r>
              <a:rPr lang="ru-RU" sz="3600" b="1" u="sng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Тарелки</a:t>
            </a:r>
            <a:r>
              <a:rPr lang="ru-RU" sz="36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»</a:t>
            </a:r>
          </a:p>
        </p:txBody>
      </p:sp>
      <p:pic>
        <p:nvPicPr>
          <p:cNvPr id="6" name="Рисунок 5" descr="IMG202112112014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143380"/>
            <a:ext cx="2857520" cy="2428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41736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71802" y="142853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«</a:t>
            </a:r>
            <a:r>
              <a:rPr lang="ru-RU" sz="4000" b="1" u="sng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Бутылки</a:t>
            </a:r>
            <a:r>
              <a:rPr lang="ru-RU" sz="48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»</a:t>
            </a:r>
            <a:endParaRPr lang="ru-RU" b="1" kern="10" dirty="0" smtClean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990033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pic>
        <p:nvPicPr>
          <p:cNvPr id="54278" name="Picture 6" descr="Картинка 83 из 77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000108"/>
            <a:ext cx="32385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276" name="Picture 4" descr="Картинка 14 из 77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27432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274" name="Picture 2" descr="http://dg13.odnoklassniki.ru/getImage?photoId=208290840255&amp;photoType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643182"/>
            <a:ext cx="2996952" cy="399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3917410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575</Words>
  <Application>Microsoft Office PowerPoint</Application>
  <PresentationFormat>Экран (4:3)</PresentationFormat>
  <Paragraphs>81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Тема Office</vt:lpstr>
      <vt:lpstr>1_Тема Office</vt:lpstr>
      <vt:lpstr>2_Тема Office</vt:lpstr>
      <vt:lpstr>8_Тема Office</vt:lpstr>
      <vt:lpstr>Оформление по умолчанию</vt:lpstr>
      <vt:lpstr>1_Оформление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Муниципальное автономное учреждение дополнительного образования  «Дворец творчества детей и молодёжи» отдел «Пластические искусства»</vt:lpstr>
      <vt:lpstr>Слайд 2</vt:lpstr>
      <vt:lpstr>Слайд 3</vt:lpstr>
      <vt:lpstr>Цель:</vt:lpstr>
      <vt:lpstr>Слайд 5</vt:lpstr>
      <vt:lpstr>Слайд 6</vt:lpstr>
      <vt:lpstr>Слайд 7</vt:lpstr>
      <vt:lpstr>«Тарелки»</vt:lpstr>
      <vt:lpstr>Слайд 9</vt:lpstr>
      <vt:lpstr>Слайд 10</vt:lpstr>
      <vt:lpstr>Слайд 11</vt:lpstr>
      <vt:lpstr>Слайд 12</vt:lpstr>
      <vt:lpstr>Слайд 13</vt:lpstr>
      <vt:lpstr>Слайд 14</vt:lpstr>
      <vt:lpstr>Материалы и инструменты</vt:lpstr>
      <vt:lpstr>Слайд 16</vt:lpstr>
      <vt:lpstr>Правила техники безопасности при работе с ножницами </vt:lpstr>
      <vt:lpstr>ТЕХНИКА ВЫПОЛНЕНИЯ ДЕКУПАЖА  </vt:lpstr>
      <vt:lpstr>Технология изготовления</vt:lpstr>
      <vt:lpstr>Технология изготовления</vt:lpstr>
      <vt:lpstr>Технология обратного декупажа </vt:lpstr>
      <vt:lpstr>Технология изготовления</vt:lpstr>
      <vt:lpstr>Технология изготовления</vt:lpstr>
      <vt:lpstr>Слайд 24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апм</cp:lastModifiedBy>
  <cp:revision>50</cp:revision>
  <dcterms:created xsi:type="dcterms:W3CDTF">2012-11-05T11:46:41Z</dcterms:created>
  <dcterms:modified xsi:type="dcterms:W3CDTF">2021-12-16T10:04:08Z</dcterms:modified>
</cp:coreProperties>
</file>