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9"/>
  </p:notesMasterIdLst>
  <p:sldIdLst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84670-FF5C-4EBC-8464-4A6D38CB8C6C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B7A80-037D-4EA6-A886-63160F6B4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985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795D9-0287-4D03-B27E-66C3B588E8E6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181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4C0A-6CB5-449A-83FA-910023FAECED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D61F-F5A5-4738-838C-D864449F85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43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4C0A-6CB5-449A-83FA-910023FAECED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D61F-F5A5-4738-838C-D864449F85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61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4C0A-6CB5-449A-83FA-910023FAECED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D61F-F5A5-4738-838C-D864449F85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136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989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772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385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438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848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4218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8813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21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4C0A-6CB5-449A-83FA-910023FAECED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D61F-F5A5-4738-838C-D864449F85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1281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2180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443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596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4C0A-6CB5-449A-83FA-910023FAECED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D61F-F5A5-4738-838C-D864449F85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8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4C0A-6CB5-449A-83FA-910023FAECED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D61F-F5A5-4738-838C-D864449F85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527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4C0A-6CB5-449A-83FA-910023FAECED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D61F-F5A5-4738-838C-D864449F85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73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4C0A-6CB5-449A-83FA-910023FAECED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D61F-F5A5-4738-838C-D864449F85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864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4C0A-6CB5-449A-83FA-910023FAECED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D61F-F5A5-4738-838C-D864449F85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47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4C0A-6CB5-449A-83FA-910023FAECED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D61F-F5A5-4738-838C-D864449F85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43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4C0A-6CB5-449A-83FA-910023FAECED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D61F-F5A5-4738-838C-D864449F85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391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F4C0A-6CB5-449A-83FA-910023FAECED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DD61F-F5A5-4738-838C-D864449F85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7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F4C0A-6CB5-449A-83FA-910023FAECED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DD61F-F5A5-4738-838C-D864449F85F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127312"/>
            <a:ext cx="1944216" cy="1024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67203"/>
            <a:ext cx="6696744" cy="197501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127312"/>
            <a:ext cx="1944216" cy="1024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67203"/>
            <a:ext cx="6696744" cy="197501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68553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Электронный учебник в образовательном процессе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4437112"/>
            <a:ext cx="4608512" cy="165618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Методист: Мухаметьянова В.А.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843808" y="6307647"/>
            <a:ext cx="3076245" cy="4594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Нефтеюганск,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01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Технологии гипертекста и гипермедиа. Преимущества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564904"/>
            <a:ext cx="8147248" cy="3561259"/>
          </a:xfrm>
        </p:spPr>
        <p:txBody>
          <a:bodyPr/>
          <a:lstStyle/>
          <a:p>
            <a:r>
              <a:rPr lang="ru-RU" dirty="0" smtClean="0"/>
              <a:t>Изучение материала удобно для восприятия</a:t>
            </a:r>
          </a:p>
          <a:p>
            <a:r>
              <a:rPr lang="ru-RU" dirty="0" smtClean="0"/>
              <a:t>Более четкое понимание структуры изучаемого</a:t>
            </a:r>
          </a:p>
          <a:p>
            <a:r>
              <a:rPr lang="ru-RU" dirty="0" smtClean="0"/>
              <a:t>Как средство проникновения компьютерной техники в учебный процесс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Система проектирования ЭУ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988840"/>
            <a:ext cx="657229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Таксономия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Б.Блума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132856"/>
            <a:ext cx="7974628" cy="3393215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Оценка</a:t>
            </a:r>
            <a:r>
              <a:rPr lang="ru-RU" dirty="0" smtClean="0"/>
              <a:t> – обучаемый может оценить рассматриваемое </a:t>
            </a:r>
            <a:endParaRPr lang="ru-RU" dirty="0"/>
          </a:p>
          <a:p>
            <a:r>
              <a:rPr lang="ru-RU" b="1" dirty="0" smtClean="0"/>
              <a:t>Синтез</a:t>
            </a:r>
            <a:r>
              <a:rPr lang="ru-RU" dirty="0" smtClean="0"/>
              <a:t> – обучаемый может объединить изученные части в целое</a:t>
            </a:r>
          </a:p>
          <a:p>
            <a:r>
              <a:rPr lang="ru-RU" b="1" dirty="0" smtClean="0"/>
              <a:t>Анализ</a:t>
            </a:r>
            <a:r>
              <a:rPr lang="ru-RU" dirty="0" smtClean="0"/>
              <a:t> – обучаемый может поделить материал на части</a:t>
            </a:r>
          </a:p>
          <a:p>
            <a:r>
              <a:rPr lang="ru-RU" b="1" dirty="0" smtClean="0"/>
              <a:t>Применение</a:t>
            </a:r>
            <a:r>
              <a:rPr lang="ru-RU" dirty="0" smtClean="0"/>
              <a:t> – обучаемый может применить</a:t>
            </a:r>
          </a:p>
          <a:p>
            <a:r>
              <a:rPr lang="ru-RU" b="1" dirty="0" smtClean="0"/>
              <a:t>Понимание</a:t>
            </a:r>
            <a:r>
              <a:rPr lang="ru-RU" dirty="0" smtClean="0"/>
              <a:t> – обучаемый может переформулировать исходный материал</a:t>
            </a:r>
          </a:p>
          <a:p>
            <a:r>
              <a:rPr lang="ru-RU" b="1" dirty="0" smtClean="0"/>
              <a:t>Знания</a:t>
            </a:r>
            <a:r>
              <a:rPr lang="ru-RU" dirty="0" smtClean="0"/>
              <a:t> – обучаемый отвечает на вопросы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Информационная структура ЭУ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0263" y="2332037"/>
            <a:ext cx="8229600" cy="4525963"/>
          </a:xfrm>
        </p:spPr>
        <p:txBody>
          <a:bodyPr/>
          <a:lstStyle/>
          <a:p>
            <a:r>
              <a:rPr lang="ru-RU" dirty="0" smtClean="0"/>
              <a:t>Представление нового материала (предметной информации)</a:t>
            </a:r>
          </a:p>
          <a:p>
            <a:r>
              <a:rPr lang="ru-RU" dirty="0" smtClean="0"/>
              <a:t>Контрольные вопросы для проверки знания и понимания материала</a:t>
            </a:r>
          </a:p>
          <a:p>
            <a:r>
              <a:rPr lang="ru-RU" dirty="0" smtClean="0"/>
              <a:t>Примеры решения задач </a:t>
            </a:r>
          </a:p>
          <a:p>
            <a:r>
              <a:rPr lang="ru-RU" dirty="0" smtClean="0"/>
              <a:t>Список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Принципы формирования информационной структуры ЭУ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348880"/>
            <a:ext cx="8157592" cy="4669979"/>
          </a:xfrm>
        </p:spPr>
        <p:txBody>
          <a:bodyPr>
            <a:normAutofit/>
          </a:bodyPr>
          <a:lstStyle/>
          <a:p>
            <a:r>
              <a:rPr lang="ru-RU" sz="2400" b="1" dirty="0" err="1" smtClean="0"/>
              <a:t>Общедидактические</a:t>
            </a:r>
            <a:r>
              <a:rPr lang="ru-RU" sz="2400" b="1" dirty="0" smtClean="0"/>
              <a:t> принципы</a:t>
            </a:r>
          </a:p>
          <a:p>
            <a:r>
              <a:rPr lang="ru-RU" sz="2400" dirty="0" smtClean="0"/>
              <a:t>Принцип </a:t>
            </a:r>
            <a:r>
              <a:rPr lang="ru-RU" sz="2400" b="1" dirty="0" smtClean="0"/>
              <a:t>модульности</a:t>
            </a:r>
            <a:r>
              <a:rPr lang="ru-RU" sz="2400" dirty="0" smtClean="0"/>
              <a:t> (где модуль – это раздел, минимальный по объему и замкнутый по содержанию, логическая единица учебной информации ЭУ)</a:t>
            </a:r>
          </a:p>
          <a:p>
            <a:r>
              <a:rPr lang="ru-RU" sz="2400" dirty="0" smtClean="0"/>
              <a:t>Принцип </a:t>
            </a:r>
            <a:r>
              <a:rPr lang="ru-RU" sz="2400" b="1" dirty="0" smtClean="0"/>
              <a:t>целостности</a:t>
            </a:r>
            <a:r>
              <a:rPr lang="ru-RU" sz="2400" dirty="0" smtClean="0"/>
              <a:t> и </a:t>
            </a:r>
            <a:r>
              <a:rPr lang="ru-RU" sz="2400" b="1" dirty="0" smtClean="0"/>
              <a:t>непрерывности</a:t>
            </a:r>
            <a:r>
              <a:rPr lang="ru-RU" sz="2400" dirty="0" smtClean="0"/>
              <a:t> цикла</a:t>
            </a:r>
          </a:p>
          <a:p>
            <a:r>
              <a:rPr lang="ru-RU" sz="2400" dirty="0" smtClean="0"/>
              <a:t>Принцип </a:t>
            </a:r>
            <a:r>
              <a:rPr lang="ru-RU" sz="2400" b="1" dirty="0" smtClean="0"/>
              <a:t>модификации</a:t>
            </a:r>
          </a:p>
          <a:p>
            <a:r>
              <a:rPr lang="ru-RU" sz="2400" dirty="0" smtClean="0"/>
              <a:t>Принцип </a:t>
            </a:r>
            <a:r>
              <a:rPr lang="ru-RU" sz="2400" b="1" dirty="0" smtClean="0"/>
              <a:t>обратной связи</a:t>
            </a:r>
          </a:p>
          <a:p>
            <a:r>
              <a:rPr lang="ru-RU" sz="2400" dirty="0" smtClean="0"/>
              <a:t>Принцип </a:t>
            </a:r>
            <a:r>
              <a:rPr lang="ru-RU" sz="2400" b="1" dirty="0" smtClean="0"/>
              <a:t>технологичности</a:t>
            </a:r>
          </a:p>
          <a:p>
            <a:r>
              <a:rPr lang="ru-RU" sz="2400" dirty="0" smtClean="0"/>
              <a:t>Принцип </a:t>
            </a:r>
            <a:r>
              <a:rPr lang="ru-RU" sz="2400" b="1" dirty="0" smtClean="0"/>
              <a:t>адаптивности</a:t>
            </a:r>
          </a:p>
          <a:p>
            <a:r>
              <a:rPr lang="ru-RU" sz="2400" dirty="0" smtClean="0"/>
              <a:t>Принцип </a:t>
            </a:r>
            <a:r>
              <a:rPr lang="ru-RU" sz="2400" b="1" dirty="0" smtClean="0"/>
              <a:t>интерактивности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Этапы проектирования ЭУ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52276"/>
            <a:ext cx="8229600" cy="4911741"/>
          </a:xfrm>
        </p:spPr>
        <p:txBody>
          <a:bodyPr/>
          <a:lstStyle/>
          <a:p>
            <a:r>
              <a:rPr lang="ru-RU" dirty="0" smtClean="0"/>
              <a:t>Методология технологии</a:t>
            </a:r>
          </a:p>
          <a:p>
            <a:r>
              <a:rPr lang="ru-RU" dirty="0" smtClean="0"/>
              <a:t>Целевая концепция</a:t>
            </a:r>
          </a:p>
          <a:p>
            <a:r>
              <a:rPr lang="ru-RU" dirty="0" smtClean="0"/>
              <a:t>Проектирование содержания</a:t>
            </a:r>
          </a:p>
          <a:p>
            <a:r>
              <a:rPr lang="ru-RU" dirty="0" smtClean="0"/>
              <a:t>Взаимосвязь содержания, методов и форм</a:t>
            </a:r>
          </a:p>
          <a:p>
            <a:r>
              <a:rPr lang="ru-RU" dirty="0" smtClean="0"/>
              <a:t>Система средств реализации технологии</a:t>
            </a:r>
          </a:p>
          <a:p>
            <a:r>
              <a:rPr lang="ru-RU" dirty="0" smtClean="0"/>
              <a:t>Рейтинговая система оценки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Примеры открытых образовательных платформ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525963"/>
          </a:xfrm>
        </p:spPr>
        <p:txBody>
          <a:bodyPr/>
          <a:lstStyle/>
          <a:p>
            <a:r>
              <a:rPr lang="de-DE" sz="2000" dirty="0" smtClean="0"/>
              <a:t>https://oiledu.ru/ - </a:t>
            </a:r>
            <a:r>
              <a:rPr lang="ru-RU" sz="2000" dirty="0" smtClean="0"/>
              <a:t>курсы по нефтегазовому образованию</a:t>
            </a:r>
          </a:p>
          <a:p>
            <a:r>
              <a:rPr lang="de-DE" sz="2000" dirty="0" smtClean="0"/>
              <a:t>https://www.my-mooc.com/ru/</a:t>
            </a:r>
            <a:r>
              <a:rPr lang="ru-RU" sz="2000" dirty="0" smtClean="0"/>
              <a:t> - Массовый открытый </a:t>
            </a:r>
            <a:r>
              <a:rPr lang="ru-RU" sz="2000" dirty="0" err="1" smtClean="0"/>
              <a:t>онлайн-курс</a:t>
            </a:r>
            <a:r>
              <a:rPr lang="ru-RU" sz="2000" dirty="0" smtClean="0"/>
              <a:t> (МООК)</a:t>
            </a:r>
          </a:p>
          <a:p>
            <a:r>
              <a:rPr lang="de-DE" sz="2000" dirty="0" smtClean="0"/>
              <a:t>https://www.coursera.org/</a:t>
            </a:r>
            <a:r>
              <a:rPr lang="ru-RU" sz="2000" dirty="0" smtClean="0"/>
              <a:t> - </a:t>
            </a:r>
            <a:r>
              <a:rPr lang="ru-RU" sz="2000" dirty="0" err="1" smtClean="0"/>
              <a:t>Курсера</a:t>
            </a:r>
            <a:r>
              <a:rPr lang="ru-RU" sz="2000" dirty="0" smtClean="0"/>
              <a:t>, образовательная платформа</a:t>
            </a:r>
          </a:p>
          <a:p>
            <a:r>
              <a:rPr lang="de-DE" sz="2000" dirty="0" smtClean="0"/>
              <a:t>https://openedu.ru/course/</a:t>
            </a:r>
            <a:r>
              <a:rPr lang="ru-RU" sz="2000" dirty="0" smtClean="0"/>
              <a:t> - «Открытое образование»</a:t>
            </a:r>
          </a:p>
          <a:p>
            <a:r>
              <a:rPr lang="de-DE" sz="2000" dirty="0" smtClean="0"/>
              <a:t>https://www.lektorium.tv/</a:t>
            </a:r>
            <a:r>
              <a:rPr lang="ru-RU" sz="2000" dirty="0" smtClean="0"/>
              <a:t> - Просветительский проект </a:t>
            </a:r>
            <a:r>
              <a:rPr lang="ru-RU" sz="2000" dirty="0" err="1" smtClean="0"/>
              <a:t>Лекториум</a:t>
            </a:r>
            <a:endParaRPr lang="ru-RU" sz="2000" dirty="0" smtClean="0"/>
          </a:p>
          <a:p>
            <a:r>
              <a:rPr lang="de-DE" sz="2000" dirty="0" smtClean="0"/>
              <a:t>https://intuit.ru/</a:t>
            </a:r>
            <a:r>
              <a:rPr lang="ru-RU" sz="2000" dirty="0" smtClean="0"/>
              <a:t> - Национальный открытый университет</a:t>
            </a:r>
          </a:p>
          <a:p>
            <a:r>
              <a:rPr lang="de-DE" sz="2000" dirty="0" smtClean="0"/>
              <a:t>https://universarium.org/</a:t>
            </a:r>
            <a:r>
              <a:rPr lang="ru-RU" sz="2000" dirty="0" smtClean="0"/>
              <a:t> - </a:t>
            </a:r>
            <a:r>
              <a:rPr lang="ru-RU" sz="2000" dirty="0" err="1" smtClean="0"/>
              <a:t>Универсариум</a:t>
            </a:r>
            <a:endParaRPr lang="ru-RU" sz="2000" dirty="0" smtClean="0"/>
          </a:p>
          <a:p>
            <a:r>
              <a:rPr lang="de-DE" sz="2000" dirty="0" smtClean="0"/>
              <a:t>https://welcome.stepik.org/ru</a:t>
            </a:r>
            <a:r>
              <a:rPr lang="ru-RU" sz="2000" dirty="0" smtClean="0"/>
              <a:t> - </a:t>
            </a:r>
            <a:r>
              <a:rPr lang="ru-RU" sz="2000" dirty="0" err="1" smtClean="0"/>
              <a:t>Степик</a:t>
            </a:r>
            <a:endParaRPr lang="ru-RU" sz="2000" dirty="0" smtClean="0"/>
          </a:p>
          <a:p>
            <a:endParaRPr lang="ru-RU" sz="20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642918"/>
            <a:ext cx="7829576" cy="7747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Требования к современному учебнику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76872"/>
            <a:ext cx="8219256" cy="3849291"/>
          </a:xfrm>
        </p:spPr>
        <p:txBody>
          <a:bodyPr/>
          <a:lstStyle/>
          <a:p>
            <a:r>
              <a:rPr lang="ru-RU" dirty="0" err="1" smtClean="0"/>
              <a:t>Компетентностный</a:t>
            </a:r>
            <a:r>
              <a:rPr lang="ru-RU" dirty="0" smtClean="0"/>
              <a:t> подход в основе</a:t>
            </a:r>
          </a:p>
          <a:p>
            <a:r>
              <a:rPr lang="ru-RU" dirty="0" smtClean="0"/>
              <a:t>Отражение того объема знаний, который нужен человеку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Определение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Электронный учебник (ЭУ) </a:t>
            </a:r>
            <a:r>
              <a:rPr lang="ru-RU" sz="2000" dirty="0" smtClean="0"/>
              <a:t>– обучающая программная система комплексного назначения, обеспечивающая непрерывность и полноту дидактического цикла процесса обучения</a:t>
            </a:r>
          </a:p>
          <a:p>
            <a:r>
              <a:rPr lang="ru-RU" sz="2000" b="1" dirty="0" smtClean="0"/>
              <a:t>ЭУ</a:t>
            </a:r>
            <a:r>
              <a:rPr lang="ru-RU" sz="2000" dirty="0" smtClean="0"/>
              <a:t> – это компьютерная программа, с помощью которой можно научиться чему-либо</a:t>
            </a:r>
          </a:p>
          <a:p>
            <a:r>
              <a:rPr lang="ru-RU" sz="2000" b="1" dirty="0" smtClean="0"/>
              <a:t>ЭУ</a:t>
            </a:r>
            <a:r>
              <a:rPr lang="ru-RU" sz="2000" dirty="0" smtClean="0"/>
              <a:t> – гипертекстовая электронная книга, которая представляет собой систему информационных ,методических и программных средств обучения конкретной дисциплине</a:t>
            </a:r>
          </a:p>
          <a:p>
            <a:r>
              <a:rPr lang="ru-RU" sz="2000" b="1" dirty="0" smtClean="0"/>
              <a:t>ЭУ </a:t>
            </a:r>
            <a:r>
              <a:rPr lang="ru-RU" sz="2000" dirty="0" smtClean="0"/>
              <a:t>– реализованная электронная  модель образовательного процесса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Вопросы разработки ЭУ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4525963"/>
          </a:xfrm>
        </p:spPr>
        <p:txBody>
          <a:bodyPr/>
          <a:lstStyle/>
          <a:p>
            <a:r>
              <a:rPr lang="ru-RU" dirty="0" smtClean="0"/>
              <a:t>Вопросы качественного электронного образовательного продукта</a:t>
            </a:r>
          </a:p>
          <a:p>
            <a:r>
              <a:rPr lang="ru-RU" dirty="0" smtClean="0"/>
              <a:t>Методическая поддержка внедрения ЭУ</a:t>
            </a:r>
          </a:p>
          <a:p>
            <a:r>
              <a:rPr lang="ru-RU" dirty="0" smtClean="0"/>
              <a:t>Разработка технологии обучения с использованием ЭУ</a:t>
            </a:r>
          </a:p>
          <a:p>
            <a:r>
              <a:rPr lang="ru-RU" dirty="0" smtClean="0"/>
              <a:t>Вопросы влияния ЭУ на личность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Система открытого образования (ОО)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Массовость и общедоступность</a:t>
            </a:r>
          </a:p>
          <a:p>
            <a:r>
              <a:rPr lang="ru-RU" dirty="0" smtClean="0"/>
              <a:t>Широкий доступ к национальным и мировым образовательным ресурсам</a:t>
            </a:r>
          </a:p>
          <a:p>
            <a:r>
              <a:rPr lang="ru-RU" dirty="0" smtClean="0"/>
              <a:t>Возможность получения второго образования</a:t>
            </a:r>
          </a:p>
          <a:p>
            <a:r>
              <a:rPr lang="ru-RU" dirty="0" smtClean="0"/>
              <a:t>Открытое планирование обучения</a:t>
            </a:r>
          </a:p>
          <a:p>
            <a:r>
              <a:rPr lang="ru-RU" dirty="0" smtClean="0"/>
              <a:t>Свобода выбора преподавателя</a:t>
            </a:r>
          </a:p>
          <a:p>
            <a:r>
              <a:rPr lang="ru-RU" dirty="0" smtClean="0"/>
              <a:t>Свобода выбора времени, темпа обучения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Открытое образование (ОО)-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060848"/>
            <a:ext cx="8147248" cy="4065315"/>
          </a:xfrm>
        </p:spPr>
        <p:txBody>
          <a:bodyPr/>
          <a:lstStyle/>
          <a:p>
            <a:r>
              <a:rPr lang="ru-RU" dirty="0" smtClean="0"/>
              <a:t>Система обучения, доступная любому желающему без анализа его исходного уровня знаний использующую технологии и методики дистанционного обучения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Ключевой элемент системы ОО -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132856"/>
            <a:ext cx="7931224" cy="39933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информационно-образовательная среда (ИОС), позволяющая реализовывать технологии дистанционного обучения (ДОТ)</a:t>
            </a:r>
          </a:p>
          <a:p>
            <a:pPr>
              <a:buNone/>
            </a:pPr>
            <a:r>
              <a:rPr lang="ru-RU" b="1" dirty="0" smtClean="0"/>
              <a:t>ИОС –</a:t>
            </a:r>
            <a:r>
              <a:rPr lang="ru-RU" dirty="0" smtClean="0"/>
              <a:t> системно организованная совокупность средств передачи данных, информационных ресурсов, программного и методического обеспечения, ориентированную на удовлетворение образовательных потребностей пользователей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Требования к организации ИОС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916832"/>
            <a:ext cx="7931224" cy="420933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Гуманное отношение к обучаемому</a:t>
            </a:r>
          </a:p>
          <a:p>
            <a:r>
              <a:rPr lang="ru-RU" dirty="0" smtClean="0"/>
              <a:t>Индивидуализация и дифференциация обучения</a:t>
            </a:r>
          </a:p>
          <a:p>
            <a:r>
              <a:rPr lang="ru-RU" dirty="0" smtClean="0"/>
              <a:t>Создание условий для активности обучаемых</a:t>
            </a:r>
          </a:p>
          <a:p>
            <a:r>
              <a:rPr lang="ru-RU" dirty="0" smtClean="0"/>
              <a:t>Учет опыта каждого</a:t>
            </a:r>
          </a:p>
          <a:p>
            <a:r>
              <a:rPr lang="ru-RU" dirty="0" smtClean="0"/>
              <a:t>Объективность контроля и измерения результатов</a:t>
            </a:r>
          </a:p>
          <a:p>
            <a:r>
              <a:rPr lang="ru-RU" dirty="0" smtClean="0"/>
              <a:t>Использование ИКТ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Технологии гипертекста и гипермедиа. Преимущества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204864"/>
            <a:ext cx="8075240" cy="3921299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Гипертекст для автоматизированного обучения</a:t>
            </a:r>
          </a:p>
          <a:p>
            <a:r>
              <a:rPr lang="ru-RU" dirty="0" smtClean="0"/>
              <a:t>Навигация в больших базах данных</a:t>
            </a:r>
          </a:p>
          <a:p>
            <a:r>
              <a:rPr lang="ru-RU" dirty="0" smtClean="0"/>
              <a:t>Поддержка интеллектуальной деятельности</a:t>
            </a:r>
          </a:p>
          <a:p>
            <a:r>
              <a:rPr lang="ru-RU" dirty="0" smtClean="0"/>
              <a:t>Отсутствие ограничений в области применения и направления деятельности пользователя гипертекстовой системы</a:t>
            </a:r>
          </a:p>
          <a:p>
            <a:r>
              <a:rPr lang="ru-RU" dirty="0" smtClean="0"/>
              <a:t>Организация информации по семантическим критериям, повышение эффекта объективной информационной среды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3762BE15-1562-4354-BDBC-D99E2B6F26BE}" vid="{6FE6A246-2CEF-45F3-A1B3-AE2F6E14A337}"/>
    </a:ext>
  </a:extLst>
</a:theme>
</file>

<file path=ppt/theme/theme2.xml><?xml version="1.0" encoding="utf-8"?>
<a:theme xmlns:a="http://schemas.openxmlformats.org/drawingml/2006/main" name="1_Шаблон презентации для курса электронного обучен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450</Words>
  <Application>Microsoft Office PowerPoint</Application>
  <PresentationFormat>Экран (4:3)</PresentationFormat>
  <Paragraphs>85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Тема1</vt:lpstr>
      <vt:lpstr>1_Шаблон презентации для курса электронного обучения</vt:lpstr>
      <vt:lpstr>ТЕМА: Электронный учебник в образовательном процессе</vt:lpstr>
      <vt:lpstr>  Требования к современному учебнику</vt:lpstr>
      <vt:lpstr>  Определение </vt:lpstr>
      <vt:lpstr>  Вопросы разработки ЭУ</vt:lpstr>
      <vt:lpstr>  Система открытого образования (ОО)</vt:lpstr>
      <vt:lpstr>  Открытое образование (ОО)- </vt:lpstr>
      <vt:lpstr>  Ключевой элемент системы ОО - </vt:lpstr>
      <vt:lpstr>  Требования к организации ИОС</vt:lpstr>
      <vt:lpstr>  Технологии гипертекста и гипермедиа. Преимущества </vt:lpstr>
      <vt:lpstr>   Технологии гипертекста и гипермедиа. Преимущества </vt:lpstr>
      <vt:lpstr>  Система проектирования ЭУ</vt:lpstr>
      <vt:lpstr>   Таксономия Б.Блума</vt:lpstr>
      <vt:lpstr>  Информационная структура ЭУ</vt:lpstr>
      <vt:lpstr>  Принципы формирования информационной структуры ЭУ</vt:lpstr>
      <vt:lpstr>  Этапы проектирования ЭУ</vt:lpstr>
      <vt:lpstr>  Примеры открытых образовательных платформ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Melehinaev</dc:creator>
  <cp:lastModifiedBy>Мухаметьянова Валентина Алексеевна</cp:lastModifiedBy>
  <cp:revision>15</cp:revision>
  <dcterms:created xsi:type="dcterms:W3CDTF">2020-11-10T09:39:51Z</dcterms:created>
  <dcterms:modified xsi:type="dcterms:W3CDTF">2022-01-27T06:38:33Z</dcterms:modified>
</cp:coreProperties>
</file>