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7" r:id="rId3"/>
    <p:sldId id="279" r:id="rId4"/>
    <p:sldId id="256" r:id="rId5"/>
    <p:sldId id="280" r:id="rId6"/>
    <p:sldId id="258" r:id="rId7"/>
    <p:sldId id="282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69" r:id="rId17"/>
    <p:sldId id="260" r:id="rId18"/>
    <p:sldId id="261" r:id="rId19"/>
    <p:sldId id="275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3656" r="2372" b="2629"/>
          <a:stretch/>
        </p:blipFill>
        <p:spPr bwMode="auto">
          <a:xfrm>
            <a:off x="-4680" y="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3"/>
          <a:stretch/>
        </p:blipFill>
        <p:spPr bwMode="auto">
          <a:xfrm>
            <a:off x="710141" y="692696"/>
            <a:ext cx="7606275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6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21433066">
            <a:off x="2235056" y="567128"/>
            <a:ext cx="5436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bg1">
                    <a:lumMod val="75000"/>
                  </a:schemeClr>
                </a:solidFill>
              </a:rPr>
              <a:t>Какой же праздник без хоровода. Все гости числа 28 соединились знаком «плюс</a:t>
            </a:r>
            <a:r>
              <a:rPr lang="ru-RU" sz="2400" b="1" i="1" dirty="0" smtClean="0">
                <a:solidFill>
                  <a:schemeClr val="bg1">
                    <a:lumMod val="75000"/>
                  </a:schemeClr>
                </a:solidFill>
              </a:rPr>
              <a:t>» …</a:t>
            </a:r>
            <a:endParaRPr lang="ru-RU" sz="2400" b="1" i="1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2400" b="1" i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400" b="1" i="1" dirty="0">
                <a:solidFill>
                  <a:schemeClr val="bg1">
                    <a:lumMod val="75000"/>
                  </a:schemeClr>
                </a:solidFill>
              </a:rPr>
              <a:t>Какой же оказалось сумма? </a:t>
            </a:r>
          </a:p>
        </p:txBody>
      </p:sp>
    </p:spTree>
    <p:extLst>
      <p:ext uri="{BB962C8B-B14F-4D97-AF65-F5344CB8AC3E}">
        <p14:creationId xmlns:p14="http://schemas.microsoft.com/office/powerpoint/2010/main" val="19360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21388416">
            <a:off x="2173854" y="492903"/>
            <a:ext cx="6042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bg1">
                    <a:lumMod val="75000"/>
                  </a:schemeClr>
                </a:solidFill>
              </a:rPr>
              <a:t>Единица сказала, что всякое число, которое равно сумме своих меньших </a:t>
            </a:r>
          </a:p>
          <a:p>
            <a:r>
              <a:rPr lang="ru-RU" sz="2800" b="1" i="1" dirty="0">
                <a:solidFill>
                  <a:schemeClr val="bg1">
                    <a:lumMod val="75000"/>
                  </a:schemeClr>
                </a:solidFill>
              </a:rPr>
              <a:t>делителей, называется... </a:t>
            </a:r>
          </a:p>
        </p:txBody>
      </p:sp>
    </p:spTree>
    <p:extLst>
      <p:ext uri="{BB962C8B-B14F-4D97-AF65-F5344CB8AC3E}">
        <p14:creationId xmlns:p14="http://schemas.microsoft.com/office/powerpoint/2010/main" val="162460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"/>
          <a:stretch/>
        </p:blipFill>
        <p:spPr bwMode="auto">
          <a:xfrm>
            <a:off x="1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21388416">
            <a:off x="2228985" y="531932"/>
            <a:ext cx="5456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>
                    <a:lumMod val="75000"/>
                  </a:schemeClr>
                </a:solidFill>
              </a:rPr>
              <a:t>Наступило 29 сентября, и число 29 тоже решило пригласить в этот день в гости своих меньших делителей. Первой как всегда пришла единица. Кто еще пришел в гости? Что можно сказать про число 29? Какое оно? </a:t>
            </a:r>
          </a:p>
        </p:txBody>
      </p:sp>
    </p:spTree>
    <p:extLst>
      <p:ext uri="{BB962C8B-B14F-4D97-AF65-F5344CB8AC3E}">
        <p14:creationId xmlns:p14="http://schemas.microsoft.com/office/powerpoint/2010/main" val="20030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"/>
          <a:stretch/>
        </p:blipFill>
        <p:spPr bwMode="auto">
          <a:xfrm>
            <a:off x="1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21388416">
            <a:off x="2182827" y="518953"/>
            <a:ext cx="55626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>
                <a:solidFill>
                  <a:schemeClr val="bg1">
                    <a:lumMod val="75000"/>
                  </a:schemeClr>
                </a:solidFill>
              </a:rPr>
              <a:t>И в октябре продолжался тот же обычай. </a:t>
            </a:r>
          </a:p>
          <a:p>
            <a:r>
              <a:rPr lang="ru-RU" sz="2600" b="1" i="1" dirty="0">
                <a:solidFill>
                  <a:schemeClr val="bg1">
                    <a:lumMod val="75000"/>
                  </a:schemeClr>
                </a:solidFill>
              </a:rPr>
              <a:t>Только одно число не дождалось гостей. Что это за число? </a:t>
            </a:r>
          </a:p>
        </p:txBody>
      </p:sp>
    </p:spTree>
    <p:extLst>
      <p:ext uri="{BB962C8B-B14F-4D97-AF65-F5344CB8AC3E}">
        <p14:creationId xmlns:p14="http://schemas.microsoft.com/office/powerpoint/2010/main" val="32496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21388416">
            <a:off x="2258813" y="512890"/>
            <a:ext cx="5889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bg1">
                    <a:lumMod val="75000"/>
                  </a:schemeClr>
                </a:solidFill>
              </a:rPr>
              <a:t>А сколько раз единица побывала в гостях?</a:t>
            </a:r>
          </a:p>
        </p:txBody>
      </p:sp>
    </p:spTree>
    <p:extLst>
      <p:ext uri="{BB962C8B-B14F-4D97-AF65-F5344CB8AC3E}">
        <p14:creationId xmlns:p14="http://schemas.microsoft.com/office/powerpoint/2010/main" val="15806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2700"/>
            <a:ext cx="9180512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21388416">
            <a:off x="2259341" y="444483"/>
            <a:ext cx="60201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bg1">
                    <a:lumMod val="75000"/>
                  </a:schemeClr>
                </a:solidFill>
              </a:rPr>
              <a:t>У каких чисел был только </a:t>
            </a:r>
            <a:endParaRPr lang="ru-RU" sz="2800" b="1" i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800" b="1" i="1" dirty="0" smtClean="0">
                <a:solidFill>
                  <a:schemeClr val="bg1">
                    <a:lumMod val="75000"/>
                  </a:schemeClr>
                </a:solidFill>
              </a:rPr>
              <a:t>один </a:t>
            </a:r>
            <a:r>
              <a:rPr lang="ru-RU" sz="2800" b="1" i="1" dirty="0">
                <a:solidFill>
                  <a:schemeClr val="bg1">
                    <a:lumMod val="75000"/>
                  </a:schemeClr>
                </a:solidFill>
              </a:rPr>
              <a:t>гость?</a:t>
            </a:r>
          </a:p>
          <a:p>
            <a:r>
              <a:rPr lang="ru-RU" sz="2800" b="1" i="1" dirty="0">
                <a:solidFill>
                  <a:schemeClr val="bg1">
                    <a:lumMod val="75000"/>
                  </a:schemeClr>
                </a:solidFill>
              </a:rPr>
              <a:t>Что это за гость? </a:t>
            </a:r>
          </a:p>
        </p:txBody>
      </p:sp>
    </p:spTree>
    <p:extLst>
      <p:ext uri="{BB962C8B-B14F-4D97-AF65-F5344CB8AC3E}">
        <p14:creationId xmlns:p14="http://schemas.microsoft.com/office/powerpoint/2010/main" val="97353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"/>
          <a:stretch/>
        </p:blipFill>
        <p:spPr bwMode="auto">
          <a:xfrm>
            <a:off x="1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21388416">
            <a:off x="2169333" y="493680"/>
            <a:ext cx="5966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bg1">
                    <a:lumMod val="75000"/>
                  </a:schemeClr>
                </a:solidFill>
              </a:rPr>
              <a:t>Число 28 обрадовалось и спросило, какие есть еще совершенные числа.</a:t>
            </a:r>
          </a:p>
        </p:txBody>
      </p:sp>
    </p:spTree>
    <p:extLst>
      <p:ext uri="{BB962C8B-B14F-4D97-AF65-F5344CB8AC3E}">
        <p14:creationId xmlns:p14="http://schemas.microsoft.com/office/powerpoint/2010/main" val="11633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21442989">
            <a:off x="2174851" y="700845"/>
            <a:ext cx="499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>
                <a:solidFill>
                  <a:schemeClr val="bg1">
                    <a:lumMod val="85000"/>
                  </a:schemeClr>
                </a:solidFill>
              </a:rPr>
              <a:t>Сформулируйте признаки делимости </a:t>
            </a:r>
            <a:endParaRPr lang="ru-RU" sz="2800" b="1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0" algn="ctr"/>
            <a:r>
              <a:rPr lang="ru-RU" sz="2800" b="1" i="1" dirty="0" smtClean="0">
                <a:solidFill>
                  <a:schemeClr val="bg1">
                    <a:lumMod val="85000"/>
                  </a:schemeClr>
                </a:solidFill>
              </a:rPr>
              <a:t>на </a:t>
            </a:r>
            <a:r>
              <a:rPr lang="ru-RU" sz="2800" b="1" i="1" dirty="0">
                <a:solidFill>
                  <a:schemeClr val="bg1">
                    <a:lumMod val="85000"/>
                  </a:schemeClr>
                </a:solidFill>
              </a:rPr>
              <a:t>2, на 5, на 10.</a:t>
            </a:r>
          </a:p>
        </p:txBody>
      </p:sp>
    </p:spTree>
    <p:extLst>
      <p:ext uri="{BB962C8B-B14F-4D97-AF65-F5344CB8AC3E}">
        <p14:creationId xmlns:p14="http://schemas.microsoft.com/office/powerpoint/2010/main" val="116861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"/>
          <a:stretch/>
        </p:blipFill>
        <p:spPr bwMode="auto">
          <a:xfrm>
            <a:off x="1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21388416">
            <a:off x="2478566" y="557368"/>
            <a:ext cx="50079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bg1">
                    <a:lumMod val="75000"/>
                  </a:schemeClr>
                </a:solidFill>
              </a:rPr>
              <a:t>Сформулируйте признаки делимости </a:t>
            </a:r>
            <a:endParaRPr lang="ru-RU" sz="2800" b="1" i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just"/>
            <a:r>
              <a:rPr lang="ru-RU" sz="2800" b="1" i="1" dirty="0" smtClean="0">
                <a:solidFill>
                  <a:schemeClr val="bg1">
                    <a:lumMod val="75000"/>
                  </a:schemeClr>
                </a:solidFill>
              </a:rPr>
              <a:t>на </a:t>
            </a:r>
            <a:r>
              <a:rPr lang="ru-RU" sz="2800" b="1" i="1" dirty="0" smtClean="0">
                <a:solidFill>
                  <a:schemeClr val="bg1">
                    <a:lumMod val="75000"/>
                  </a:schemeClr>
                </a:solidFill>
              </a:rPr>
              <a:t>3, </a:t>
            </a:r>
            <a:r>
              <a:rPr lang="ru-RU" sz="2800" b="1" i="1" dirty="0">
                <a:solidFill>
                  <a:schemeClr val="bg1">
                    <a:lumMod val="75000"/>
                  </a:schemeClr>
                </a:solidFill>
              </a:rPr>
              <a:t>на </a:t>
            </a:r>
            <a:r>
              <a:rPr lang="ru-RU" sz="2800" b="1" i="1" dirty="0" smtClean="0">
                <a:solidFill>
                  <a:schemeClr val="bg1">
                    <a:lumMod val="75000"/>
                  </a:schemeClr>
                </a:solidFill>
              </a:rPr>
              <a:t>9.</a:t>
            </a:r>
            <a:endParaRPr lang="ru-RU" sz="28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4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"/>
          <a:stretch/>
        </p:blipFill>
        <p:spPr bwMode="auto">
          <a:xfrm>
            <a:off x="1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1442589">
            <a:off x="2290348" y="450474"/>
            <a:ext cx="5192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>
                    <a:lumMod val="85000"/>
                  </a:schemeClr>
                </a:solidFill>
              </a:rPr>
              <a:t>Домашнее </a:t>
            </a:r>
            <a:r>
              <a:rPr lang="ru-RU" sz="2800" b="1" i="1" dirty="0" smtClean="0">
                <a:solidFill>
                  <a:schemeClr val="bg1">
                    <a:lumMod val="85000"/>
                  </a:schemeClr>
                </a:solidFill>
              </a:rPr>
              <a:t>задание</a:t>
            </a:r>
          </a:p>
          <a:p>
            <a:pPr algn="ctr"/>
            <a:endParaRPr lang="ru-RU" sz="1200" b="1" i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bg1">
                    <a:lumMod val="85000"/>
                  </a:schemeClr>
                </a:solidFill>
              </a:rPr>
              <a:t>Найдите картину «Устный счет» в просторах интернета, изучите ее историю создания. Решите пример, который написан на доске.</a:t>
            </a:r>
            <a:endParaRPr lang="ru-RU" sz="20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3656" r="2372" b="2629"/>
          <a:stretch/>
        </p:blipFill>
        <p:spPr bwMode="auto">
          <a:xfrm>
            <a:off x="-4680" y="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учительская_2\Desktop\утро в сосновом бору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r="8140" b="1957"/>
          <a:stretch/>
        </p:blipFill>
        <p:spPr bwMode="auto">
          <a:xfrm>
            <a:off x="683568" y="764704"/>
            <a:ext cx="7614271" cy="52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4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3656" r="2372" b="2629"/>
          <a:stretch/>
        </p:blipFill>
        <p:spPr bwMode="auto">
          <a:xfrm>
            <a:off x="-4680" y="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" b="6026"/>
          <a:stretch/>
        </p:blipFill>
        <p:spPr bwMode="auto">
          <a:xfrm>
            <a:off x="899592" y="908720"/>
            <a:ext cx="729779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6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3656" r="2372" b="2629"/>
          <a:stretch/>
        </p:blipFill>
        <p:spPr bwMode="auto">
          <a:xfrm>
            <a:off x="-4680" y="0"/>
            <a:ext cx="914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" b="6026"/>
          <a:stretch/>
        </p:blipFill>
        <p:spPr bwMode="auto">
          <a:xfrm>
            <a:off x="899592" y="908720"/>
            <a:ext cx="729779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25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"/>
          <a:stretch/>
        </p:blipFill>
        <p:spPr bwMode="auto">
          <a:xfrm>
            <a:off x="-36512" y="0"/>
            <a:ext cx="919496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1" t="22632" r="36398" b="68006"/>
          <a:stretch/>
        </p:blipFill>
        <p:spPr bwMode="auto">
          <a:xfrm rot="21446565">
            <a:off x="4644955" y="280959"/>
            <a:ext cx="3213022" cy="125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1388416">
            <a:off x="4872629" y="287946"/>
            <a:ext cx="3265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>
                    <a:lumMod val="75000"/>
                  </a:schemeClr>
                </a:solidFill>
              </a:rPr>
              <a:t>20+30,  400+300, </a:t>
            </a:r>
          </a:p>
          <a:p>
            <a:r>
              <a:rPr lang="ru-RU" sz="2400" b="1" i="1" dirty="0" smtClean="0">
                <a:solidFill>
                  <a:schemeClr val="bg1">
                    <a:lumMod val="75000"/>
                  </a:schemeClr>
                </a:solidFill>
              </a:rPr>
              <a:t>50-40,  100-50, </a:t>
            </a:r>
          </a:p>
          <a:p>
            <a:r>
              <a:rPr lang="ru-RU" sz="2400" b="1" i="1" dirty="0" smtClean="0">
                <a:solidFill>
                  <a:schemeClr val="bg1">
                    <a:lumMod val="75000"/>
                  </a:schemeClr>
                </a:solidFill>
              </a:rPr>
              <a:t>20:5,  30:2,  36:3</a:t>
            </a:r>
            <a:endParaRPr lang="ru-RU" sz="24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9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2" t="14397" r="15667" b="12272"/>
          <a:stretch/>
        </p:blipFill>
        <p:spPr bwMode="auto">
          <a:xfrm>
            <a:off x="0" y="0"/>
            <a:ext cx="9144001" cy="686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 rot="21388416">
            <a:off x="4814275" y="502107"/>
            <a:ext cx="3265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>
                    <a:lumMod val="75000"/>
                  </a:schemeClr>
                </a:solidFill>
              </a:rPr>
              <a:t>542,  861,  944,</a:t>
            </a:r>
          </a:p>
          <a:p>
            <a:r>
              <a:rPr lang="ru-RU" sz="2800" b="1" i="1" dirty="0" smtClean="0">
                <a:solidFill>
                  <a:schemeClr val="bg1">
                    <a:lumMod val="75000"/>
                  </a:schemeClr>
                </a:solidFill>
              </a:rPr>
              <a:t>8655,  1242,  3450</a:t>
            </a:r>
            <a:endParaRPr lang="ru-RU" sz="28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"/>
          <a:stretch/>
        </p:blipFill>
        <p:spPr bwMode="auto">
          <a:xfrm>
            <a:off x="1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21423153">
            <a:off x="2229428" y="470924"/>
            <a:ext cx="544093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900" b="1" i="1" dirty="0">
                <a:solidFill>
                  <a:schemeClr val="bg1">
                    <a:lumMod val="75000"/>
                  </a:schemeClr>
                </a:solidFill>
              </a:rPr>
              <a:t>Н</a:t>
            </a:r>
            <a:r>
              <a:rPr lang="ru-RU" sz="1900" b="1" i="1" dirty="0" smtClean="0">
                <a:solidFill>
                  <a:schemeClr val="bg1">
                    <a:lumMod val="75000"/>
                  </a:schemeClr>
                </a:solidFill>
              </a:rPr>
              <a:t>атуральные </a:t>
            </a:r>
            <a:r>
              <a:rPr lang="ru-RU" sz="1900" b="1" i="1" dirty="0">
                <a:solidFill>
                  <a:schemeClr val="bg1">
                    <a:lumMod val="75000"/>
                  </a:schemeClr>
                </a:solidFill>
              </a:rPr>
              <a:t>числа от 1 до 30 в порядке </a:t>
            </a:r>
            <a:r>
              <a:rPr lang="ru-RU" sz="1900" b="1" i="1" dirty="0" smtClean="0">
                <a:solidFill>
                  <a:schemeClr val="bg1">
                    <a:lumMod val="75000"/>
                  </a:schemeClr>
                </a:solidFill>
              </a:rPr>
              <a:t>возрастания.  </a:t>
            </a:r>
            <a:r>
              <a:rPr lang="ru-RU" sz="1900" b="1" i="1" dirty="0">
                <a:solidFill>
                  <a:schemeClr val="bg1">
                    <a:lumMod val="75000"/>
                  </a:schemeClr>
                </a:solidFill>
              </a:rPr>
              <a:t>П</a:t>
            </a:r>
            <a:r>
              <a:rPr lang="ru-RU" sz="1900" b="1" i="1" dirty="0" smtClean="0">
                <a:solidFill>
                  <a:schemeClr val="bg1">
                    <a:lumMod val="75000"/>
                  </a:schemeClr>
                </a:solidFill>
              </a:rPr>
              <a:t>одчеркните одной линией каждое </a:t>
            </a:r>
            <a:r>
              <a:rPr lang="ru-RU" sz="1900" b="1" i="1" dirty="0">
                <a:solidFill>
                  <a:schemeClr val="bg1">
                    <a:lumMod val="75000"/>
                  </a:schemeClr>
                </a:solidFill>
              </a:rPr>
              <a:t>второе, каждое </a:t>
            </a:r>
            <a:r>
              <a:rPr lang="ru-RU" sz="1900" b="1" i="1" dirty="0" smtClean="0">
                <a:solidFill>
                  <a:schemeClr val="bg1">
                    <a:lumMod val="75000"/>
                  </a:schemeClr>
                </a:solidFill>
              </a:rPr>
              <a:t>третье двумя, </a:t>
            </a:r>
            <a:endParaRPr lang="ru-RU" sz="1900" b="1" i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just"/>
            <a:r>
              <a:rPr lang="ru-RU" sz="1900" b="1" i="1" dirty="0" smtClean="0">
                <a:solidFill>
                  <a:schemeClr val="bg1">
                    <a:lumMod val="75000"/>
                  </a:schemeClr>
                </a:solidFill>
              </a:rPr>
              <a:t>каждое </a:t>
            </a:r>
            <a:r>
              <a:rPr lang="ru-RU" sz="1900" b="1" i="1" dirty="0" smtClean="0">
                <a:solidFill>
                  <a:schemeClr val="bg1">
                    <a:lumMod val="75000"/>
                  </a:schemeClr>
                </a:solidFill>
              </a:rPr>
              <a:t>пятое волнистой линией, </a:t>
            </a:r>
            <a:r>
              <a:rPr lang="ru-RU" sz="1900" b="1" i="1" dirty="0">
                <a:solidFill>
                  <a:schemeClr val="bg1">
                    <a:lumMod val="75000"/>
                  </a:schemeClr>
                </a:solidFill>
              </a:rPr>
              <a:t>каждое </a:t>
            </a:r>
            <a:r>
              <a:rPr lang="ru-RU" sz="1900" b="1" i="1" dirty="0" smtClean="0">
                <a:solidFill>
                  <a:schemeClr val="bg1">
                    <a:lumMod val="75000"/>
                  </a:schemeClr>
                </a:solidFill>
              </a:rPr>
              <a:t>десятое </a:t>
            </a:r>
            <a:r>
              <a:rPr lang="ru-RU" sz="1900" b="1" i="1" dirty="0">
                <a:solidFill>
                  <a:schemeClr val="bg1">
                    <a:lumMod val="75000"/>
                  </a:schemeClr>
                </a:solidFill>
              </a:rPr>
              <a:t>обведите кругом. </a:t>
            </a:r>
            <a:r>
              <a:rPr lang="ru-RU" sz="1900" b="1" i="1" dirty="0" smtClean="0">
                <a:solidFill>
                  <a:schemeClr val="bg1">
                    <a:lumMod val="75000"/>
                  </a:schemeClr>
                </a:solidFill>
              </a:rPr>
              <a:t>Назовите числа, которые подчеркнуты одной линией, двумя, волнистой линией, обведены кругом?</a:t>
            </a:r>
            <a:endParaRPr lang="ru-RU" sz="19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466352" cy="114842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Физминутка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C:\Users\Информатика_7\Desktop\Анимашки\other%20(1857)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33" y="3140968"/>
            <a:ext cx="1231379" cy="139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animashki.kak2z.org/pic/5/dogs-41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0" y="4653136"/>
            <a:ext cx="1709266" cy="170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22562" y="1916832"/>
            <a:ext cx="7113934" cy="68736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</a:rPr>
              <a:t>Если число кратно </a:t>
            </a:r>
            <a:r>
              <a:rPr lang="ru-RU" sz="2600" b="1" dirty="0" smtClean="0">
                <a:solidFill>
                  <a:srgbClr val="C00000"/>
                </a:solidFill>
              </a:rPr>
              <a:t>2 - ходьба </a:t>
            </a:r>
            <a:r>
              <a:rPr lang="ru-RU" sz="2600" b="1" dirty="0" smtClean="0">
                <a:solidFill>
                  <a:srgbClr val="C00000"/>
                </a:solidFill>
              </a:rPr>
              <a:t>на месте</a:t>
            </a:r>
            <a:endParaRPr lang="ru-RU" sz="2600" b="1" dirty="0">
              <a:solidFill>
                <a:srgbClr val="C00000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37" y="3567840"/>
            <a:ext cx="57737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13063"/>
            <a:ext cx="5184576" cy="151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514" y="3408787"/>
            <a:ext cx="5773737" cy="101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33514" y="3573016"/>
            <a:ext cx="6586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Если число кратно </a:t>
            </a:r>
            <a:r>
              <a:rPr lang="ru-RU" sz="2400" b="1" dirty="0" smtClean="0">
                <a:solidFill>
                  <a:srgbClr val="C00000"/>
                </a:solidFill>
              </a:rPr>
              <a:t>5 - хлопаем </a:t>
            </a:r>
            <a:r>
              <a:rPr lang="ru-RU" sz="2400" b="1" dirty="0" smtClean="0">
                <a:solidFill>
                  <a:srgbClr val="C00000"/>
                </a:solidFill>
              </a:rPr>
              <a:t>в ладоши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9752" y="5343599"/>
            <a:ext cx="6556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Если число кратно 3 </a:t>
            </a:r>
            <a:r>
              <a:rPr lang="ru-RU" sz="2400" b="1" dirty="0" smtClean="0">
                <a:solidFill>
                  <a:srgbClr val="C00000"/>
                </a:solidFill>
              </a:rPr>
              <a:t>– подскок на месте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F:\анимация\dyn004_original_200_200_gif_2596866_86123f099468e2e66146270444f93fc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1268760"/>
            <a:ext cx="1656184" cy="171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8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21388416">
            <a:off x="2256117" y="448880"/>
            <a:ext cx="520896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>
                    <a:lumMod val="75000"/>
                  </a:schemeClr>
                </a:solidFill>
              </a:rPr>
              <a:t>– 28 </a:t>
            </a:r>
            <a:r>
              <a:rPr lang="ru-RU" sz="2200" b="1" i="1" dirty="0" smtClean="0">
                <a:solidFill>
                  <a:schemeClr val="bg1">
                    <a:lumMod val="75000"/>
                  </a:schemeClr>
                </a:solidFill>
              </a:rPr>
              <a:t>сентября. </a:t>
            </a:r>
            <a:r>
              <a:rPr lang="ru-RU" sz="2200" b="1" i="1" dirty="0">
                <a:solidFill>
                  <a:schemeClr val="bg1">
                    <a:lumMod val="75000"/>
                  </a:schemeClr>
                </a:solidFill>
              </a:rPr>
              <a:t>Ч</a:t>
            </a:r>
            <a:r>
              <a:rPr lang="ru-RU" sz="2200" b="1" i="1" dirty="0" smtClean="0">
                <a:solidFill>
                  <a:schemeClr val="bg1">
                    <a:lumMod val="75000"/>
                  </a:schemeClr>
                </a:solidFill>
              </a:rPr>
              <a:t>исло </a:t>
            </a:r>
            <a:r>
              <a:rPr lang="ru-RU" sz="2200" b="1" i="1" dirty="0">
                <a:solidFill>
                  <a:schemeClr val="bg1">
                    <a:lumMod val="75000"/>
                  </a:schemeClr>
                </a:solidFill>
              </a:rPr>
              <a:t>28 решило пригласить в гости всех своих делителей, меньших, чем оно само. Первой прибежала единица, за ней двойка, за ней... Какие еще числа пришли в </a:t>
            </a:r>
            <a:r>
              <a:rPr lang="ru-RU" sz="2200" b="1" i="1" dirty="0" smtClean="0">
                <a:solidFill>
                  <a:schemeClr val="bg1">
                    <a:lumMod val="75000"/>
                  </a:schemeClr>
                </a:solidFill>
              </a:rPr>
              <a:t>гости</a:t>
            </a:r>
          </a:p>
          <a:p>
            <a:r>
              <a:rPr lang="ru-RU" sz="2200" b="1" i="1" dirty="0" smtClean="0">
                <a:solidFill>
                  <a:schemeClr val="bg1">
                    <a:lumMod val="75000"/>
                  </a:schemeClr>
                </a:solidFill>
              </a:rPr>
              <a:t>к </a:t>
            </a:r>
            <a:r>
              <a:rPr lang="ru-RU" sz="2200" b="1" i="1" dirty="0">
                <a:solidFill>
                  <a:schemeClr val="bg1">
                    <a:lumMod val="75000"/>
                  </a:schemeClr>
                </a:solidFill>
              </a:rPr>
              <a:t>числу 28?</a:t>
            </a:r>
          </a:p>
        </p:txBody>
      </p:sp>
    </p:spTree>
    <p:extLst>
      <p:ext uri="{BB962C8B-B14F-4D97-AF65-F5344CB8AC3E}">
        <p14:creationId xmlns:p14="http://schemas.microsoft.com/office/powerpoint/2010/main" val="17243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21388416">
            <a:off x="2198080" y="440798"/>
            <a:ext cx="54717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>
                    <a:lumMod val="75000"/>
                  </a:schemeClr>
                </a:solidFill>
              </a:rPr>
              <a:t>Когда все гости собрались, число 28 увидело, что их немного. Оно огорчилось и предложило, чтобы каждый из гостей привел еще и своих делителей. Сколько придет новых гостей? </a:t>
            </a:r>
          </a:p>
          <a:p>
            <a:r>
              <a:rPr lang="ru-RU" sz="2200" b="1" i="1" dirty="0">
                <a:solidFill>
                  <a:schemeClr val="bg1">
                    <a:lumMod val="75000"/>
                  </a:schemeClr>
                </a:solidFill>
              </a:rPr>
              <a:t>Почему? </a:t>
            </a:r>
          </a:p>
        </p:txBody>
      </p:sp>
    </p:spTree>
    <p:extLst>
      <p:ext uri="{BB962C8B-B14F-4D97-AF65-F5344CB8AC3E}">
        <p14:creationId xmlns:p14="http://schemas.microsoft.com/office/powerpoint/2010/main" val="364223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266</TotalTime>
  <Words>350</Words>
  <Application>Microsoft Office PowerPoint</Application>
  <PresentationFormat>Экран (4:3)</PresentationFormat>
  <Paragraphs>35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Учительская_1</dc:creator>
  <cp:lastModifiedBy>Информатика_7</cp:lastModifiedBy>
  <cp:revision>28</cp:revision>
  <dcterms:created xsi:type="dcterms:W3CDTF">2017-10-15T10:59:04Z</dcterms:created>
  <dcterms:modified xsi:type="dcterms:W3CDTF">2017-10-18T10:35:26Z</dcterms:modified>
</cp:coreProperties>
</file>