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>
      <p:cViewPr>
        <p:scale>
          <a:sx n="60" d="100"/>
          <a:sy n="60" d="100"/>
        </p:scale>
        <p:origin x="81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AC52B0B-CF64-4E7D-A9D4-531E48A1ED5B}" type="datetimeFigureOut">
              <a:rPr lang="ru-RU" smtClean="0"/>
              <a:t>26.12.2022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38BA4EE-739D-4175-BE8F-AB9C0903CD8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941168"/>
            <a:ext cx="3096344" cy="792088"/>
          </a:xfrm>
        </p:spPr>
        <p:txBody>
          <a:bodyPr>
            <a:noAutofit/>
          </a:bodyPr>
          <a:lstStyle/>
          <a:p>
            <a:pPr algn="l"/>
            <a:r>
              <a:rPr lang="ru-RU" sz="1600" b="1" i="1" u="sng" spc="0" dirty="0" smtClean="0">
                <a:solidFill>
                  <a:srgbClr val="FFC000"/>
                </a:solidFill>
              </a:rPr>
              <a:t>Методист СПб ГБПОУ «Колледж метростроя»: </a:t>
            </a:r>
            <a:r>
              <a:rPr lang="ru-RU" sz="1600" i="1" spc="0" dirty="0" err="1" smtClean="0">
                <a:solidFill>
                  <a:schemeClr val="tx1">
                    <a:lumMod val="95000"/>
                  </a:schemeClr>
                </a:solidFill>
              </a:rPr>
              <a:t>Самарюк</a:t>
            </a:r>
            <a:r>
              <a:rPr lang="ru-RU" sz="1600" i="1" spc="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ru-RU" sz="1600" i="1" spc="0" dirty="0" smtClean="0">
                <a:solidFill>
                  <a:schemeClr val="tx1">
                    <a:lumMod val="95000"/>
                  </a:schemeClr>
                </a:solidFill>
              </a:rPr>
              <a:t>Любовь </a:t>
            </a:r>
            <a:r>
              <a:rPr lang="ru-RU" sz="1600" i="1" spc="0" dirty="0" err="1" smtClean="0">
                <a:solidFill>
                  <a:schemeClr val="tx1">
                    <a:lumMod val="95000"/>
                  </a:schemeClr>
                </a:solidFill>
              </a:rPr>
              <a:t>Эдуадовна</a:t>
            </a:r>
            <a:endParaRPr lang="ru-RU" sz="1600" i="1" spc="0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910536" cy="2952328"/>
          </a:xfrm>
        </p:spPr>
        <p:txBody>
          <a:bodyPr/>
          <a:lstStyle/>
          <a:p>
            <a:r>
              <a:rPr lang="ru-RU" sz="4400" b="1" dirty="0" smtClean="0"/>
              <a:t>В</a:t>
            </a:r>
            <a:r>
              <a:rPr lang="ru-RU" sz="2800" b="1" dirty="0" smtClean="0"/>
              <a:t>изуализация теоретического материала средствами </a:t>
            </a:r>
            <a:r>
              <a:rPr lang="ru-RU" sz="4000" b="1" dirty="0" smtClean="0"/>
              <a:t>ИКТ</a:t>
            </a:r>
            <a:r>
              <a:rPr lang="ru-RU" sz="2800" b="1" dirty="0" smtClean="0"/>
              <a:t> в целях повышения качества образования.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1508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924800" cy="1503040"/>
          </a:xfrm>
        </p:spPr>
        <p:txBody>
          <a:bodyPr/>
          <a:lstStyle/>
          <a:p>
            <a:pPr algn="ctr"/>
            <a:r>
              <a:rPr lang="ru-RU" sz="4400" dirty="0" smtClean="0"/>
              <a:t>Благодарим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880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П</a:t>
            </a:r>
            <a:r>
              <a:rPr lang="ru-RU" sz="4000" b="1" i="1" u="sng" dirty="0" smtClean="0">
                <a:solidFill>
                  <a:srgbClr val="FFC000"/>
                </a:solidFill>
              </a:rPr>
              <a:t>роблема: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600200"/>
            <a:ext cx="7488832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 smtClean="0"/>
              <a:t>     Переизбыток текстовой информации в учебниках, не позволяющий создать мотивацию для качественного усвоения учебного материала у современных детей, обладающих клиповым сознанием.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54129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Ц</a:t>
            </a:r>
            <a:r>
              <a:rPr lang="ru-RU" sz="4000" b="1" i="1" u="sng" dirty="0" smtClean="0">
                <a:solidFill>
                  <a:srgbClr val="FFC000"/>
                </a:solidFill>
              </a:rPr>
              <a:t>ель: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600200"/>
            <a:ext cx="7488832" cy="4114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000" dirty="0" smtClean="0"/>
              <a:t>     Способствовать повышению интереса обучающихся к предмету и углублению знаний, что приведет к повышению качества образования по предмету за счет визуализации теоретического материала.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298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з</a:t>
            </a:r>
            <a:r>
              <a:rPr lang="ru-RU" sz="4000" b="1" i="1" u="sng" dirty="0" smtClean="0">
                <a:solidFill>
                  <a:srgbClr val="FFC000"/>
                </a:solidFill>
              </a:rPr>
              <a:t>адачи: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352928" cy="4114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/>
              <a:t>Создание условий для заинтересованности обучающихся в изучении материала.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/>
              <a:t>Поддержание учебной мотивации у учащихся к учебе.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000" dirty="0" smtClean="0"/>
              <a:t>Создание стимула для самостоятельной деятельности обучающегося (поисковой, проектной, исследовательской и т.д.).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85361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854968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С</a:t>
            </a:r>
            <a:r>
              <a:rPr lang="ru-RU" sz="4000" b="1" i="1" u="sng" dirty="0" smtClean="0">
                <a:solidFill>
                  <a:srgbClr val="FFC000"/>
                </a:solidFill>
              </a:rPr>
              <a:t>пособы решения задач: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712968" cy="532859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/>
              <a:t>Визуализация теоретической информации: </a:t>
            </a:r>
            <a:r>
              <a:rPr lang="ru-RU" sz="2300" i="1" dirty="0" smtClean="0"/>
              <a:t>анимацией, информацией </a:t>
            </a:r>
            <a:r>
              <a:rPr lang="ru-RU" sz="2300" i="1" dirty="0"/>
              <a:t>из СМИ, </a:t>
            </a:r>
            <a:r>
              <a:rPr lang="ru-RU" sz="2300" i="1" dirty="0" smtClean="0"/>
              <a:t>кадрами документальных фильмов, презентацией, фрагментами художественных фильмов, демонстрационными материалами и т.д.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/>
              <a:t>Самостоятельное выполнение обучающимися (</a:t>
            </a:r>
            <a:r>
              <a:rPr lang="ru-RU" sz="2300" i="1" dirty="0" smtClean="0"/>
              <a:t>специально разработанных</a:t>
            </a:r>
            <a:r>
              <a:rPr lang="ru-RU" sz="2300" dirty="0" smtClean="0"/>
              <a:t>) заданий по демонстрируемой учителем визуализированной информации.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/>
              <a:t>Предоставление возможности обучающимся углубить свои знания по изучаемой теме, предоставив ссылки на дополнительные источники, а также предложив разработку индивидуальных проектов и участие в конкурсе, как индивидуальная демонстрация личностных достижений.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2881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О</a:t>
            </a:r>
            <a:r>
              <a:rPr lang="ru-RU" sz="4000" b="1" i="1" u="sng" dirty="0" smtClean="0">
                <a:solidFill>
                  <a:srgbClr val="FFC000"/>
                </a:solidFill>
              </a:rPr>
              <a:t>жидаемые результаты: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352928" cy="4114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Повышение интереса обучающихся к предмету.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Углубление знаний.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Поддержание положительной учебной мотивации к обучению.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000" dirty="0" smtClean="0"/>
              <a:t>Повышение качества знаний.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9061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8816" cy="1143000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О</a:t>
            </a:r>
            <a:r>
              <a:rPr lang="ru-RU" sz="4000" b="1" i="1" u="sng" dirty="0" smtClean="0">
                <a:solidFill>
                  <a:srgbClr val="FFC000"/>
                </a:solidFill>
              </a:rPr>
              <a:t>ценивание результатов: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24936" cy="4114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 smtClean="0"/>
              <a:t>Неиспользование гаджетов во время урока.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 smtClean="0"/>
              <a:t>Принятие активного участия в дискуссиях.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 smtClean="0"/>
              <a:t>Формирование вопросов по изучаемой теме.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 smtClean="0"/>
              <a:t>Появление самостоятельных проектов и исследовательских работ.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000" dirty="0" smtClean="0"/>
              <a:t>Ожидание продолжения изучения темы.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03050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68816" cy="936104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Р</a:t>
            </a:r>
            <a:r>
              <a:rPr lang="ru-RU" sz="4000" b="1" i="1" u="sng" dirty="0" smtClean="0">
                <a:solidFill>
                  <a:srgbClr val="FFC000"/>
                </a:solidFill>
              </a:rPr>
              <a:t>есурсы: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12968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dirty="0" smtClean="0"/>
              <a:t>Недостаток времени на уроках для обсуждения изученного материала.</a:t>
            </a:r>
          </a:p>
          <a:p>
            <a:pPr algn="just"/>
            <a:r>
              <a:rPr lang="ru-RU" sz="3000" dirty="0" smtClean="0"/>
              <a:t>Не все кабинеты оснащены технической базой.</a:t>
            </a:r>
          </a:p>
          <a:p>
            <a:pPr algn="just"/>
            <a:r>
              <a:rPr lang="ru-RU" sz="3000" dirty="0" smtClean="0"/>
              <a:t>Неумение и нежелание некоторых учителей использовать ИКТ во время уроков.</a:t>
            </a:r>
          </a:p>
          <a:p>
            <a:pPr algn="just"/>
            <a:r>
              <a:rPr lang="ru-RU" sz="3000" dirty="0" smtClean="0"/>
              <a:t>Образовательные учреждения недостаточно снабжены методическими разработками, рекомендациями на дополнительный визуальный материал.</a:t>
            </a:r>
          </a:p>
          <a:p>
            <a:pPr algn="just"/>
            <a:r>
              <a:rPr lang="ru-RU" sz="3000" dirty="0" smtClean="0"/>
              <a:t>Не распространен обмен опытом между педагогами, который мог бы привести к созданию единой базы материалов.</a:t>
            </a:r>
          </a:p>
          <a:p>
            <a:pPr algn="just"/>
            <a:r>
              <a:rPr lang="ru-RU" sz="3000" dirty="0" smtClean="0"/>
              <a:t>Слабо развиты </a:t>
            </a:r>
            <a:r>
              <a:rPr lang="ru-RU" sz="3000" dirty="0" err="1" smtClean="0"/>
              <a:t>метапредметные</a:t>
            </a:r>
            <a:r>
              <a:rPr lang="ru-RU" sz="3000" dirty="0" smtClean="0"/>
              <a:t> связи.</a:t>
            </a:r>
          </a:p>
        </p:txBody>
      </p:sp>
    </p:spTree>
    <p:extLst>
      <p:ext uri="{BB962C8B-B14F-4D97-AF65-F5344CB8AC3E}">
        <p14:creationId xmlns:p14="http://schemas.microsoft.com/office/powerpoint/2010/main" val="67632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068816" cy="936104"/>
          </a:xfrm>
        </p:spPr>
        <p:txBody>
          <a:bodyPr/>
          <a:lstStyle/>
          <a:p>
            <a:pPr algn="ctr"/>
            <a:r>
              <a:rPr lang="ru-RU" sz="5400" b="1" i="1" u="sng" dirty="0" smtClean="0">
                <a:solidFill>
                  <a:srgbClr val="FFC000"/>
                </a:solidFill>
              </a:rPr>
              <a:t>Р</a:t>
            </a:r>
            <a:r>
              <a:rPr lang="ru-RU" sz="4000" b="1" i="1" u="sng" dirty="0" smtClean="0">
                <a:solidFill>
                  <a:srgbClr val="FFC000"/>
                </a:solidFill>
              </a:rPr>
              <a:t>иски:</a:t>
            </a:r>
            <a:endParaRPr lang="ru-RU" sz="4000" b="1" i="1" u="sng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7848872" cy="4752528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ru-RU" sz="3000" dirty="0" smtClean="0"/>
              <a:t>Объем визуального материала и интерес к нему могут вытеснить работу с учебником.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3000" dirty="0" smtClean="0"/>
              <a:t>Видеоматериал не проходит экспертную оценку, а подбирается самостоятельно педагогом (т.е. субъективный подход учителя).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ru-RU" sz="3000" dirty="0" smtClean="0"/>
              <a:t>Не соответствие видеоматериала с теоретической информацией учебника.</a:t>
            </a:r>
          </a:p>
        </p:txBody>
      </p:sp>
    </p:spTree>
    <p:extLst>
      <p:ext uri="{BB962C8B-B14F-4D97-AF65-F5344CB8AC3E}">
        <p14:creationId xmlns:p14="http://schemas.microsoft.com/office/powerpoint/2010/main" val="119181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794</TotalTime>
  <Words>348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Constantia</vt:lpstr>
      <vt:lpstr>Courier New</vt:lpstr>
      <vt:lpstr>Wingdings</vt:lpstr>
      <vt:lpstr>Горизонт</vt:lpstr>
      <vt:lpstr>Визуализация теоретического материала средствами ИКТ в целях повышения качества образования.</vt:lpstr>
      <vt:lpstr>Проблема:</vt:lpstr>
      <vt:lpstr>Цель:</vt:lpstr>
      <vt:lpstr>задачи:</vt:lpstr>
      <vt:lpstr>Способы решения задач:</vt:lpstr>
      <vt:lpstr>Ожидаемые результаты:</vt:lpstr>
      <vt:lpstr>Оценивание результатов:</vt:lpstr>
      <vt:lpstr>Ресурсы:</vt:lpstr>
      <vt:lpstr>Риски:</vt:lpstr>
      <vt:lpstr>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15</cp:revision>
  <dcterms:created xsi:type="dcterms:W3CDTF">2018-02-26T06:50:11Z</dcterms:created>
  <dcterms:modified xsi:type="dcterms:W3CDTF">2022-12-26T20:08:20Z</dcterms:modified>
</cp:coreProperties>
</file>