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9"/>
  </p:notesMasterIdLst>
  <p:sldIdLst>
    <p:sldId id="256" r:id="rId2"/>
    <p:sldId id="264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78F82-D587-4B10-9614-2DD6D16C991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EA5F7-4387-48B7-BF93-88251EB82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EA5F7-4387-48B7-BF93-88251EB82A0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69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16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89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9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2986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10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329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70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97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84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78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57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0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59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27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C122-2F0E-4621-B885-D8AA072008CB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D282CC-AAEE-4D1E-9B04-F34294465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18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162" y="381000"/>
            <a:ext cx="7188958" cy="34223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ДС № 9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ключик»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9536" y="5408414"/>
            <a:ext cx="36776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высшей категории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Карачевцева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Ирина Викторовна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3-01-05-19-28-2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2280" y="579120"/>
            <a:ext cx="454152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3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894" y="533400"/>
            <a:ext cx="7628466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 ОТЧЕТНОСТЬ </a:t>
            </a:r>
            <a:b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НАСТАВНИЧЕСТВА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80" y="2404429"/>
            <a:ext cx="11551920" cy="38807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Мероприятия по наставничеству;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Отчет наставника о результатах работы молодого специалиста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Отчет молодого специалиста о процессе прохождения наставничества и работе наставника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56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Рабочий стол\фото ира\IMG-20211109-WA0002.jpg"/>
          <p:cNvPicPr/>
          <p:nvPr/>
        </p:nvPicPr>
        <p:blipFill>
          <a:blip r:embed="rId2"/>
          <a:srcRect l="37030"/>
          <a:stretch>
            <a:fillRect/>
          </a:stretch>
        </p:blipFill>
        <p:spPr bwMode="auto">
          <a:xfrm>
            <a:off x="8991600" y="1484554"/>
            <a:ext cx="2575560" cy="4626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G:\фото лог\DSCN251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0530" y="2011680"/>
            <a:ext cx="3227070" cy="3489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CC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G:\фото лог\DSCN2510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31720"/>
            <a:ext cx="3657599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CC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854976" y="440174"/>
            <a:ext cx="7322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4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фото ира\IMG_20220113_103210_resized_20220117_1041449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4360" y="2331720"/>
            <a:ext cx="332232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Admin\Рабочий стол\фото ира\IMG_20220119_100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54" y="2205317"/>
            <a:ext cx="3115926" cy="3905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Admin\Рабочий стол\фото ира\IMG_20220506_1030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7294" y="2362200"/>
            <a:ext cx="3427466" cy="3688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352056" y="607814"/>
            <a:ext cx="83105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 с использованием ИКТ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индивидуальных и групповых занятиях 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8278" y="333494"/>
            <a:ext cx="9953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Публикации учителя-логопеда  - наставника в СМИ</a:t>
            </a:r>
            <a:endParaRPr lang="ru-RU" sz="3200" dirty="0"/>
          </a:p>
        </p:txBody>
      </p:sp>
      <p:pic>
        <p:nvPicPr>
          <p:cNvPr id="6" name="Рисунок 5" descr="C:\Documents and Settings\Admin\Рабочий стол\фото ира\htmlimage.jpg"/>
          <p:cNvPicPr/>
          <p:nvPr/>
        </p:nvPicPr>
        <p:blipFill>
          <a:blip r:embed="rId2" cstate="print"/>
          <a:srcRect t="7462"/>
          <a:stretch>
            <a:fillRect/>
          </a:stretch>
        </p:blipFill>
        <p:spPr bwMode="auto">
          <a:xfrm>
            <a:off x="238442" y="1188720"/>
            <a:ext cx="3525838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/>
          <a:srcRect t="8134"/>
          <a:stretch>
            <a:fillRect/>
          </a:stretch>
        </p:blipFill>
        <p:spPr bwMode="auto">
          <a:xfrm>
            <a:off x="8214360" y="1066800"/>
            <a:ext cx="3794760" cy="292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газета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90937" y="3901440"/>
            <a:ext cx="4294823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80026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Игры с «Язычком»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i="1" dirty="0" smtClean="0">
                <a:solidFill>
                  <a:srgbClr val="0070C0"/>
                </a:solidFill>
              </a:rPr>
              <a:t>(занятия кружка «Звуковичок»)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-20230130-WA00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474" y="2191068"/>
            <a:ext cx="5566886" cy="4175165"/>
          </a:xfrm>
          <a:prstGeom prst="rect">
            <a:avLst/>
          </a:prstGeom>
          <a:ln w="889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IMG-20230130-WA0031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741" y="2133600"/>
            <a:ext cx="3170040" cy="4226720"/>
          </a:xfrm>
          <a:prstGeom prst="rect">
            <a:avLst/>
          </a:prstGeom>
          <a:ln w="889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44880"/>
            <a:ext cx="11536680" cy="1965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</a:rPr>
              <a:t>участник программы наставничества, имеющий успешный опыт достижений жизненного, личностного и профессионального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наставляемого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IMG_20230207_102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508" y="3094957"/>
            <a:ext cx="1993212" cy="3473483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\Рабочий стол\IMG_20230208_0703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44883" y="2529840"/>
            <a:ext cx="3383279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9410" y="2987040"/>
            <a:ext cx="2268190" cy="3639659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74872" y="257294"/>
            <a:ext cx="3549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Я – наставник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320040"/>
            <a:ext cx="11689080" cy="269748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Наставляемый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– </a:t>
            </a:r>
            <a:r>
              <a:rPr lang="ru-RU" sz="2800" dirty="0" smtClean="0">
                <a:solidFill>
                  <a:srgbClr val="0070C0"/>
                </a:solidFill>
              </a:rPr>
              <a:t>участник программы наставничества, который через взаимодействия с наставником и при его помощи и поддержки решает конкретные жизненные, личные и профессиональные задачи, приобретает новый опыт и развивает новые навыки и компетентности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Documents and Settings\Admin\Рабочий стол\IMG_20230215_0936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" y="3017520"/>
            <a:ext cx="3338513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C:\Documents and Settings\Admin\Рабочий стол\IMG_20230215_093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944" y="3032760"/>
            <a:ext cx="4112896" cy="2970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125051" y="3549134"/>
            <a:ext cx="40669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Кухтина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Светлана Владимировна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тудентка 2 курса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«Тихоокеанского государственного университета»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акультет логопедии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86177">
            <a:off x="416514" y="911721"/>
            <a:ext cx="9550178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398946">
            <a:off x="3519122" y="3106729"/>
            <a:ext cx="685521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 в работе!</a:t>
            </a:r>
            <a:endParaRPr lang="ru-RU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Admin\Рабочий стол\смайлик2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6" t="20168" r="3279" b="6937"/>
          <a:stretch>
            <a:fillRect/>
          </a:stretch>
        </p:blipFill>
        <p:spPr bwMode="auto">
          <a:xfrm>
            <a:off x="428737" y="3798345"/>
            <a:ext cx="2863103" cy="263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10" y="1752817"/>
            <a:ext cx="11297550" cy="4845691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29.12.2012 N 273-ФЗ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наставничестве в МБДОУ «ДС № 9 «Золотой ключик», утвержденное Приказом заведующего от «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20.03.2020 г.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заведующего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о наставничестве от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01.09.2021г.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136" y="228600"/>
            <a:ext cx="11233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Нормативной правовой основой организации наставничества в Учреждении является </a:t>
            </a:r>
          </a:p>
        </p:txBody>
      </p:sp>
    </p:spTree>
    <p:extLst>
      <p:ext uri="{BB962C8B-B14F-4D97-AF65-F5344CB8AC3E}">
        <p14:creationId xmlns:p14="http://schemas.microsoft.com/office/powerpoint/2010/main" xmlns="" val="6165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537" y="2696529"/>
            <a:ext cx="3389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332"/>
            <a:ext cx="11871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Наставничество устанавливается </a:t>
            </a:r>
            <a:endParaRPr lang="ru-RU" sz="44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 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следующими </a:t>
            </a:r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категориями педагогов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0520" y="1854710"/>
            <a:ext cx="11155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педагоги, не имеющие трудового стажа педагогической деятельности в образовательных учреждениях;</a:t>
            </a:r>
          </a:p>
          <a:p>
            <a:pPr marL="342900" indent="-342900"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педагоги, не имеющие квалификационной категории;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выпускники очных, очно-заочных (вечерних) высших и средних специальных учебных заведений, имеющие трудовой стаж педагогической деятельности менее 5-ти лет;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студенты очно-заочных (вечерних) форм обучения.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5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040" y="724610"/>
            <a:ext cx="1149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наставничества является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адаптации молодых специалистов к замещаемой должности, помощь в их профессиональном становлении, приобретении профессиональных знаний и навыков выполнения должностных обязанностей, вовлечение молодых специалистов в трудовой процесс и общественную жизнь Учреждения с учетом их индивидуальных способностей и психологических особенностей.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6849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" y="240804"/>
            <a:ext cx="116281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педагогического наставничества </a:t>
            </a:r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молодым специалистам в профессиональной адаптации, к условиям осуществления должностных обязанностей, а также в преодолении профессиональных трудностей, возникающих при выполнении должностных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формирования и развития профессиональных знаний и навыков молодого специалиста;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профессионального становления и развития молодого специалиста, развитие его способности самостоятельно, качественно и ответственно выполнять должностные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выработке у молодого специалиста навыков служебного поведения, соответствующего профессионально-этическим принципам и правилам, а также требованиям, установленным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 эффективным формам и методам индивидуальной работы и работы в коллективе, развитие их способности самостоятельно и качественно выполнять возложенные на них служебные обязанности, повышать свой профессиональный уровень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8242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670" y="95534"/>
            <a:ext cx="1132764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молодого специалиста высокой сознательности, дисциплинированности, трудолюбия, чувства ответственности за порученное дело и свои поступки, доброжелательного и уважительного отношения к коллегам, родителям воспитанников и другим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лицам;</a:t>
            </a:r>
          </a:p>
          <a:p>
            <a:pPr marL="342900" indent="-342900" algn="just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молодого специалиста умения создавать комфортный микроклимат в образовательном пространстве;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методик образовательной деятельности и воспитания, средств мониторинга качества дошкольного образования; оказание помощи в преодолении различных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затруднений;</a:t>
            </a:r>
          </a:p>
          <a:p>
            <a:pPr marL="342900" indent="-342900" algn="just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традициям Учреждения, принятие Кодекса этики и служебного поведения работников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Учреждения;</a:t>
            </a:r>
          </a:p>
          <a:p>
            <a:pPr marL="342900" indent="-342900" algn="just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кадрового потенциала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Учреждения;</a:t>
            </a:r>
          </a:p>
          <a:p>
            <a:pPr marL="342900" indent="-342900" algn="just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профессионально-педагогической компетенции молодых специалистов, оказание поддержки в инновационной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342900" indent="-342900" algn="just">
              <a:buFontTx/>
              <a:buChar char="-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стиля творческой деятельности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5822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44203" y="2524836"/>
            <a:ext cx="3275463" cy="22655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ПРИНЦИПЫ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98120" y="1276068"/>
            <a:ext cx="3136483" cy="1794678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Контакт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наставника 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молодого специалиста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94327" y="382138"/>
            <a:ext cx="3398293" cy="18720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Добровольность и</a:t>
            </a:r>
          </a:p>
          <a:p>
            <a:pPr algn="ctr"/>
            <a:r>
              <a:rPr lang="ru-RU" smtClean="0"/>
              <a:t>целеустремленность</a:t>
            </a:r>
          </a:p>
          <a:p>
            <a:pPr algn="ctr"/>
            <a:r>
              <a:rPr lang="ru-RU" smtClean="0"/>
              <a:t>работы наставника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28600" y="4009484"/>
            <a:ext cx="3481999" cy="1774209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Доброжелательность</a:t>
            </a:r>
          </a:p>
          <a:p>
            <a:pPr algn="ctr"/>
            <a:r>
              <a:rPr lang="ru-RU" dirty="0" smtClean="0"/>
              <a:t>и взаимное</a:t>
            </a:r>
          </a:p>
          <a:p>
            <a:pPr algn="ctr"/>
            <a:r>
              <a:rPr lang="ru-RU" dirty="0" smtClean="0"/>
              <a:t>уважение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725840" y="5103124"/>
            <a:ext cx="3766780" cy="17548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Уважительное</a:t>
            </a:r>
          </a:p>
          <a:p>
            <a:pPr algn="ctr"/>
            <a:r>
              <a:rPr lang="ru-RU" dirty="0" smtClean="0"/>
              <a:t>отношение к</a:t>
            </a:r>
          </a:p>
          <a:p>
            <a:pPr algn="ctr"/>
            <a:r>
              <a:rPr lang="ru-RU" dirty="0" smtClean="0"/>
              <a:t>мнению</a:t>
            </a:r>
          </a:p>
          <a:p>
            <a:pPr algn="ctr"/>
            <a:r>
              <a:rPr lang="ru-RU" dirty="0" smtClean="0"/>
              <a:t>подшефного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01803" y="3611880"/>
            <a:ext cx="4258102" cy="26251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Направленность плановой деятельности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наставника на воспитание 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профессиональное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тановление молодого специалиста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931623" y="1216924"/>
            <a:ext cx="3327779" cy="1853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Личный пример</a:t>
            </a:r>
          </a:p>
          <a:p>
            <a:pPr algn="ctr"/>
            <a:r>
              <a:rPr lang="ru-RU" dirty="0" smtClean="0"/>
              <a:t>наставника</a:t>
            </a:r>
            <a:endParaRPr lang="ru-RU" dirty="0"/>
          </a:p>
        </p:txBody>
      </p:sp>
      <p:cxnSp>
        <p:nvCxnSpPr>
          <p:cNvPr id="3" name="Прямая соединительная линия 2"/>
          <p:cNvCxnSpPr>
            <a:stCxn id="4" idx="0"/>
          </p:cNvCxnSpPr>
          <p:nvPr/>
        </p:nvCxnSpPr>
        <p:spPr>
          <a:xfrm rot="5400000" flipH="1" flipV="1">
            <a:off x="5477303" y="2358790"/>
            <a:ext cx="270679" cy="6141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7"/>
          </p:cNvCxnSpPr>
          <p:nvPr/>
        </p:nvCxnSpPr>
        <p:spPr>
          <a:xfrm flipV="1">
            <a:off x="6739986" y="2593077"/>
            <a:ext cx="1362235" cy="26353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01840" y="4145280"/>
            <a:ext cx="685800" cy="39623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4"/>
            <a:endCxn id="10" idx="0"/>
          </p:cNvCxnSpPr>
          <p:nvPr/>
        </p:nvCxnSpPr>
        <p:spPr>
          <a:xfrm rot="16200000" flipH="1">
            <a:off x="5439202" y="4933096"/>
            <a:ext cx="312760" cy="272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3238502" y="2485034"/>
            <a:ext cx="1028699" cy="532487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3550920" y="4206239"/>
            <a:ext cx="701040" cy="350523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61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" y="425470"/>
            <a:ext cx="1173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эффективные формы и методы работы наставника с молодым педагогом:</a:t>
            </a:r>
          </a:p>
          <a:p>
            <a:endParaRPr lang="ru-RU" sz="1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обучение на рабочем месте;</a:t>
            </a:r>
          </a:p>
          <a:p>
            <a:pPr indent="35718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участие в работе методических объединений;</a:t>
            </a:r>
          </a:p>
          <a:p>
            <a:pPr indent="357188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–самообразование, включающее самостоятельное изучение образовательной программы;</a:t>
            </a:r>
          </a:p>
          <a:p>
            <a:pPr indent="35718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обучение на курсах повышения квалификации;</a:t>
            </a:r>
          </a:p>
          <a:p>
            <a:pPr indent="35718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просмотр открытых занятий коллег с дальнейшим анализом;</a:t>
            </a:r>
          </a:p>
          <a:p>
            <a:pPr indent="35718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решение и анализ педагогических ситуаций;</a:t>
            </a:r>
          </a:p>
          <a:p>
            <a:pPr indent="357188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обучение составлению подробных планов-конспектов занятий и т.д.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3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3" y="273672"/>
            <a:ext cx="115871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введения системы наставничества в нашем учреждении являются: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освоение и использование молодым специалистом в практической деятельности нормативных правовых актов, регламентирующих исполнение должностных обязанностей, умение применять полученные теоретические знания в педагогической деятельности;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положительная мотивация к профессиональной деятельности и профессиональному развитию, самостоятельность и инициативность в педагогической деятельности;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самостоятельность педагога (молодого специалиста) при принятии решений и выполнении им должностных обязанностей;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дисциплинированность, исполнительность проявление творчества в педагогической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0462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403</TotalTime>
  <Words>721</Words>
  <Application>Microsoft Office PowerPoint</Application>
  <PresentationFormat>Произвольный</PresentationFormat>
  <Paragraphs>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Система наставничества  в МБДОУ ДС № 9  «Золотой ключик»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МЕРОПРИЯТИЯ И ОТЧЕТНОСТЬ  В ХОДЕ НАСТАВНИЧЕСТВА</vt:lpstr>
      <vt:lpstr>Слайд 11</vt:lpstr>
      <vt:lpstr>Слайд 12</vt:lpstr>
      <vt:lpstr>Слайд 13</vt:lpstr>
      <vt:lpstr>Игры с «Язычком»  (занятия кружка «Звуковичок»)</vt:lpstr>
      <vt:lpstr>участник программы наставничества, имеющий успешный опыт достижений жизненного, личностного и профессионального результата, готовый и компетентный поделиться опытом и навыками, необходимыми для стимуляции и поддержки процессов самореализации и самосовершенствования наставляемого </vt:lpstr>
      <vt:lpstr>Наставляемый – участник программы наставничества, который через взаимодействия с наставником и при его помощи и поддержки решает конкретные жизненные, личные и профессиональные задачи, приобретает новый опыт и развивает новые навыки и компетентности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наставничества в МБДОУ «Детский сад № 28 «Сказка»</dc:title>
  <dc:creator>User</dc:creator>
  <cp:lastModifiedBy>Admin</cp:lastModifiedBy>
  <cp:revision>39</cp:revision>
  <dcterms:created xsi:type="dcterms:W3CDTF">2019-11-06T04:08:05Z</dcterms:created>
  <dcterms:modified xsi:type="dcterms:W3CDTF">2023-02-15T00:02:49Z</dcterms:modified>
</cp:coreProperties>
</file>