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60" r:id="rId1"/>
  </p:sldMasterIdLst>
  <p:notesMasterIdLst>
    <p:notesMasterId r:id="rId13"/>
  </p:notesMasterIdLst>
  <p:sldIdLst>
    <p:sldId id="261" r:id="rId2"/>
    <p:sldId id="267" r:id="rId3"/>
    <p:sldId id="266" r:id="rId4"/>
    <p:sldId id="264" r:id="rId5"/>
    <p:sldId id="268" r:id="rId6"/>
    <p:sldId id="260" r:id="rId7"/>
    <p:sldId id="269" r:id="rId8"/>
    <p:sldId id="270" r:id="rId9"/>
    <p:sldId id="271" r:id="rId10"/>
    <p:sldId id="272" r:id="rId11"/>
    <p:sldId id="265" r:id="rId12"/>
  </p:sldIdLst>
  <p:sldSz cx="9144000" cy="6858000" type="screen4x3"/>
  <p:notesSz cx="6889750" cy="10021888"/>
  <p:embeddedFontLs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Monotype Corsiva" panose="03010101010201010101" pitchFamily="66" charset="0"/>
      <p:italic r:id="rId18"/>
    </p:embeddedFont>
    <p:embeddedFont>
      <p:font typeface="Gill Sans Nova Cond Ultra Bold" panose="020B0604020202020204" charset="0"/>
      <p:bold r:id="rId19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990099"/>
    <a:srgbClr val="66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42" autoAdjust="0"/>
    <p:restoredTop sz="94660"/>
  </p:normalViewPr>
  <p:slideViewPr>
    <p:cSldViewPr>
      <p:cViewPr varScale="1">
        <p:scale>
          <a:sx n="51" d="100"/>
          <a:sy n="51" d="100"/>
        </p:scale>
        <p:origin x="-893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6088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902075" y="0"/>
            <a:ext cx="2986088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D0FCDC-73D6-4EB1-8947-B5D6897AD633}" type="datetimeFigureOut">
              <a:rPr lang="ru-RU" smtClean="0"/>
              <a:t>27.03.2023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89038" y="1252538"/>
            <a:ext cx="4511675" cy="33829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8975" y="4822825"/>
            <a:ext cx="5511800" cy="3946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520238"/>
            <a:ext cx="2986088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902075" y="9520238"/>
            <a:ext cx="2986088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8DAAE0-2C5D-494B-B216-BC7D3B20CD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69282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8DAAE0-2C5D-494B-B216-BC7D3B20CDA7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1814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76366FC-DDDD-4092-B84F-49AF17B68057}" type="datetime1">
              <a:rPr lang="ru-RU" smtClean="0">
                <a:solidFill>
                  <a:prstClr val="black"/>
                </a:solidFill>
                <a:latin typeface="Arial" charset="0"/>
                <a:cs typeface="Arial" charset="0"/>
              </a:rPr>
              <a:t>27.03.2023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BF7A747-1B53-4B3F-B8D2-D8AB0E128148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37491D8-03E9-4A1E-8734-ACBF4340BBB8}" type="datetime1">
              <a:rPr lang="ru-RU" smtClean="0">
                <a:solidFill>
                  <a:prstClr val="black"/>
                </a:solidFill>
                <a:latin typeface="Arial" charset="0"/>
                <a:cs typeface="Arial" charset="0"/>
              </a:rPr>
              <a:t>27.03.2023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B22E6F0-797A-404D-B2F0-96032D2C16E5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A032D5E-E75D-41A6-938A-920FC61D40E8}" type="datetime1">
              <a:rPr lang="ru-RU" smtClean="0">
                <a:solidFill>
                  <a:prstClr val="black"/>
                </a:solidFill>
                <a:latin typeface="Arial" charset="0"/>
                <a:cs typeface="Arial" charset="0"/>
              </a:rPr>
              <a:t>27.03.2023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18664C-3B03-4311-A452-8E87A1DF2E36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B2E6E6E-FC17-4528-A728-E3EABA3264A1}" type="datetime1">
              <a:rPr lang="ru-RU" smtClean="0">
                <a:solidFill>
                  <a:prstClr val="black"/>
                </a:solidFill>
                <a:latin typeface="Arial" charset="0"/>
                <a:cs typeface="Arial" charset="0"/>
              </a:rPr>
              <a:t>27.03.2023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087BA6C-DE82-4922-A007-5CB817EE4E20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8A2B0E9-FB87-4D9C-9588-5E306D2DE317}" type="datetime1">
              <a:rPr lang="ru-RU" smtClean="0">
                <a:solidFill>
                  <a:prstClr val="black"/>
                </a:solidFill>
                <a:latin typeface="Arial" charset="0"/>
                <a:cs typeface="Arial" charset="0"/>
              </a:rPr>
              <a:t>27.03.2023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4CBFCBB-F7D8-4AD9-B5F9-93687358CA6B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32A2478-6311-4800-8FA4-6FC317F8B58E}" type="datetime1">
              <a:rPr lang="ru-RU" smtClean="0">
                <a:solidFill>
                  <a:prstClr val="black"/>
                </a:solidFill>
                <a:latin typeface="Arial" charset="0"/>
                <a:cs typeface="Arial" charset="0"/>
              </a:rPr>
              <a:t>27.03.2023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9217202-91A5-4841-8837-12B3422A9C13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265D54C-DCD6-4DC6-A858-85F96FCB7EB6}" type="datetime1">
              <a:rPr lang="ru-RU" smtClean="0">
                <a:solidFill>
                  <a:prstClr val="black"/>
                </a:solidFill>
                <a:latin typeface="Arial" charset="0"/>
                <a:cs typeface="Arial" charset="0"/>
              </a:rPr>
              <a:t>27.03.2023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9F140D1-42AB-456C-B3EB-2E58162D29C5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1DE8AE7-4339-47F3-ACB6-32EC494A7642}" type="datetime1">
              <a:rPr lang="ru-RU" smtClean="0">
                <a:solidFill>
                  <a:prstClr val="black"/>
                </a:solidFill>
                <a:latin typeface="Arial" charset="0"/>
                <a:cs typeface="Arial" charset="0"/>
              </a:rPr>
              <a:t>27.03.2023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7C4C3DF-49FF-4AA4-A1AB-8615103FAECA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6D42FC2-AD0D-409E-8DDE-622081A9B198}" type="datetime1">
              <a:rPr lang="ru-RU" smtClean="0">
                <a:solidFill>
                  <a:prstClr val="black"/>
                </a:solidFill>
                <a:latin typeface="Arial" charset="0"/>
                <a:cs typeface="Arial" charset="0"/>
              </a:rPr>
              <a:t>27.03.2023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1B0E188-B191-46AC-99B7-5113417AE6AB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D18C5D6-B56F-4CB9-ABA1-1AA09D3D7F75}" type="datetime1">
              <a:rPr lang="ru-RU" smtClean="0">
                <a:solidFill>
                  <a:prstClr val="black"/>
                </a:solidFill>
                <a:latin typeface="Arial" charset="0"/>
                <a:cs typeface="Arial" charset="0"/>
              </a:rPr>
              <a:t>27.03.2023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ED8319C-EFFD-43A6-A723-9E31BBA50F68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5CE555F-41C5-40F3-98F9-FE7467EEC410}" type="datetime1">
              <a:rPr lang="ru-RU" smtClean="0">
                <a:solidFill>
                  <a:prstClr val="black"/>
                </a:solidFill>
                <a:latin typeface="Arial" charset="0"/>
                <a:cs typeface="Arial" charset="0"/>
              </a:rPr>
              <a:t>27.03.2023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7C51498-F984-481A-8E8C-4DDFA9BC9183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6"/>
          <p:cNvGrpSpPr/>
          <p:nvPr/>
        </p:nvGrpSpPr>
        <p:grpSpPr>
          <a:xfrm>
            <a:off x="683568" y="620688"/>
            <a:ext cx="7200800" cy="5120119"/>
            <a:chOff x="587634" y="3555264"/>
            <a:chExt cx="7469378" cy="4431883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587634" y="3555264"/>
              <a:ext cx="7469378" cy="343663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2800" b="1" dirty="0"/>
                <a:t> </a:t>
              </a:r>
              <a:r>
                <a:rPr lang="ru-RU" sz="2000" b="1" dirty="0">
                  <a:solidFill>
                    <a:srgbClr val="000099"/>
                  </a:solidFill>
                </a:rPr>
                <a:t>МБОУ Одинцовская  СОШ №1 дошкольное отделение- детский сад №23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3600" b="1" dirty="0" smtClean="0">
                <a:ln w="0">
                  <a:solidFill>
                    <a:srgbClr val="000099"/>
                  </a:solidFill>
                </a:ln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itchFamily="66" charset="0"/>
                <a:cs typeface="Arial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3200" dirty="0" smtClean="0">
                  <a:ln w="0">
                    <a:solidFill>
                      <a:srgbClr val="000099"/>
                    </a:solidFill>
                  </a:ln>
                  <a:solidFill>
                    <a:srgbClr val="000099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Monotype Corsiva" pitchFamily="66" charset="0"/>
                  <a:cs typeface="Arial" charset="0"/>
                </a:rPr>
                <a:t>Технология </a:t>
              </a:r>
              <a:r>
                <a:rPr lang="ru-RU" sz="3200" dirty="0">
                  <a:ln w="0">
                    <a:solidFill>
                      <a:srgbClr val="000099"/>
                    </a:solidFill>
                  </a:ln>
                  <a:solidFill>
                    <a:srgbClr val="000099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Monotype Corsiva" pitchFamily="66" charset="0"/>
                  <a:cs typeface="Arial" charset="0"/>
                </a:rPr>
                <a:t>эффективной социализации ребенка в образовательной организации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66006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Gill Sans Nova Cond Ultra Bold" panose="020B0B04020104020203" pitchFamily="34" charset="0"/>
                <a:cs typeface="Arial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32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660066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Gill Sans Nova Cond Ultra Bold" panose="020B0B04020104020203" pitchFamily="34" charset="0"/>
                  <a:cs typeface="Arial" charset="0"/>
                </a:rPr>
                <a:t>ТЕХНОЛОГИЯ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32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660066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Gill Sans Nova Cond Ultra Bold" panose="020B0B04020104020203" pitchFamily="34" charset="0"/>
                  <a:cs typeface="Arial" charset="0"/>
                </a:rPr>
                <a:t>СОЦИАЛЬНАЯ АКЦИЯ</a:t>
              </a:r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2211952" y="7108007"/>
              <a:ext cx="5084504" cy="87914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1400" dirty="0" smtClean="0"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otype Corsiva" pitchFamily="66" charset="0"/>
                  <a:cs typeface="Arial" charset="0"/>
                </a:rPr>
                <a:t>Подготовила  воспитатель вышей квалификационной категории:</a:t>
              </a:r>
            </a:p>
            <a:p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1400" dirty="0" smtClean="0"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otype Corsiva" pitchFamily="66" charset="0"/>
                  <a:cs typeface="Arial" charset="0"/>
                </a:rPr>
                <a:t> Петросян С.Ж.  </a:t>
              </a:r>
              <a:endParaRPr lang="ru-RU" sz="140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Arial" charset="0"/>
              </a:endParaRPr>
            </a:p>
            <a:p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40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Arial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dirty="0" smtClean="0"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otype Corsiva" pitchFamily="66" charset="0"/>
                  <a:cs typeface="Arial" charset="0"/>
                </a:rPr>
                <a:t>Одинцово, 2022г</a:t>
              </a:r>
              <a:r>
                <a:rPr lang="ru-RU" dirty="0"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otype Corsiva" pitchFamily="66" charset="0"/>
                  <a:cs typeface="Arial" charset="0"/>
                </a:rPr>
                <a:t>. </a:t>
              </a:r>
              <a:endParaRPr lang="ru-RU" dirty="0">
                <a:solidFill>
                  <a:schemeClr val="accent5">
                    <a:lumMod val="50000"/>
                  </a:schemeClr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2" name="Прямоугольник 1"/>
          <p:cNvSpPr/>
          <p:nvPr/>
        </p:nvSpPr>
        <p:spPr>
          <a:xfrm>
            <a:off x="2286000" y="31058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/>
              <a:t> </a:t>
            </a:r>
            <a:r>
              <a:rPr lang="ru-RU" b="1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879823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1B0E188-B191-46AC-99B7-5113417AE6AB}" type="slidenum">
              <a:rPr lang="ru-RU" smtClean="0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pic>
        <p:nvPicPr>
          <p:cNvPr id="2050" name="Picture 2" descr="C:\Users\Группа№11\Desktop\IMG_985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404664"/>
            <a:ext cx="4464496" cy="54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11441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 idx="4294967295"/>
          </p:nvPr>
        </p:nvSpPr>
        <p:spPr>
          <a:xfrm>
            <a:off x="899592" y="2060848"/>
            <a:ext cx="7772400" cy="1241425"/>
          </a:xfrm>
          <a:prstGeom prst="rect">
            <a:avLst/>
          </a:prstGeom>
        </p:spPr>
        <p:txBody>
          <a:bodyPr/>
          <a:lstStyle/>
          <a:p>
            <a:r>
              <a:rPr lang="ru-RU" sz="40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/>
            </a:r>
            <a:br>
              <a:rPr lang="ru-RU" sz="40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</a:br>
            <a:r>
              <a:rPr lang="ru-RU" sz="40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СПАСИБО ЗА ВНИМАНИЕ</a:t>
            </a:r>
          </a:p>
        </p:txBody>
      </p:sp>
    </p:spTree>
    <p:extLst>
      <p:ext uri="{BB962C8B-B14F-4D97-AF65-F5344CB8AC3E}">
        <p14:creationId xmlns:p14="http://schemas.microsoft.com/office/powerpoint/2010/main" val="23321272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326923F-A35A-4188-A48D-CA6055A4B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7704" y="290992"/>
            <a:ext cx="5904656" cy="440845"/>
          </a:xfrm>
          <a:solidFill>
            <a:schemeClr val="accent4">
              <a:lumMod val="20000"/>
              <a:lumOff val="80000"/>
            </a:schemeClr>
          </a:solidFill>
        </p:spPr>
        <p:txBody>
          <a:bodyPr/>
          <a:lstStyle/>
          <a:p>
            <a:r>
              <a:rPr lang="ru-RU" sz="3200" dirty="0"/>
              <a:t>СОЦИАЛЬНАЯ АКЦИЯ</a:t>
            </a:r>
            <a:br>
              <a:rPr lang="ru-RU" sz="3200" dirty="0"/>
            </a:br>
            <a:r>
              <a:rPr lang="ru-RU" sz="3200" dirty="0"/>
              <a:t/>
            </a:r>
            <a:br>
              <a:rPr lang="ru-RU" sz="3200" dirty="0"/>
            </a:br>
            <a:r>
              <a:rPr lang="ru-RU" sz="3200" dirty="0"/>
              <a:t/>
            </a:r>
            <a:br>
              <a:rPr lang="ru-RU" sz="3200" dirty="0"/>
            </a:br>
            <a:endParaRPr lang="ru-RU" sz="32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5F48E63A-DB47-40BD-B72D-937ADBFAB7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92322" y="1685374"/>
            <a:ext cx="3628392" cy="6585595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 </a:t>
            </a:r>
            <a:r>
              <a:rPr lang="ru-RU" dirty="0">
                <a:solidFill>
                  <a:srgbClr val="C00000"/>
                </a:solidFill>
              </a:rPr>
              <a:t>НАПРАВЛЕНА</a:t>
            </a:r>
          </a:p>
          <a:p>
            <a:r>
              <a:rPr lang="ru-RU" dirty="0">
                <a:solidFill>
                  <a:srgbClr val="002060"/>
                </a:solidFill>
              </a:rPr>
              <a:t>НА ОБЪЕДИНЕНИЕ УСИЛИЙ ПЕДАГОГОВ И РОДИТЕЛЕЙ ПО РАЗВИТИЮ ГРАЖДАНСКОРЙ ПОЗИЦИИ У ДОШКОЛЬНИКОВ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E5B6A068-037B-4C2F-8C6B-B5FCBCB4B7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915980" y="1603549"/>
            <a:ext cx="2896380" cy="4522614"/>
          </a:xfrm>
        </p:spPr>
        <p:txBody>
          <a:bodyPr/>
          <a:lstStyle/>
          <a:p>
            <a:r>
              <a:rPr lang="ru-RU" dirty="0">
                <a:solidFill>
                  <a:srgbClr val="C00000"/>
                </a:solidFill>
              </a:rPr>
              <a:t>ЯВЛЯЕТСЯ </a:t>
            </a: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</a:rPr>
              <a:t>ТЕМ СПОСОБОМ И СРЕДСТВОМ, КОТОРЫЙ ПОЗВОЛЯЕТ ВКЛЮЧИТЬ РОДИТЕЛЕЙ В ЖИЗНЬ ДЕТСКОГО САДА</a:t>
            </a:r>
          </a:p>
          <a:p>
            <a:pPr marL="0" indent="0">
              <a:buNone/>
            </a:pPr>
            <a:endParaRPr lang="ru-RU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9" name="Стрелка: вниз 8">
            <a:extLst>
              <a:ext uri="{FF2B5EF4-FFF2-40B4-BE49-F238E27FC236}">
                <a16:creationId xmlns:a16="http://schemas.microsoft.com/office/drawing/2014/main" xmlns="" id="{B6437324-5AF7-4A82-A15C-5ABDFB27E413}"/>
              </a:ext>
            </a:extLst>
          </p:cNvPr>
          <p:cNvSpPr/>
          <p:nvPr/>
        </p:nvSpPr>
        <p:spPr>
          <a:xfrm rot="17899324">
            <a:off x="4886449" y="349622"/>
            <a:ext cx="251467" cy="1795717"/>
          </a:xfrm>
          <a:prstGeom prst="downArrow">
            <a:avLst>
              <a:gd name="adj1" fmla="val 36181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E3AA8FA6-B064-4E35-8130-04B09FA3A2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060994">
            <a:off x="2732274" y="826223"/>
            <a:ext cx="1501627" cy="822108"/>
          </a:xfrm>
          <a:prstGeom prst="rect">
            <a:avLst/>
          </a:prstGeom>
        </p:spPr>
      </p:pic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672807B-4927-4BB8-9BEF-44F7B2F147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EE77AC53-0611-42C1-A295-DC0960E61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9217202-91A5-4841-8837-12B3422A9C13}" type="slidenum">
              <a:rPr lang="ru-RU" smtClean="0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35281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 dirty="0">
                <a:ln>
                  <a:solidFill>
                    <a:schemeClr val="bg1"/>
                  </a:solidFill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ПЕДАГОГИЧЕСКАЯ ТЕХНОЛОГИЯ </a:t>
            </a:r>
            <a:r>
              <a:rPr lang="ru-RU" sz="5400" b="1" dirty="0">
                <a:ln>
                  <a:solidFill>
                    <a:schemeClr val="bg1"/>
                  </a:solidFill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СОЦИАЛЬНАЯ АКЦИЯ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16F4BE08-C224-4786-A6D8-7F9DF39887F7}"/>
              </a:ext>
            </a:extLst>
          </p:cNvPr>
          <p:cNvSpPr/>
          <p:nvPr/>
        </p:nvSpPr>
        <p:spPr>
          <a:xfrm>
            <a:off x="1403648" y="2060848"/>
            <a:ext cx="662473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dist"/>
            <a:r>
              <a:rPr lang="ru-RU" sz="3600" dirty="0">
                <a:solidFill>
                  <a:srgbClr val="000099"/>
                </a:solidFill>
              </a:rPr>
              <a:t>СОВРЕМЕННЫЙ  СПОСОБ ПРИВЛЕЧЬ И ОБЪЕДЕНИТЬ </a:t>
            </a:r>
          </a:p>
          <a:p>
            <a:pPr indent="457200" algn="dist"/>
            <a:r>
              <a:rPr lang="ru-RU" sz="3600" dirty="0">
                <a:solidFill>
                  <a:srgbClr val="000099"/>
                </a:solidFill>
              </a:rPr>
              <a:t>ВСЕХ  УЧАСТНИКОВ ОБРАЗОВАТЕЛЬНОГО ПРОЦЕСС</a:t>
            </a:r>
            <a:r>
              <a:rPr lang="ru-RU" sz="3600" dirty="0">
                <a:solidFill>
                  <a:srgbClr val="FF0000"/>
                </a:solidFill>
              </a:rPr>
              <a:t>А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844BD851-54D8-4502-821C-726320166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2D9BB61C-8F5C-4CD0-848A-148C41FE10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7C4C3DF-49FF-4AA4-A1AB-8615103FAECA}" type="slidenum">
              <a:rPr lang="ru-RU" smtClean="0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72292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5400" dirty="0">
                <a:solidFill>
                  <a:schemeClr val="accent5">
                    <a:lumMod val="50000"/>
                  </a:schemeClr>
                </a:solidFill>
              </a:rPr>
              <a:t>«СОЦИАЛЬНАЯ АКЦИЯ» </a:t>
            </a:r>
            <a:endParaRPr lang="ru-RU" sz="5400" b="1" dirty="0">
              <a:ln>
                <a:solidFill>
                  <a:schemeClr val="bg1"/>
                </a:solidFill>
              </a:ln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03648" y="1196753"/>
            <a:ext cx="6840760" cy="4608512"/>
          </a:xfrm>
        </p:spPr>
        <p:txBody>
          <a:bodyPr/>
          <a:lstStyle/>
          <a:p>
            <a:pPr marL="0" indent="457200">
              <a:spcBef>
                <a:spcPts val="0"/>
              </a:spcBef>
              <a:buNone/>
              <a:tabLst>
                <a:tab pos="808038" algn="l"/>
              </a:tabLst>
            </a:pPr>
            <a:r>
              <a:rPr lang="ru-RU" sz="2800" dirty="0">
                <a:solidFill>
                  <a:srgbClr val="002060"/>
                </a:solidFill>
              </a:rPr>
              <a:t>ПРОВОДИТСЯ ЕЖЕМЕСЯЧНО  И НАПРЯМУЮ СВЯЗАНО С ТЕХНОЛОГИЕЙ «СИТУАЦИЯ МЕСЯЦА» МЕТОДИЧЕСКИ И ТЕМАТИЧЕСКИ</a:t>
            </a:r>
            <a:r>
              <a:rPr lang="en-US" sz="2800" dirty="0">
                <a:solidFill>
                  <a:srgbClr val="002060"/>
                </a:solidFill>
              </a:rPr>
              <a:t>? </a:t>
            </a:r>
            <a:r>
              <a:rPr lang="ru-RU" sz="2800" dirty="0">
                <a:solidFill>
                  <a:srgbClr val="002060"/>
                </a:solidFill>
              </a:rPr>
              <a:t>Т.К ПОЗВОЛЯЕТ РАЗВИВАТЬ САМОРЕГУЛЯЦИЮ И САМООПРЕДЕЛЕНИЕ КАК У ДЕТЕЙ ТАК И У ВЗРОСЛЫХ В ПРОЦЕССЕ ЕЕ ПРОВЕДЕНИЯ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232BF81D-B264-4D00-96E2-791D2D20F1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8DCEB5DD-6AAF-421F-B98A-AF9E1B2B84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087BA6C-DE82-4922-A007-5CB817EE4E20}" type="slidenum">
              <a:rPr lang="ru-RU" smtClean="0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8175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63392B2-0CD1-470E-B1E3-14CB3E241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5696" y="274638"/>
            <a:ext cx="6552728" cy="1143000"/>
          </a:xfrm>
        </p:spPr>
        <p:txBody>
          <a:bodyPr/>
          <a:lstStyle/>
          <a:p>
            <a:r>
              <a:rPr lang="ru-RU" sz="3600" b="1" dirty="0">
                <a:solidFill>
                  <a:srgbClr val="000099"/>
                </a:solidFill>
              </a:rPr>
              <a:t>УСПЕХ ПРОВЕДЕНИЯ </a:t>
            </a:r>
            <a:r>
              <a:rPr lang="ru-RU" sz="3600" b="1" dirty="0" smtClean="0">
                <a:solidFill>
                  <a:srgbClr val="000099"/>
                </a:solidFill>
              </a:rPr>
              <a:t>АКЦИИ  </a:t>
            </a:r>
            <a:r>
              <a:rPr lang="ru-RU" sz="3600" b="1" dirty="0">
                <a:solidFill>
                  <a:srgbClr val="000099"/>
                </a:solidFill>
              </a:rPr>
              <a:t>ЗАВИСИТ ОТ ПРАВИЛЬНОЙ </a:t>
            </a:r>
            <a:r>
              <a:rPr lang="ru-RU" sz="3600" b="1" dirty="0" smtClean="0">
                <a:solidFill>
                  <a:srgbClr val="000099"/>
                </a:solidFill>
              </a:rPr>
              <a:t>ОРГАНИЗАЦИИ</a:t>
            </a:r>
            <a:br>
              <a:rPr lang="ru-RU" sz="3600" b="1" dirty="0" smtClean="0">
                <a:solidFill>
                  <a:srgbClr val="000099"/>
                </a:solidFill>
              </a:rPr>
            </a:br>
            <a:r>
              <a:rPr lang="ru-RU" sz="3600" dirty="0"/>
              <a:t/>
            </a:r>
            <a:br>
              <a:rPr lang="ru-RU" sz="3600" dirty="0"/>
            </a:br>
            <a:endParaRPr lang="ru-RU" sz="3600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02331F4C-7C8A-4CF8-B063-F78CA4C375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27584" y="2564903"/>
            <a:ext cx="3960440" cy="3561259"/>
          </a:xfrm>
        </p:spPr>
        <p:txBody>
          <a:bodyPr/>
          <a:lstStyle/>
          <a:p>
            <a:r>
              <a:rPr lang="ru-RU" b="1" dirty="0">
                <a:solidFill>
                  <a:srgbClr val="000099"/>
                </a:solidFill>
              </a:rPr>
              <a:t>ПРИНЦИП ДОБРОВОЛЬНОСТИ,</a:t>
            </a:r>
          </a:p>
          <a:p>
            <a:r>
              <a:rPr lang="ru-RU" b="1" dirty="0">
                <a:solidFill>
                  <a:srgbClr val="000099"/>
                </a:solidFill>
              </a:rPr>
              <a:t>ПРОЯВЛЕНИЕ ЗАИНТЕРЕСОВАННОСТИ </a:t>
            </a:r>
          </a:p>
          <a:p>
            <a:pPr marL="0" indent="0">
              <a:buNone/>
            </a:pPr>
            <a:r>
              <a:rPr lang="ru-RU" b="1" dirty="0">
                <a:solidFill>
                  <a:srgbClr val="000099"/>
                </a:solidFill>
              </a:rPr>
              <a:t>     САМИХ ВОСПИТАТЕЛЕЙ</a:t>
            </a:r>
            <a:r>
              <a:rPr lang="ru-RU" b="1" dirty="0"/>
              <a:t>,</a:t>
            </a:r>
          </a:p>
          <a:p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2934B5E2-55F2-4BD1-927B-08F3B80DFF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45025" y="2564904"/>
            <a:ext cx="4041775" cy="3561259"/>
          </a:xfrm>
        </p:spPr>
        <p:txBody>
          <a:bodyPr/>
          <a:lstStyle/>
          <a:p>
            <a:r>
              <a:rPr lang="ru-RU" b="1" dirty="0">
                <a:solidFill>
                  <a:srgbClr val="000099"/>
                </a:solidFill>
              </a:rPr>
              <a:t>ДОСТУПНОСТИ  ЕЕ СМЫСЛА ДЕТЯМ</a:t>
            </a:r>
          </a:p>
          <a:p>
            <a:r>
              <a:rPr lang="ru-RU" b="1" dirty="0">
                <a:solidFill>
                  <a:srgbClr val="000099"/>
                </a:solidFill>
              </a:rPr>
              <a:t>АКЦИЯ ДОЛЖНА БЫТЬ ПРОВЕДЕНА </a:t>
            </a:r>
            <a:r>
              <a:rPr lang="ru-RU" b="1" dirty="0" smtClean="0">
                <a:solidFill>
                  <a:srgbClr val="000099"/>
                </a:solidFill>
              </a:rPr>
              <a:t>  </a:t>
            </a:r>
            <a:r>
              <a:rPr lang="ru-RU" b="1" dirty="0">
                <a:solidFill>
                  <a:srgbClr val="000099"/>
                </a:solidFill>
              </a:rPr>
              <a:t>ДО КОНЦА </a:t>
            </a:r>
          </a:p>
          <a:p>
            <a:endParaRPr lang="ru-RU" b="1" dirty="0">
              <a:solidFill>
                <a:srgbClr val="000099"/>
              </a:solidFill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1840264A-D807-4C1D-B5F5-C97E219EEC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70CBB6E6-8E72-4218-B131-8003EDC90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9F140D1-42AB-456C-B3EB-2E58162D29C5}" type="slidenum">
              <a:rPr lang="ru-RU" smtClean="0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63342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1"/>
          <p:cNvGrpSpPr>
            <a:grpSpLocks/>
          </p:cNvGrpSpPr>
          <p:nvPr/>
        </p:nvGrpSpPr>
        <p:grpSpPr bwMode="auto">
          <a:xfrm>
            <a:off x="1907704" y="1542857"/>
            <a:ext cx="5760640" cy="3378685"/>
            <a:chOff x="607288" y="-815361"/>
            <a:chExt cx="7925152" cy="4870445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607288" y="-815361"/>
              <a:ext cx="7925152" cy="53240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dirty="0">
                <a:solidFill>
                  <a:schemeClr val="accent5">
                    <a:lumMod val="50000"/>
                  </a:schemeClr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6" name="Прямоугольник 3"/>
            <p:cNvSpPr>
              <a:spLocks noChangeArrowheads="1"/>
            </p:cNvSpPr>
            <p:nvPr/>
          </p:nvSpPr>
          <p:spPr bwMode="auto">
            <a:xfrm>
              <a:off x="1366078" y="3478317"/>
              <a:ext cx="6491880" cy="5767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z="2000" dirty="0">
                <a:solidFill>
                  <a:schemeClr val="accent5">
                    <a:lumMod val="50000"/>
                  </a:schemeClr>
                </a:solidFill>
                <a:latin typeface="Monotype Corsiva" pitchFamily="66" charset="0"/>
                <a:cs typeface="Arial" charset="0"/>
              </a:endParaRPr>
            </a:p>
          </p:txBody>
        </p:sp>
      </p:grp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xmlns="" id="{53350E53-03A8-4E34-B93B-A1105A9958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8141118"/>
              </p:ext>
            </p:extLst>
          </p:nvPr>
        </p:nvGraphicFramePr>
        <p:xfrm>
          <a:off x="1475656" y="1247056"/>
          <a:ext cx="6144344" cy="5200298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736304">
                  <a:extLst>
                    <a:ext uri="{9D8B030D-6E8A-4147-A177-3AD203B41FA5}">
                      <a16:colId xmlns:a16="http://schemas.microsoft.com/office/drawing/2014/main" xmlns="" val="1846966481"/>
                    </a:ext>
                  </a:extLst>
                </a:gridCol>
                <a:gridCol w="3408040">
                  <a:extLst>
                    <a:ext uri="{9D8B030D-6E8A-4147-A177-3AD203B41FA5}">
                      <a16:colId xmlns:a16="http://schemas.microsoft.com/office/drawing/2014/main" xmlns="" val="2255653105"/>
                    </a:ext>
                  </a:extLst>
                </a:gridCol>
              </a:tblGrid>
              <a:tr h="525834"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rgbClr val="002060"/>
                          </a:solidFill>
                        </a:rPr>
                        <a:t>      МЕСЯЦ ПРОВЕДЕНИЯ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rgbClr val="002060"/>
                          </a:solidFill>
                        </a:rPr>
                        <a:t>      НАЗВАНИЕ АКЦИИ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651418625"/>
                  </a:ext>
                </a:extLst>
              </a:tr>
              <a:tr h="314083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rgbClr val="002060"/>
                          </a:solidFill>
                        </a:rPr>
                        <a:t>СЕНТЯБРЬ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rgbClr val="002060"/>
                          </a:solidFill>
                        </a:rPr>
                        <a:t>    ДОМИКИ ДЛЯ ПТИЧЕК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438933734"/>
                  </a:ext>
                </a:extLst>
              </a:tr>
              <a:tr h="542507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rgbClr val="002060"/>
                          </a:solidFill>
                        </a:rPr>
                        <a:t>ОКТЯБРЬ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rgbClr val="002060"/>
                          </a:solidFill>
                        </a:rPr>
                        <a:t>  БУМАЖНЫЙ БУМ</a:t>
                      </a:r>
                    </a:p>
                    <a:p>
                      <a:r>
                        <a:rPr lang="ru-RU" sz="1600" dirty="0">
                          <a:solidFill>
                            <a:srgbClr val="002060"/>
                          </a:solidFill>
                        </a:rPr>
                        <a:t>БАТАРЕЙКИ СДАВАЙТЕСЬ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057753588"/>
                  </a:ext>
                </a:extLst>
              </a:tr>
              <a:tr h="314083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rgbClr val="002060"/>
                          </a:solidFill>
                        </a:rPr>
                        <a:t>НОЯБРЬ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rgbClr val="002060"/>
                          </a:solidFill>
                        </a:rPr>
                        <a:t>ЦВЕТЫ ДЛЯ МАМЫ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012516217"/>
                  </a:ext>
                </a:extLst>
              </a:tr>
              <a:tr h="542507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rgbClr val="002060"/>
                          </a:solidFill>
                        </a:rPr>
                        <a:t>ДЕКАБРЬ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rgbClr val="002060"/>
                          </a:solidFill>
                        </a:rPr>
                        <a:t>КЛАССНЫЕ ЕЛКИ</a:t>
                      </a:r>
                    </a:p>
                    <a:p>
                      <a:r>
                        <a:rPr lang="ru-RU" sz="1600" dirty="0" smtClean="0">
                          <a:solidFill>
                            <a:srgbClr val="002060"/>
                          </a:solidFill>
                        </a:rPr>
                        <a:t> </a:t>
                      </a:r>
                      <a:endParaRPr lang="ru-RU" sz="16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885532726"/>
                  </a:ext>
                </a:extLst>
              </a:tr>
              <a:tr h="314083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rgbClr val="002060"/>
                          </a:solidFill>
                        </a:rPr>
                        <a:t>ЯНВАРЬ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rgbClr val="002060"/>
                          </a:solidFill>
                        </a:rPr>
                        <a:t>ДОБРЫЕ КРЫШЕЧКИ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290373416"/>
                  </a:ext>
                </a:extLst>
              </a:tr>
              <a:tr h="676072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rgbClr val="002060"/>
                          </a:solidFill>
                        </a:rPr>
                        <a:t>ФЕВРАЛЬ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rgbClr val="002060"/>
                          </a:solidFill>
                        </a:rPr>
                        <a:t>ДОБРОЕ ДЕЛО И КОШКЕ ПРИЯТНО</a:t>
                      </a:r>
                    </a:p>
                    <a:p>
                      <a:r>
                        <a:rPr lang="ru-RU" sz="1600" dirty="0" smtClean="0">
                          <a:solidFill>
                            <a:srgbClr val="002060"/>
                          </a:solidFill>
                        </a:rPr>
                        <a:t> </a:t>
                      </a:r>
                      <a:endParaRPr lang="ru-RU" sz="16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510224504"/>
                  </a:ext>
                </a:extLst>
              </a:tr>
              <a:tr h="676072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rgbClr val="002060"/>
                          </a:solidFill>
                        </a:rPr>
                        <a:t>МАРТ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rgbClr val="002060"/>
                          </a:solidFill>
                        </a:rPr>
                        <a:t>БУМАЖНЫЙ</a:t>
                      </a:r>
                      <a:r>
                        <a:rPr lang="ru-RU" sz="1600" baseline="0" dirty="0" smtClean="0">
                          <a:solidFill>
                            <a:srgbClr val="002060"/>
                          </a:solidFill>
                        </a:rPr>
                        <a:t> БУМ</a:t>
                      </a:r>
                      <a:endParaRPr lang="en-US" sz="16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786133568"/>
                  </a:ext>
                </a:extLst>
              </a:tr>
              <a:tr h="314083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rgbClr val="002060"/>
                          </a:solidFill>
                        </a:rPr>
                        <a:t>АПРЕЛЬ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rgbClr val="002060"/>
                          </a:solidFill>
                        </a:rPr>
                        <a:t>ЕСЛИ У ВАС НЕТУ ДАЧИ</a:t>
                      </a:r>
                      <a:endParaRPr lang="en-US" sz="16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104075916"/>
                  </a:ext>
                </a:extLst>
              </a:tr>
              <a:tr h="770931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rgbClr val="002060"/>
                          </a:solidFill>
                        </a:rPr>
                        <a:t>МАЙ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rgbClr val="002060"/>
                          </a:solidFill>
                        </a:rPr>
                        <a:t>БЕССМЕРТНЫЙ ПОЛК</a:t>
                      </a:r>
                    </a:p>
                    <a:p>
                      <a:r>
                        <a:rPr lang="ru-RU" sz="1600" dirty="0">
                          <a:solidFill>
                            <a:srgbClr val="002060"/>
                          </a:solidFill>
                        </a:rPr>
                        <a:t>НИКТО НЕ ЗАБЫТ И НИЧТО НЕ ЗАБЫТО</a:t>
                      </a:r>
                      <a:endParaRPr lang="en-US" sz="16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881486846"/>
                  </a:ext>
                </a:extLst>
              </a:tr>
            </a:tbl>
          </a:graphicData>
        </a:graphic>
      </p:graphicFrame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xmlns="" id="{39BD15DC-81FF-4A82-83ED-4E432EBAAB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5733979"/>
              </p:ext>
            </p:extLst>
          </p:nvPr>
        </p:nvGraphicFramePr>
        <p:xfrm>
          <a:off x="539552" y="332656"/>
          <a:ext cx="7992888" cy="91440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7992888">
                  <a:extLst>
                    <a:ext uri="{9D8B030D-6E8A-4147-A177-3AD203B41FA5}">
                      <a16:colId xmlns:a16="http://schemas.microsoft.com/office/drawing/2014/main" xmlns="" val="4160845401"/>
                    </a:ext>
                  </a:extLst>
                </a:gridCol>
              </a:tblGrid>
              <a:tr h="864096">
                <a:tc>
                  <a:txBody>
                    <a:bodyPr/>
                    <a:lstStyle/>
                    <a:p>
                      <a:r>
                        <a:rPr lang="ru-RU" dirty="0"/>
                        <a:t>                      </a:t>
                      </a:r>
                      <a:r>
                        <a:rPr lang="ru-RU" dirty="0">
                          <a:solidFill>
                            <a:srgbClr val="C00000"/>
                          </a:solidFill>
                        </a:rPr>
                        <a:t>ПЛАН ПРОВЕДЕНИЯ СОЦИАЛЬНЫХ АКЦИЙ  НА </a:t>
                      </a:r>
                      <a:r>
                        <a:rPr lang="ru-RU" dirty="0" smtClean="0">
                          <a:solidFill>
                            <a:srgbClr val="C00000"/>
                          </a:solidFill>
                        </a:rPr>
                        <a:t>2021-2022гг  </a:t>
                      </a:r>
                      <a:endParaRPr lang="ru-RU" dirty="0">
                        <a:solidFill>
                          <a:srgbClr val="C00000"/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                      ( </a:t>
                      </a:r>
                      <a:r>
                        <a:rPr lang="ru-RU" sz="1600" dirty="0"/>
                        <a:t>НА ПРИМЕРЕ  ИЗ ОПЫТА РАБОТЫ  ДЕТСКОГО САДА  г. </a:t>
                      </a:r>
                      <a:r>
                        <a:rPr lang="ru-RU" sz="1600" dirty="0" smtClean="0"/>
                        <a:t>Одинцово)</a:t>
                      </a:r>
                      <a:endParaRPr lang="ru-RU" sz="1600" dirty="0"/>
                    </a:p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542094523"/>
                  </a:ext>
                </a:extLst>
              </a:tr>
            </a:tbl>
          </a:graphicData>
        </a:graphic>
      </p:graphicFrame>
      <p:sp>
        <p:nvSpPr>
          <p:cNvPr id="7" name="Нижний колонтитул 6">
            <a:extLst>
              <a:ext uri="{FF2B5EF4-FFF2-40B4-BE49-F238E27FC236}">
                <a16:creationId xmlns:a16="http://schemas.microsoft.com/office/drawing/2014/main" xmlns="" id="{5BEB0DD5-DB23-4701-81DA-501CA6A0FB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xmlns="" id="{46D1C477-058C-47AE-8F26-2FAFD8F42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1B0E188-B191-46AC-99B7-5113417AE6AB}" type="slidenum">
              <a:rPr lang="ru-RU" smtClean="0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19CB58F-8600-4763-A2C4-2A4B14A743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1800" y="260648"/>
            <a:ext cx="5400600" cy="432048"/>
          </a:xfrm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r>
              <a:rPr lang="ru-RU" sz="2800" i="1" dirty="0">
                <a:solidFill>
                  <a:srgbClr val="990099"/>
                </a:solidFill>
              </a:rPr>
              <a:t>Добрые крышечки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DC6434AD-01B5-4C52-8568-27716F7E0B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71600" y="836712"/>
            <a:ext cx="7272808" cy="5102027"/>
          </a:xfrm>
        </p:spPr>
        <p:txBody>
          <a:bodyPr/>
          <a:lstStyle/>
          <a:p>
            <a:pPr marL="108000" indent="342900" algn="just">
              <a:spcBef>
                <a:spcPts val="0"/>
              </a:spcBef>
            </a:pPr>
            <a:r>
              <a:rPr lang="ru-RU" sz="2000" dirty="0">
                <a:solidFill>
                  <a:srgbClr val="C00000"/>
                </a:solidFill>
              </a:rPr>
              <a:t>Цель проекта «Добрые крышечки» </a:t>
            </a:r>
            <a:r>
              <a:rPr lang="ru-RU" sz="2000" dirty="0"/>
              <a:t>заключается в привлечении детей и взрослых к совместному решению экологических и социальных задач. Тем самым показать, что каждый из нас может проявить заботу о другом и помочь без каких – либо материальных средств.</a:t>
            </a:r>
          </a:p>
          <a:p>
            <a:pPr marL="108000" indent="342900" algn="just">
              <a:spcBef>
                <a:spcPts val="0"/>
              </a:spcBef>
            </a:pPr>
            <a:r>
              <a:rPr lang="ru-RU" sz="2000" dirty="0"/>
              <a:t>Символом для проекта «Добрые крышечки»</a:t>
            </a:r>
          </a:p>
          <a:p>
            <a:pPr marL="108000" indent="0" algn="just">
              <a:spcBef>
                <a:spcPts val="0"/>
              </a:spcBef>
              <a:buNone/>
            </a:pPr>
            <a:r>
              <a:rPr lang="ru-RU" sz="2000" dirty="0"/>
              <a:t>Послужил «цветик-семицветик» из сказки </a:t>
            </a:r>
            <a:r>
              <a:rPr lang="ru-RU" sz="2000" dirty="0" err="1"/>
              <a:t>В.Катаева</a:t>
            </a:r>
            <a:r>
              <a:rPr lang="ru-RU" sz="2000" dirty="0"/>
              <a:t> о девочке Жене. Получив подарок волшебный цветок, Женя потратила их в пустую. Но последний, свой заветный лепесток, она пожертвовала на то , чтобы хромой мальчик стал здоровым.</a:t>
            </a:r>
          </a:p>
          <a:p>
            <a:endParaRPr lang="ru-RU" sz="2000" dirty="0"/>
          </a:p>
          <a:p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F50A9908-1773-4F23-B2A7-C4415F6B14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965" y="4149080"/>
            <a:ext cx="3024336" cy="201622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C939D95B-CC2C-4D32-89C8-F7968A94E9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8628" y="4149080"/>
            <a:ext cx="2914650" cy="2181225"/>
          </a:xfrm>
          <a:prstGeom prst="rect">
            <a:avLst/>
          </a:prstGeom>
        </p:spPr>
      </p:pic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F48EAF5A-18BA-45E2-BC1C-FF03D2D26A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6839F237-CF99-46DE-B857-AC1CC7019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9217202-91A5-4841-8837-12B3422A9C13}" type="slidenum">
              <a:rPr lang="ru-RU" smtClean="0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15301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7D1E44A-C1A8-4FBB-9A18-E470DF304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1800" y="260648"/>
            <a:ext cx="5915000" cy="471188"/>
          </a:xfrm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r>
              <a:rPr lang="ru-RU" sz="3200" i="1" dirty="0">
                <a:solidFill>
                  <a:srgbClr val="660066"/>
                </a:solidFill>
              </a:rPr>
              <a:t>Доброе дело и кошке приятно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0AC67ADA-4614-4AA2-957F-A0648B7E20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283968" y="1124744"/>
            <a:ext cx="4032448" cy="3168352"/>
          </a:xfrm>
        </p:spPr>
        <p:txBody>
          <a:bodyPr/>
          <a:lstStyle/>
          <a:p>
            <a:pPr marL="0" indent="342900" algn="just">
              <a:spcBef>
                <a:spcPts val="0"/>
              </a:spcBef>
            </a:pPr>
            <a:r>
              <a:rPr lang="ru-RU" sz="2000" dirty="0"/>
              <a:t>С самого раннего детства мы воспитываем в детях гуманное и бережное отношение к природе, чувство сострадания к живым существам, нуждающимся в нашей помощи и заботе.</a:t>
            </a:r>
          </a:p>
          <a:p>
            <a:pPr marL="0" indent="342900" algn="just">
              <a:spcBef>
                <a:spcPts val="0"/>
              </a:spcBef>
            </a:pPr>
            <a:r>
              <a:rPr lang="ru-RU" sz="2000" dirty="0"/>
              <a:t>Воспитанники с удовольствием помогают брошенным питомцам: кормом, игрушками, предметами       ухода.</a:t>
            </a:r>
          </a:p>
          <a:p>
            <a:pPr marL="0" indent="0">
              <a:buNone/>
            </a:pPr>
            <a:endParaRPr lang="ru-RU" sz="2000" dirty="0"/>
          </a:p>
          <a:p>
            <a:pPr marL="0" indent="0">
              <a:buNone/>
            </a:pPr>
            <a:r>
              <a:rPr lang="ru-RU" sz="2000" dirty="0"/>
              <a:t>Помощь оказывается адресно, в приют «Бирюлево»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xmlns="" id="{E85716E3-4A8B-45B8-BEB7-B478D9978BF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2834113"/>
            <a:ext cx="2934275" cy="3113056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0C98C99A-8DA1-4CBF-9177-8365740E70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822" y="394320"/>
            <a:ext cx="2314600" cy="2314600"/>
          </a:xfrm>
          <a:prstGeom prst="rect">
            <a:avLst/>
          </a:prstGeom>
        </p:spPr>
      </p:pic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0CEC9D81-C71E-4964-AA9F-0DB046E59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B1C91193-89A5-4D5D-81F9-D53447D447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9217202-91A5-4841-8837-12B3422A9C13}" type="slidenum">
              <a:rPr lang="ru-RU" smtClean="0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93448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F7583B5-5CD2-461C-A65C-5EC856FC36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3728" y="332656"/>
            <a:ext cx="6120680" cy="432048"/>
          </a:xfrm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r>
              <a:rPr lang="ru-RU" sz="2800" i="1" dirty="0">
                <a:solidFill>
                  <a:srgbClr val="990099"/>
                </a:solidFill>
              </a:rPr>
              <a:t>Батарейка сдав</a:t>
            </a:r>
            <a:r>
              <a:rPr lang="ru-RU" sz="2800" dirty="0">
                <a:solidFill>
                  <a:srgbClr val="990099"/>
                </a:solidFill>
              </a:rPr>
              <a:t>айся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7445874E-1857-4EB2-A314-A3B9206DBE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7584" y="871849"/>
            <a:ext cx="7746032" cy="5509480"/>
          </a:xfrm>
        </p:spPr>
        <p:txBody>
          <a:bodyPr/>
          <a:lstStyle/>
          <a:p>
            <a:r>
              <a:rPr lang="ru-RU" sz="2400" dirty="0"/>
              <a:t>Цель данной акции- привлечение внимания общества к проблеме загрязнения окружающей среды, а также развития у них навыков хозяйственного отношения к окружающему миру и повышения уровня экологической культуры и гуманности.</a:t>
            </a:r>
          </a:p>
          <a:p>
            <a:r>
              <a:rPr lang="ru-RU" sz="2400" dirty="0"/>
              <a:t>Принять участие в данной акции может любой, у кого есть старые использованные батарейки, положив их в контейнер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F0DA5572-DD7A-49FD-A23A-C8009503CC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1920" y="3919235"/>
            <a:ext cx="3653888" cy="243711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F7DE6B62-9517-4F34-A04A-114137E3BA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6233" y="3710236"/>
            <a:ext cx="2148221" cy="2864295"/>
          </a:xfrm>
          <a:prstGeom prst="rect">
            <a:avLst/>
          </a:prstGeom>
        </p:spPr>
      </p:pic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EFA69DA3-B8E0-43E0-83DD-C92870B762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166ABF4B-5B79-4824-ADFA-7E1465B4F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087BA6C-DE82-4922-A007-5CB817EE4E20}" type="slidenum">
              <a:rPr lang="ru-RU" smtClean="0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3613343"/>
      </p:ext>
    </p:extLst>
  </p:cSld>
  <p:clrMapOvr>
    <a:masterClrMapping/>
  </p:clrMapOvr>
</p:sld>
</file>

<file path=ppt/theme/theme1.xml><?xml version="1.0" encoding="utf-8"?>
<a:theme xmlns:a="http://schemas.openxmlformats.org/drawingml/2006/main" name="1_Тема Office">
  <a:themeElements>
    <a:clrScheme name="Другая 61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205867"/>
      </a:hlink>
      <a:folHlink>
        <a:srgbClr val="205867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489</TotalTime>
  <Words>425</Words>
  <Application>Microsoft Office PowerPoint</Application>
  <PresentationFormat>Экран (4:3)</PresentationFormat>
  <Paragraphs>79</Paragraphs>
  <Slides>11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6" baseType="lpstr">
      <vt:lpstr>Arial</vt:lpstr>
      <vt:lpstr>Calibri</vt:lpstr>
      <vt:lpstr>Monotype Corsiva</vt:lpstr>
      <vt:lpstr>Gill Sans Nova Cond Ultra Bold</vt:lpstr>
      <vt:lpstr>1_Тема Office</vt:lpstr>
      <vt:lpstr>Презентация PowerPoint</vt:lpstr>
      <vt:lpstr>СОЦИАЛЬНАЯ АКЦИЯ   </vt:lpstr>
      <vt:lpstr>ПЕДАГОГИЧЕСКАЯ ТЕХНОЛОГИЯ СОЦИАЛЬНАЯ АКЦИЯ</vt:lpstr>
      <vt:lpstr>«СОЦИАЛЬНАЯ АКЦИЯ» </vt:lpstr>
      <vt:lpstr>УСПЕХ ПРОВЕДЕНИЯ АКЦИИ  ЗАВИСИТ ОТ ПРАВИЛЬНОЙ ОРГАНИЗАЦИИ  </vt:lpstr>
      <vt:lpstr>Презентация PowerPoint</vt:lpstr>
      <vt:lpstr>Добрые крышечки</vt:lpstr>
      <vt:lpstr>Доброе дело и кошке приятно</vt:lpstr>
      <vt:lpstr>Батарейка сдавайся</vt:lpstr>
      <vt:lpstr>Презентация PowerPoint</vt:lpstr>
      <vt:lpstr> СПАСИБО ЗА ВНИМАНИЕ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Первый раз - в первый класс</dc:title>
  <dc:creator>Фокина Лидия Петровна</dc:creator>
  <cp:keywords>Шаблон презентации</cp:keywords>
  <cp:lastModifiedBy>Группа№11</cp:lastModifiedBy>
  <cp:revision>79</cp:revision>
  <cp:lastPrinted>2018-03-20T07:29:55Z</cp:lastPrinted>
  <dcterms:created xsi:type="dcterms:W3CDTF">2014-07-06T18:18:01Z</dcterms:created>
  <dcterms:modified xsi:type="dcterms:W3CDTF">2023-03-27T11:17:03Z</dcterms:modified>
</cp:coreProperties>
</file>