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6AA0044-45BE-4E8B-A9CF-C785DD0379ED}"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9779BB-CED4-4822-AAE6-1F075FE9499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AA0044-45BE-4E8B-A9CF-C785DD0379ED}"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9779BB-CED4-4822-AAE6-1F075FE9499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AA0044-45BE-4E8B-A9CF-C785DD0379ED}"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9779BB-CED4-4822-AAE6-1F075FE9499F}"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AA0044-45BE-4E8B-A9CF-C785DD0379ED}"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9779BB-CED4-4822-AAE6-1F075FE9499F}"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AA0044-45BE-4E8B-A9CF-C785DD0379ED}"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9779BB-CED4-4822-AAE6-1F075FE9499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6AA0044-45BE-4E8B-A9CF-C785DD0379ED}"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9779BB-CED4-4822-AAE6-1F075FE9499F}"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AA0044-45BE-4E8B-A9CF-C785DD0379ED}" type="datetimeFigureOut">
              <a:rPr lang="ru-RU" smtClean="0"/>
              <a:t>22.01.2022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9779BB-CED4-4822-AAE6-1F075FE9499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6AA0044-45BE-4E8B-A9CF-C785DD0379ED}" type="datetimeFigureOut">
              <a:rPr lang="ru-RU" smtClean="0"/>
              <a:t>22.01.2022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9779BB-CED4-4822-AAE6-1F075FE9499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6AA0044-45BE-4E8B-A9CF-C785DD0379ED}" type="datetimeFigureOut">
              <a:rPr lang="ru-RU" smtClean="0"/>
              <a:t>22.01.2022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9779BB-CED4-4822-AAE6-1F075FE9499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AA0044-45BE-4E8B-A9CF-C785DD0379ED}"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9779BB-CED4-4822-AAE6-1F075FE9499F}"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AA0044-45BE-4E8B-A9CF-C785DD0379ED}"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9779BB-CED4-4822-AAE6-1F075FE9499F}"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AA0044-45BE-4E8B-A9CF-C785DD0379ED}" type="datetimeFigureOut">
              <a:rPr lang="ru-RU" smtClean="0"/>
              <a:t>22.01.2022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49779BB-CED4-4822-AAE6-1F075FE9499F}"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Родительское собрание на тему: »Безопасность детей в наших руках.»</a:t>
            </a:r>
            <a:endParaRPr lang="ru-RU" dirty="0"/>
          </a:p>
        </p:txBody>
      </p:sp>
      <p:sp>
        <p:nvSpPr>
          <p:cNvPr id="3" name="Подзаголовок 2"/>
          <p:cNvSpPr>
            <a:spLocks noGrp="1"/>
          </p:cNvSpPr>
          <p:nvPr>
            <p:ph type="subTitle" idx="1"/>
          </p:nvPr>
        </p:nvSpPr>
        <p:spPr/>
        <p:txBody>
          <a:bodyPr>
            <a:normAutofit/>
          </a:bodyPr>
          <a:lstStyle/>
          <a:p>
            <a:r>
              <a:rPr lang="ru-RU" dirty="0" smtClean="0"/>
              <a:t>Старшая группа №8.</a:t>
            </a:r>
          </a:p>
          <a:p>
            <a:r>
              <a:rPr lang="ru-RU" dirty="0" smtClean="0"/>
              <a:t>                                                                                                 Воспитатели:   </a:t>
            </a:r>
            <a:r>
              <a:rPr lang="ru-RU" dirty="0" err="1" smtClean="0"/>
              <a:t>В.В.Барандык</a:t>
            </a:r>
            <a:r>
              <a:rPr lang="ru-RU" dirty="0" smtClean="0"/>
              <a:t>, </a:t>
            </a:r>
            <a:r>
              <a:rPr lang="ru-RU" dirty="0" err="1" smtClean="0"/>
              <a:t>О.А.Шмидт</a:t>
            </a:r>
            <a:endParaRPr lang="ru-RU" dirty="0"/>
          </a:p>
        </p:txBody>
      </p:sp>
    </p:spTree>
    <p:extLst>
      <p:ext uri="{BB962C8B-B14F-4D97-AF65-F5344CB8AC3E}">
        <p14:creationId xmlns:p14="http://schemas.microsoft.com/office/powerpoint/2010/main" val="258884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8640960" cy="4335033"/>
          </a:xfrm>
          <a:prstGeom prst="rect">
            <a:avLst/>
          </a:prstGeom>
        </p:spPr>
        <p:txBody>
          <a:bodyPr wrap="square">
            <a:spAutoFit/>
          </a:bodyPr>
          <a:lstStyle/>
          <a:p>
            <a:pPr lvl="0">
              <a:lnSpc>
                <a:spcPts val="1650"/>
              </a:lnSpc>
              <a:spcAft>
                <a:spcPts val="1650"/>
              </a:spcAft>
              <a:buSzPts val="1000"/>
              <a:tabLst>
                <a:tab pos="457200" algn="l"/>
              </a:tabLst>
            </a:pPr>
            <a:r>
              <a:rPr lang="ru-RU" sz="1400" dirty="0" smtClean="0">
                <a:solidFill>
                  <a:srgbClr val="333333"/>
                </a:solidFill>
                <a:effectLst/>
                <a:latin typeface="Times New Roman" pitchFamily="18" charset="0"/>
                <a:ea typeface="Times New Roman"/>
                <a:cs typeface="Times New Roman" pitchFamily="18" charset="0"/>
              </a:rPr>
              <a:t>                                           Памятка для родителей по профилактике COVID-19:</a:t>
            </a:r>
            <a:endParaRPr lang="ru-RU" sz="1400" dirty="0" smtClean="0">
              <a:effectLst/>
              <a:latin typeface="Times New Roman" pitchFamily="18" charset="0"/>
              <a:ea typeface="Calibri"/>
              <a:cs typeface="Times New Roman" pitchFamily="18" charset="0"/>
            </a:endParaRPr>
          </a:p>
          <a:p>
            <a:pPr>
              <a:lnSpc>
                <a:spcPts val="1650"/>
              </a:lnSpc>
              <a:spcAft>
                <a:spcPts val="1650"/>
              </a:spcAft>
            </a:pPr>
            <a:r>
              <a:rPr lang="ru-RU" sz="1400" dirty="0" smtClean="0">
                <a:solidFill>
                  <a:srgbClr val="333333"/>
                </a:solidFill>
                <a:effectLst/>
                <a:latin typeface="Times New Roman" pitchFamily="18" charset="0"/>
                <a:ea typeface="Times New Roman"/>
                <a:cs typeface="Times New Roman" pitchFamily="18" charset="0"/>
              </a:rPr>
              <a:t>-воздерживайтесь от посещения мест массового скопления людей: торговых центров, культурно-массовых мероприятий</a:t>
            </a:r>
            <a:endParaRPr lang="ru-RU" sz="1400" dirty="0" smtClean="0">
              <a:effectLst/>
              <a:latin typeface="Times New Roman" pitchFamily="18" charset="0"/>
              <a:ea typeface="Calibri"/>
              <a:cs typeface="Times New Roman" pitchFamily="18" charset="0"/>
            </a:endParaRPr>
          </a:p>
          <a:p>
            <a:pPr>
              <a:lnSpc>
                <a:spcPts val="1650"/>
              </a:lnSpc>
              <a:spcAft>
                <a:spcPts val="1650"/>
              </a:spcAft>
            </a:pPr>
            <a:r>
              <a:rPr lang="ru-RU" sz="1400" dirty="0" smtClean="0">
                <a:solidFill>
                  <a:srgbClr val="333333"/>
                </a:solidFill>
                <a:effectLst/>
                <a:latin typeface="Times New Roman" pitchFamily="18" charset="0"/>
                <a:ea typeface="Times New Roman"/>
                <a:cs typeface="Times New Roman" pitchFamily="18" charset="0"/>
              </a:rPr>
              <a:t>-избегайте близких контактов и пребывания в одном помещении с людьми, имеющими видимые признаки ОРВИ (кашель, чихание, насморк)</a:t>
            </a:r>
            <a:endParaRPr lang="ru-RU" sz="1400" dirty="0" smtClean="0">
              <a:effectLst/>
              <a:latin typeface="Times New Roman" pitchFamily="18" charset="0"/>
              <a:ea typeface="Calibri"/>
              <a:cs typeface="Times New Roman" pitchFamily="18" charset="0"/>
            </a:endParaRPr>
          </a:p>
          <a:p>
            <a:pPr>
              <a:lnSpc>
                <a:spcPts val="1650"/>
              </a:lnSpc>
              <a:spcAft>
                <a:spcPts val="1650"/>
              </a:spcAft>
            </a:pPr>
            <a:r>
              <a:rPr lang="ru-RU" sz="1400" dirty="0" smtClean="0">
                <a:solidFill>
                  <a:srgbClr val="333333"/>
                </a:solidFill>
                <a:effectLst/>
                <a:latin typeface="Times New Roman" pitchFamily="18" charset="0"/>
                <a:ea typeface="Times New Roman"/>
                <a:cs typeface="Times New Roman" pitchFamily="18" charset="0"/>
              </a:rPr>
              <a:t>-осуществляйте периодическую дезинфекцию гаджетов, поверхностей, с которыми соприкасаетесь</a:t>
            </a:r>
            <a:endParaRPr lang="ru-RU" sz="1400" dirty="0" smtClean="0">
              <a:effectLst/>
              <a:latin typeface="Times New Roman" pitchFamily="18" charset="0"/>
              <a:ea typeface="Calibri"/>
              <a:cs typeface="Times New Roman" pitchFamily="18" charset="0"/>
            </a:endParaRPr>
          </a:p>
          <a:p>
            <a:pPr>
              <a:lnSpc>
                <a:spcPts val="1650"/>
              </a:lnSpc>
              <a:spcAft>
                <a:spcPts val="1650"/>
              </a:spcAft>
            </a:pPr>
            <a:r>
              <a:rPr lang="ru-RU" sz="1400" dirty="0" smtClean="0">
                <a:solidFill>
                  <a:srgbClr val="333333"/>
                </a:solidFill>
                <a:effectLst/>
                <a:latin typeface="Times New Roman" pitchFamily="18" charset="0"/>
                <a:ea typeface="Times New Roman"/>
                <a:cs typeface="Times New Roman" pitchFamily="18" charset="0"/>
              </a:rPr>
              <a:t>-используйте одноразовую медицинскую маску при пребывании в общественных местах и транспорте, меняя ее каждые 2-3 часа</a:t>
            </a:r>
            <a:endParaRPr lang="ru-RU" sz="1400" dirty="0" smtClean="0">
              <a:effectLst/>
              <a:latin typeface="Times New Roman" pitchFamily="18" charset="0"/>
              <a:ea typeface="Calibri"/>
              <a:cs typeface="Times New Roman" pitchFamily="18" charset="0"/>
            </a:endParaRPr>
          </a:p>
          <a:p>
            <a:pPr>
              <a:lnSpc>
                <a:spcPts val="1650"/>
              </a:lnSpc>
              <a:spcAft>
                <a:spcPts val="1650"/>
              </a:spcAft>
            </a:pPr>
            <a:r>
              <a:rPr lang="ru-RU" sz="1400" dirty="0" smtClean="0">
                <a:solidFill>
                  <a:srgbClr val="333333"/>
                </a:solidFill>
                <a:effectLst/>
                <a:latin typeface="Times New Roman" pitchFamily="18" charset="0"/>
                <a:ea typeface="Times New Roman"/>
                <a:cs typeface="Times New Roman" pitchFamily="18" charset="0"/>
              </a:rPr>
              <a:t>-чаще мойте руки после возвращения с улицы, после каждого контакта с посторонними людьми, используйте дезинфицирующие средства для рук</a:t>
            </a:r>
            <a:endParaRPr lang="ru-RU" sz="1400" dirty="0" smtClean="0">
              <a:effectLst/>
              <a:latin typeface="Times New Roman" pitchFamily="18" charset="0"/>
              <a:ea typeface="Calibri"/>
              <a:cs typeface="Times New Roman" pitchFamily="18" charset="0"/>
            </a:endParaRPr>
          </a:p>
          <a:p>
            <a:pPr>
              <a:lnSpc>
                <a:spcPts val="1650"/>
              </a:lnSpc>
              <a:spcAft>
                <a:spcPts val="1650"/>
              </a:spcAft>
            </a:pPr>
            <a:r>
              <a:rPr lang="ru-RU" sz="1400" dirty="0" smtClean="0">
                <a:solidFill>
                  <a:srgbClr val="333333"/>
                </a:solidFill>
                <a:effectLst/>
                <a:latin typeface="Times New Roman" pitchFamily="18" charset="0"/>
                <a:ea typeface="Times New Roman"/>
                <a:cs typeface="Times New Roman" pitchFamily="18" charset="0"/>
              </a:rPr>
              <a:t>-оставайтесь дома, если чувствуете недомогание, вызовите врача</a:t>
            </a:r>
            <a:endParaRPr lang="ru-RU" sz="1400" dirty="0" smtClean="0">
              <a:effectLst/>
              <a:latin typeface="Times New Roman" pitchFamily="18" charset="0"/>
              <a:ea typeface="Calibri"/>
              <a:cs typeface="Times New Roman" pitchFamily="18" charset="0"/>
            </a:endParaRPr>
          </a:p>
          <a:p>
            <a:pPr>
              <a:lnSpc>
                <a:spcPct val="115000"/>
              </a:lnSpc>
              <a:spcAft>
                <a:spcPts val="1000"/>
              </a:spcAft>
            </a:pPr>
            <a:r>
              <a:rPr lang="ru-RU" dirty="0" smtClean="0">
                <a:effectLst/>
                <a:latin typeface="Calibri"/>
                <a:ea typeface="Calibri"/>
                <a:cs typeface="Times New Roman"/>
              </a:rPr>
              <a:t> </a:t>
            </a:r>
            <a:endParaRPr lang="ru-RU" dirty="0">
              <a:effectLst/>
              <a:latin typeface="Calibri"/>
              <a:ea typeface="Calibri"/>
              <a:cs typeface="Times New Roman"/>
            </a:endParaRPr>
          </a:p>
        </p:txBody>
      </p:sp>
    </p:spTree>
    <p:extLst>
      <p:ext uri="{BB962C8B-B14F-4D97-AF65-F5344CB8AC3E}">
        <p14:creationId xmlns:p14="http://schemas.microsoft.com/office/powerpoint/2010/main" val="346128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3466"/>
            <a:ext cx="8640960" cy="2554225"/>
          </a:xfrm>
          <a:prstGeom prst="rect">
            <a:avLst/>
          </a:prstGeom>
        </p:spPr>
        <p:txBody>
          <a:bodyPr wrap="square">
            <a:spAutoFit/>
          </a:bodyPr>
          <a:lstStyle/>
          <a:p>
            <a:pPr algn="just">
              <a:lnSpc>
                <a:spcPct val="115000"/>
              </a:lnSpc>
              <a:spcAft>
                <a:spcPts val="0"/>
              </a:spcAft>
            </a:pPr>
            <a:r>
              <a:rPr lang="ru-RU" sz="1400" dirty="0" smtClean="0">
                <a:solidFill>
                  <a:srgbClr val="000000"/>
                </a:solidFill>
                <a:effectLst/>
                <a:latin typeface="Times New Roman"/>
                <a:ea typeface="Times New Roman"/>
                <a:cs typeface="Times New Roman"/>
              </a:rPr>
              <a:t>Вывод:</a:t>
            </a:r>
            <a:endParaRPr lang="ru-RU" sz="1400" dirty="0" smtClean="0">
              <a:effectLst/>
              <a:latin typeface="Calibri"/>
              <a:ea typeface="Calibri"/>
              <a:cs typeface="Times New Roman"/>
            </a:endParaRPr>
          </a:p>
          <a:p>
            <a:pPr>
              <a:lnSpc>
                <a:spcPct val="115000"/>
              </a:lnSpc>
              <a:spcAft>
                <a:spcPts val="0"/>
              </a:spcAft>
            </a:pPr>
            <a:r>
              <a:rPr lang="ru-RU" sz="1400" dirty="0" smtClean="0">
                <a:solidFill>
                  <a:srgbClr val="000000"/>
                </a:solidFill>
                <a:effectLst/>
                <a:latin typeface="Times New Roman"/>
                <a:ea typeface="Times New Roman"/>
                <a:cs typeface="Times New Roman"/>
              </a:rPr>
              <a:t>В заключение хочется сказать: не пренебрегайте правилами безопасности!</a:t>
            </a:r>
            <a:br>
              <a:rPr lang="ru-RU" sz="1400" dirty="0" smtClean="0">
                <a:solidFill>
                  <a:srgbClr val="000000"/>
                </a:solidFill>
                <a:effectLst/>
                <a:latin typeface="Times New Roman"/>
                <a:ea typeface="Times New Roman"/>
                <a:cs typeface="Times New Roman"/>
              </a:rPr>
            </a:br>
            <a:r>
              <a:rPr lang="ru-RU" sz="1400" dirty="0" smtClean="0">
                <a:solidFill>
                  <a:srgbClr val="000000"/>
                </a:solidFill>
                <a:effectLst/>
                <a:latin typeface="Times New Roman"/>
                <a:ea typeface="Times New Roman"/>
                <a:cs typeface="Times New Roman"/>
              </a:rPr>
              <a:t>Каждый из нас может оказаться в непредвиденной ситуации, кто же поможет человеку, оказавшемуся в опасности? Прежде всего он сам! Понять это - значит сделать первый, самый важный шаг в изучении основ безопасности жизнедеятельности. Мы взрослые должны быть главными помощниками на этом пути. Должны научить детей предвидеть опасные ситуации и избегать их, а в крайнем случае быть максимально к ним готовыми. Мы, взрослые, своим личным положительным примером должны научить детей соблюдать правила и совместно с детьми применять эти правила в жизни!</a:t>
            </a:r>
            <a:br>
              <a:rPr lang="ru-RU" sz="1400" dirty="0" smtClean="0">
                <a:solidFill>
                  <a:srgbClr val="000000"/>
                </a:solidFill>
                <a:effectLst/>
                <a:latin typeface="Times New Roman"/>
                <a:ea typeface="Times New Roman"/>
                <a:cs typeface="Times New Roman"/>
              </a:rPr>
            </a:b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Доброго безопасного пути Вам и вашим детям!</a:t>
            </a:r>
            <a:endParaRPr lang="ru-RU" sz="1400" dirty="0">
              <a:effectLst/>
              <a:latin typeface="Calibri"/>
              <a:ea typeface="Calibri"/>
              <a:cs typeface="Times New Roman"/>
            </a:endParaRPr>
          </a:p>
        </p:txBody>
      </p:sp>
      <p:pic>
        <p:nvPicPr>
          <p:cNvPr id="6146" name="Picture 2" descr="https://simdou10.crimea-school.ru/sites/default/files/images/semya-schast-ivaya-65642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08919"/>
            <a:ext cx="4824536" cy="388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71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56621"/>
            <a:ext cx="8640960" cy="2888483"/>
          </a:xfrm>
          <a:prstGeom prst="rect">
            <a:avLst/>
          </a:prstGeom>
        </p:spPr>
        <p:txBody>
          <a:bodyPr wrap="square">
            <a:spAutoFit/>
          </a:bodyPr>
          <a:lstStyle/>
          <a:p>
            <a:pPr algn="ctr">
              <a:lnSpc>
                <a:spcPct val="115000"/>
              </a:lnSpc>
              <a:spcAft>
                <a:spcPts val="0"/>
              </a:spcAft>
            </a:pPr>
            <a:r>
              <a:rPr lang="ru-RU" dirty="0" smtClean="0">
                <a:solidFill>
                  <a:srgbClr val="000000"/>
                </a:solidFill>
                <a:effectLst/>
                <a:latin typeface="Times New Roman"/>
                <a:ea typeface="Times New Roman"/>
                <a:cs typeface="Times New Roman"/>
              </a:rPr>
              <a:t>Используемая литература:</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1. Основы безопасности детей дошкольного возраста. / Н.Н. Авдеева, О.Л. Князева, Р.Б. </a:t>
            </a:r>
            <a:r>
              <a:rPr lang="ru-RU" sz="1400" dirty="0" err="1" smtClean="0">
                <a:solidFill>
                  <a:srgbClr val="000000"/>
                </a:solidFill>
                <a:effectLst/>
                <a:latin typeface="Times New Roman"/>
                <a:ea typeface="Times New Roman"/>
                <a:cs typeface="Times New Roman"/>
              </a:rPr>
              <a:t>Стеркина</a:t>
            </a:r>
            <a:r>
              <a:rPr lang="ru-RU" sz="1400" dirty="0" smtClean="0">
                <a:solidFill>
                  <a:srgbClr val="000000"/>
                </a:solidFill>
                <a:effectLst/>
                <a:latin typeface="Times New Roman"/>
                <a:ea typeface="Times New Roman"/>
                <a:cs typeface="Times New Roman"/>
              </a:rPr>
              <a:t>. М.: Просвещение, 2007.</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2. Твоя безопасность: Как себя вести дома и на улице. Для </a:t>
            </a:r>
            <a:r>
              <a:rPr lang="ru-RU" sz="1400" dirty="0" err="1" smtClean="0">
                <a:solidFill>
                  <a:srgbClr val="000000"/>
                </a:solidFill>
                <a:effectLst/>
                <a:latin typeface="Times New Roman"/>
                <a:ea typeface="Times New Roman"/>
                <a:cs typeface="Times New Roman"/>
              </a:rPr>
              <a:t>средн</a:t>
            </a:r>
            <a:r>
              <a:rPr lang="ru-RU" sz="1400" dirty="0" smtClean="0">
                <a:solidFill>
                  <a:srgbClr val="000000"/>
                </a:solidFill>
                <a:effectLst/>
                <a:latin typeface="Times New Roman"/>
                <a:ea typeface="Times New Roman"/>
                <a:cs typeface="Times New Roman"/>
              </a:rPr>
              <a:t>. и ст. возраста: Кн. для дошкольников, воспитателей д/сада и родителей. / К.Ю. Белая, В.Н. </a:t>
            </a:r>
            <a:r>
              <a:rPr lang="ru-RU" sz="1400" dirty="0" err="1" smtClean="0">
                <a:solidFill>
                  <a:srgbClr val="000000"/>
                </a:solidFill>
                <a:effectLst/>
                <a:latin typeface="Times New Roman"/>
                <a:ea typeface="Times New Roman"/>
                <a:cs typeface="Times New Roman"/>
              </a:rPr>
              <a:t>Зимонина</a:t>
            </a:r>
            <a:r>
              <a:rPr lang="ru-RU" sz="1400" dirty="0" smtClean="0">
                <a:solidFill>
                  <a:srgbClr val="000000"/>
                </a:solidFill>
                <a:effectLst/>
                <a:latin typeface="Times New Roman"/>
                <a:ea typeface="Times New Roman"/>
                <a:cs typeface="Times New Roman"/>
              </a:rPr>
              <a:t>, Л.А. </a:t>
            </a:r>
            <a:r>
              <a:rPr lang="ru-RU" sz="1400" dirty="0" err="1" smtClean="0">
                <a:solidFill>
                  <a:srgbClr val="000000"/>
                </a:solidFill>
                <a:effectLst/>
                <a:latin typeface="Times New Roman"/>
                <a:ea typeface="Times New Roman"/>
                <a:cs typeface="Times New Roman"/>
              </a:rPr>
              <a:t>Кондрыкинская</a:t>
            </a:r>
            <a:r>
              <a:rPr lang="ru-RU" sz="1400" dirty="0" smtClean="0">
                <a:solidFill>
                  <a:srgbClr val="000000"/>
                </a:solidFill>
                <a:effectLst/>
                <a:latin typeface="Times New Roman"/>
                <a:ea typeface="Times New Roman"/>
                <a:cs typeface="Times New Roman"/>
              </a:rPr>
              <a:t> и др. - М.: Просвещение, 2005.</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3. Воспитание безопасного поведения дошкольников на улице/</a:t>
            </a:r>
            <a:r>
              <a:rPr lang="ru-RU" sz="1400" dirty="0" err="1" smtClean="0">
                <a:solidFill>
                  <a:srgbClr val="000000"/>
                </a:solidFill>
                <a:effectLst/>
                <a:latin typeface="Times New Roman"/>
                <a:ea typeface="Times New Roman"/>
                <a:cs typeface="Times New Roman"/>
              </a:rPr>
              <a:t>Хромцова</a:t>
            </a:r>
            <a:r>
              <a:rPr lang="ru-RU" sz="1400" dirty="0" smtClean="0">
                <a:solidFill>
                  <a:srgbClr val="000000"/>
                </a:solidFill>
                <a:effectLst/>
                <a:latin typeface="Times New Roman"/>
                <a:ea typeface="Times New Roman"/>
                <a:cs typeface="Times New Roman"/>
              </a:rPr>
              <a:t> Т.Г. – М.: Центр педагогического образования, 2007.</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4. </a:t>
            </a:r>
            <a:r>
              <a:rPr lang="ru-RU" sz="1400" dirty="0" err="1" smtClean="0">
                <a:solidFill>
                  <a:srgbClr val="000000"/>
                </a:solidFill>
                <a:effectLst/>
                <a:latin typeface="Times New Roman"/>
                <a:ea typeface="Times New Roman"/>
                <a:cs typeface="Times New Roman"/>
              </a:rPr>
              <a:t>Т.А.Шорыгина</a:t>
            </a:r>
            <a:r>
              <a:rPr lang="ru-RU" sz="1400" dirty="0" smtClean="0">
                <a:solidFill>
                  <a:srgbClr val="000000"/>
                </a:solidFill>
                <a:effectLst/>
                <a:latin typeface="Times New Roman"/>
                <a:ea typeface="Times New Roman"/>
                <a:cs typeface="Times New Roman"/>
              </a:rPr>
              <a:t> « Беседы о правилах дорожного движения с детьми 5-8 лет» Сфера 2015 г.</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5.Т.А.Шорыгина « О правилах пожарной безопасности»</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6. Интернет – ресурсы.</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70902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gn="just">
              <a:lnSpc>
                <a:spcPct val="115000"/>
              </a:lnSpc>
              <a:spcAft>
                <a:spcPts val="0"/>
              </a:spcAft>
              <a:buNone/>
            </a:pPr>
            <a:r>
              <a:rPr lang="ru-RU" sz="1400" b="1" dirty="0">
                <a:solidFill>
                  <a:srgbClr val="000000"/>
                </a:solidFill>
                <a:latin typeface="Times New Roman"/>
                <a:ea typeface="Times New Roman"/>
                <a:cs typeface="Times New Roman"/>
              </a:rPr>
              <a:t>Форма проведения:</a:t>
            </a:r>
            <a:r>
              <a:rPr lang="ru-RU" sz="1400" dirty="0">
                <a:solidFill>
                  <a:srgbClr val="000000"/>
                </a:solidFill>
                <a:latin typeface="Times New Roman"/>
                <a:ea typeface="Times New Roman"/>
                <a:cs typeface="Times New Roman"/>
              </a:rPr>
              <a:t> онлайн</a:t>
            </a:r>
            <a:endParaRPr lang="ru-RU" sz="1400" dirty="0">
              <a:latin typeface="Calibri"/>
              <a:ea typeface="Calibri"/>
              <a:cs typeface="Times New Roman"/>
            </a:endParaRPr>
          </a:p>
          <a:p>
            <a:pPr marL="0" indent="0" algn="just">
              <a:lnSpc>
                <a:spcPct val="115000"/>
              </a:lnSpc>
              <a:spcAft>
                <a:spcPts val="0"/>
              </a:spcAft>
              <a:buNone/>
            </a:pPr>
            <a:r>
              <a:rPr lang="ru-RU" sz="1400" b="1" dirty="0" smtClean="0">
                <a:solidFill>
                  <a:srgbClr val="000000"/>
                </a:solidFill>
                <a:latin typeface="Times New Roman"/>
                <a:ea typeface="Times New Roman"/>
                <a:cs typeface="Times New Roman"/>
              </a:rPr>
              <a:t>Цель</a:t>
            </a:r>
            <a:r>
              <a:rPr lang="ru-RU" sz="1400" b="1" dirty="0">
                <a:solidFill>
                  <a:srgbClr val="000000"/>
                </a:solidFill>
                <a:latin typeface="Times New Roman"/>
                <a:ea typeface="Times New Roman"/>
                <a:cs typeface="Times New Roman"/>
              </a:rPr>
              <a:t>:</a:t>
            </a:r>
            <a:r>
              <a:rPr lang="ru-RU" sz="1400" dirty="0">
                <a:solidFill>
                  <a:srgbClr val="000000"/>
                </a:solidFill>
                <a:latin typeface="Times New Roman"/>
                <a:ea typeface="Times New Roman"/>
                <a:cs typeface="Times New Roman"/>
              </a:rPr>
              <a:t> </a:t>
            </a:r>
            <a:endParaRPr lang="ru-RU" sz="1400" dirty="0" smtClean="0">
              <a:solidFill>
                <a:srgbClr val="000000"/>
              </a:solidFill>
              <a:latin typeface="Times New Roman"/>
              <a:ea typeface="Times New Roman"/>
              <a:cs typeface="Times New Roman"/>
            </a:endParaRPr>
          </a:p>
          <a:p>
            <a:pPr marL="0" indent="0" algn="just">
              <a:lnSpc>
                <a:spcPct val="115000"/>
              </a:lnSpc>
              <a:spcAft>
                <a:spcPts val="0"/>
              </a:spcAft>
              <a:buNone/>
            </a:pPr>
            <a:r>
              <a:rPr lang="ru-RU" sz="1400" dirty="0" smtClean="0">
                <a:solidFill>
                  <a:srgbClr val="000000"/>
                </a:solidFill>
                <a:latin typeface="Times New Roman"/>
                <a:ea typeface="Times New Roman"/>
                <a:cs typeface="Times New Roman"/>
              </a:rPr>
              <a:t>-повышение </a:t>
            </a:r>
            <a:r>
              <a:rPr lang="ru-RU" sz="1400" dirty="0">
                <a:solidFill>
                  <a:srgbClr val="000000"/>
                </a:solidFill>
                <a:latin typeface="Times New Roman"/>
                <a:ea typeface="Times New Roman"/>
                <a:cs typeface="Times New Roman"/>
              </a:rPr>
              <a:t>педагогической грамотности родителей в вопросах </a:t>
            </a:r>
            <a:r>
              <a:rPr lang="ru-RU" sz="1400" dirty="0" smtClean="0">
                <a:solidFill>
                  <a:srgbClr val="000000"/>
                </a:solidFill>
                <a:latin typeface="Times New Roman"/>
                <a:ea typeface="Times New Roman"/>
                <a:cs typeface="Times New Roman"/>
              </a:rPr>
              <a:t>безопасности дошкольников;</a:t>
            </a:r>
            <a:endParaRPr lang="ru-RU" sz="1400" dirty="0">
              <a:solidFill>
                <a:srgbClr val="000000"/>
              </a:solidFill>
              <a:latin typeface="Times New Roman"/>
              <a:ea typeface="Times New Roman"/>
              <a:cs typeface="Times New Roman"/>
            </a:endParaRPr>
          </a:p>
          <a:p>
            <a:pPr marL="0" indent="0" algn="just">
              <a:lnSpc>
                <a:spcPct val="115000"/>
              </a:lnSpc>
              <a:spcAft>
                <a:spcPts val="0"/>
              </a:spcAft>
              <a:buNone/>
            </a:pPr>
            <a:r>
              <a:rPr lang="ru-RU" sz="1400" b="1" dirty="0" smtClean="0">
                <a:solidFill>
                  <a:srgbClr val="000000"/>
                </a:solidFill>
                <a:latin typeface="Times New Roman"/>
                <a:ea typeface="Times New Roman"/>
                <a:cs typeface="Times New Roman"/>
              </a:rPr>
              <a:t>Задачи:</a:t>
            </a:r>
            <a:endParaRPr lang="ru-RU" sz="1400" dirty="0" smtClean="0">
              <a:solidFill>
                <a:srgbClr val="000000"/>
              </a:solidFill>
              <a:latin typeface="Times New Roman"/>
              <a:ea typeface="Times New Roman"/>
              <a:cs typeface="Times New Roman"/>
            </a:endParaRPr>
          </a:p>
          <a:p>
            <a:pPr marL="0" indent="0" algn="just">
              <a:lnSpc>
                <a:spcPct val="115000"/>
              </a:lnSpc>
              <a:spcAft>
                <a:spcPts val="0"/>
              </a:spcAft>
              <a:buNone/>
            </a:pPr>
            <a:r>
              <a:rPr lang="ru-RU" sz="1400" dirty="0" smtClean="0">
                <a:solidFill>
                  <a:srgbClr val="000000"/>
                </a:solidFill>
                <a:latin typeface="Times New Roman"/>
                <a:ea typeface="Times New Roman"/>
                <a:cs typeface="Times New Roman"/>
              </a:rPr>
              <a:t>- </a:t>
            </a:r>
            <a:r>
              <a:rPr lang="ru-RU" sz="1400" dirty="0">
                <a:solidFill>
                  <a:srgbClr val="000000"/>
                </a:solidFill>
                <a:latin typeface="Times New Roman"/>
                <a:ea typeface="Times New Roman"/>
                <a:cs typeface="Times New Roman"/>
              </a:rPr>
              <a:t>формирование знаний родителей о возможных опасностях для ребёнка дошкольного возраста;</a:t>
            </a:r>
            <a:endParaRPr lang="ru-RU" sz="1400" dirty="0">
              <a:latin typeface="Calibri"/>
              <a:ea typeface="Calibri"/>
              <a:cs typeface="Times New Roman"/>
            </a:endParaRPr>
          </a:p>
          <a:p>
            <a:pPr marL="0" indent="0" algn="just">
              <a:lnSpc>
                <a:spcPct val="115000"/>
              </a:lnSpc>
              <a:spcAft>
                <a:spcPts val="0"/>
              </a:spcAft>
              <a:buNone/>
            </a:pPr>
            <a:r>
              <a:rPr lang="ru-RU" sz="1400" dirty="0">
                <a:solidFill>
                  <a:srgbClr val="000000"/>
                </a:solidFill>
                <a:latin typeface="Times New Roman"/>
                <a:ea typeface="Times New Roman"/>
                <a:cs typeface="Times New Roman"/>
              </a:rPr>
              <a:t>- сохранение жизни и здоровья детей;</a:t>
            </a:r>
            <a:endParaRPr lang="ru-RU" sz="1400" dirty="0">
              <a:latin typeface="Calibri"/>
              <a:ea typeface="Calibri"/>
              <a:cs typeface="Times New Roman"/>
            </a:endParaRPr>
          </a:p>
          <a:p>
            <a:pPr marL="0" indent="0" algn="just">
              <a:lnSpc>
                <a:spcPct val="115000"/>
              </a:lnSpc>
              <a:spcAft>
                <a:spcPts val="0"/>
              </a:spcAft>
              <a:buNone/>
            </a:pPr>
            <a:r>
              <a:rPr lang="ru-RU" sz="1400" dirty="0">
                <a:solidFill>
                  <a:srgbClr val="000000"/>
                </a:solidFill>
                <a:latin typeface="Times New Roman"/>
                <a:ea typeface="Times New Roman"/>
                <a:cs typeface="Times New Roman"/>
              </a:rPr>
              <a:t>- формирование у родителей чувства ответственности за безопасность своего ребёнка;</a:t>
            </a:r>
            <a:endParaRPr lang="ru-RU" sz="1400" dirty="0">
              <a:latin typeface="Calibri"/>
              <a:ea typeface="Calibri"/>
              <a:cs typeface="Times New Roman"/>
            </a:endParaRPr>
          </a:p>
          <a:p>
            <a:pPr marL="0" indent="0">
              <a:buNone/>
            </a:pPr>
            <a:endParaRPr lang="ru-RU" sz="1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58067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628800"/>
            <a:ext cx="7408333" cy="4680520"/>
          </a:xfrm>
        </p:spPr>
        <p:txBody>
          <a:bodyPr>
            <a:normAutofit fontScale="47500" lnSpcReduction="20000"/>
          </a:bodyPr>
          <a:lstStyle/>
          <a:p>
            <a:pPr algn="ctr">
              <a:lnSpc>
                <a:spcPct val="115000"/>
              </a:lnSpc>
              <a:spcAft>
                <a:spcPts val="0"/>
              </a:spcAft>
            </a:pPr>
            <a:r>
              <a:rPr lang="ru-RU" b="1" dirty="0">
                <a:solidFill>
                  <a:srgbClr val="000000"/>
                </a:solidFill>
                <a:latin typeface="Times New Roman"/>
                <a:ea typeface="Times New Roman"/>
                <a:cs typeface="Times New Roman"/>
              </a:rPr>
              <a:t>Ход:</a:t>
            </a:r>
            <a:endParaRPr lang="ru-RU" sz="18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Уважаемые родители! Сегодня на собрании мы поговорим о безопасности наших детей. Самое ценное в жизни взрослых – это дети. Зачастую наших детей подстерегает множество опасностей и ребёнок попадая в различные жизненные ситуации - может просто растеряться. Задача нас, взрослых, - остерегать и защищать ребенка, правильно подготовить его к встрече с различными сложными, а порой и опасными жизненными ситуациями.</a:t>
            </a:r>
            <a:endParaRPr lang="ru-RU" sz="29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 Все мы - педагоги и родители - пытаемся ответить на вопрос: «Как обеспечить безопасность и здоровье наших детей?». Давайте вместе постараемся найти ответ на него.</a:t>
            </a:r>
            <a:endParaRPr lang="ru-RU" sz="29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Скажите, что такое безопасность? (ответы родителей)</a:t>
            </a:r>
            <a:endParaRPr lang="ru-RU" sz="29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Безопасность- это положение, при котором не угрожает опасность кому-(чему)-ни будь. (Словарь Ожегова)</a:t>
            </a:r>
            <a:endParaRPr lang="ru-RU" sz="29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Безопасность – это образ жизни, который гарантирует здоровье и счастливое будущее. Безопасность - обеспечение сохранности от угроз жизни и здоровья человека.</a:t>
            </a:r>
            <a:endParaRPr lang="ru-RU" sz="29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1) Надо дать детям необходимую сумму знаний об общепринятых нормах безопасного поведения.</a:t>
            </a:r>
            <a:endParaRPr lang="ru-RU" sz="29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2) Научить адекватно, осознанно действовать в той или иной обстановке, помочь детям овладеть элементарными навыками поведения дома, на улице, в парке, в транспорте. </a:t>
            </a:r>
            <a:endParaRPr lang="ru-RU" sz="2900" dirty="0">
              <a:latin typeface="Calibri"/>
              <a:ea typeface="Calibri"/>
              <a:cs typeface="Times New Roman"/>
            </a:endParaRPr>
          </a:p>
          <a:p>
            <a:pPr algn="just">
              <a:lnSpc>
                <a:spcPct val="115000"/>
              </a:lnSpc>
              <a:spcAft>
                <a:spcPts val="0"/>
              </a:spcAft>
            </a:pPr>
            <a:r>
              <a:rPr lang="ru-RU" sz="2900" dirty="0">
                <a:solidFill>
                  <a:srgbClr val="000000"/>
                </a:solidFill>
                <a:latin typeface="Times New Roman"/>
                <a:ea typeface="Times New Roman"/>
                <a:cs typeface="Times New Roman"/>
              </a:rPr>
              <a:t>3) Развить у дошкольников самостоятельность и ответственность.</a:t>
            </a:r>
            <a:endParaRPr lang="ru-RU" sz="2900" dirty="0">
              <a:latin typeface="Calibri"/>
              <a:ea typeface="Calibri"/>
              <a:cs typeface="Times New Roman"/>
            </a:endParaRPr>
          </a:p>
          <a:p>
            <a:endParaRPr lang="ru-RU" sz="2900"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33026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836712"/>
            <a:ext cx="7848872" cy="4552015"/>
          </a:xfrm>
          <a:prstGeom prst="rect">
            <a:avLst/>
          </a:prstGeom>
        </p:spPr>
        <p:txBody>
          <a:bodyPr wrap="square">
            <a:spAutoFit/>
          </a:bodyPr>
          <a:lstStyle/>
          <a:p>
            <a:pPr algn="just">
              <a:lnSpc>
                <a:spcPct val="115000"/>
              </a:lnSpc>
              <a:spcAft>
                <a:spcPts val="0"/>
              </a:spcAft>
            </a:pPr>
            <a:r>
              <a:rPr lang="ru-RU" sz="1400" b="1" dirty="0" smtClean="0">
                <a:solidFill>
                  <a:srgbClr val="000000"/>
                </a:solidFill>
                <a:effectLst/>
                <a:latin typeface="Times New Roman"/>
                <a:ea typeface="Times New Roman"/>
                <a:cs typeface="Times New Roman"/>
              </a:rPr>
              <a:t>Воспитатель: </a:t>
            </a:r>
            <a:r>
              <a:rPr lang="ru-RU" sz="1400" dirty="0" smtClean="0">
                <a:solidFill>
                  <a:srgbClr val="000000"/>
                </a:solidFill>
                <a:effectLst/>
                <a:latin typeface="Times New Roman"/>
                <a:ea typeface="Times New Roman"/>
                <a:cs typeface="Times New Roman"/>
              </a:rPr>
              <a:t>Задача взрослых состоит в том, чтобы подготовить ребёнка к встрече с различными сложными, а порой опасными жизненными ситуациями. Уже с дошкольного возраста надо учить ребёнка правильному поведению в чрезвычайной ситуации.</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В период дошкольного детства ребенок знакомиться с большим количеством правил, норм, предостережений, требований. Нередко в силу различных причин их выполнение оказывается малоэффективным. Определяя основное содержание и направление развития детей мы с Вами, должны выделить такие правила поведения, которые должны выполнять дети неукоснительно, так как от этого зависит их здоровье и безопасность. Эти правила нам с Вами следует подробно разъяснять детям и следить за их выполнением.</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Опасности можно разделить на несколько групп:</a:t>
            </a:r>
          </a:p>
          <a:p>
            <a:pPr algn="just">
              <a:lnSpc>
                <a:spcPct val="115000"/>
              </a:lnSpc>
              <a:spcAft>
                <a:spcPts val="0"/>
              </a:spcAft>
            </a:pPr>
            <a:r>
              <a:rPr lang="ru-RU" sz="1400" b="1" dirty="0" smtClean="0">
                <a:solidFill>
                  <a:srgbClr val="000000"/>
                </a:solidFill>
                <a:effectLst/>
                <a:latin typeface="Times New Roman"/>
                <a:ea typeface="Times New Roman"/>
                <a:cs typeface="Times New Roman"/>
              </a:rPr>
              <a:t> Ребёнок и другие люди.</a:t>
            </a:r>
            <a:r>
              <a:rPr lang="ru-RU" sz="1400" dirty="0" smtClean="0">
                <a:solidFill>
                  <a:srgbClr val="000000"/>
                </a:solidFill>
                <a:effectLst/>
                <a:latin typeface="Times New Roman"/>
                <a:ea typeface="Times New Roman"/>
                <a:cs typeface="Times New Roman"/>
              </a:rPr>
              <a:t> Основная мысль этого направления: ребёнок должен помнить, что именно может быть опасно в общении с незнакомыми людьми.</a:t>
            </a:r>
            <a:endParaRPr lang="ru-RU" sz="1100" dirty="0" smtClean="0">
              <a:effectLst/>
              <a:latin typeface="Calibri"/>
              <a:ea typeface="Calibri"/>
              <a:cs typeface="Times New Roman"/>
            </a:endParaRPr>
          </a:p>
          <a:p>
            <a:pPr algn="just">
              <a:lnSpc>
                <a:spcPct val="115000"/>
              </a:lnSpc>
              <a:spcAft>
                <a:spcPts val="0"/>
              </a:spcAft>
            </a:pPr>
            <a:r>
              <a:rPr lang="ru-RU" sz="1400" b="1" dirty="0" smtClean="0">
                <a:solidFill>
                  <a:srgbClr val="000000"/>
                </a:solidFill>
                <a:effectLst/>
                <a:latin typeface="Times New Roman"/>
                <a:ea typeface="Times New Roman"/>
                <a:cs typeface="Times New Roman"/>
              </a:rPr>
              <a:t> Ребёнок и природа.</a:t>
            </a:r>
            <a:r>
              <a:rPr lang="ru-RU" sz="1400" dirty="0" smtClean="0">
                <a:solidFill>
                  <a:srgbClr val="000000"/>
                </a:solidFill>
                <a:effectLst/>
                <a:latin typeface="Times New Roman"/>
                <a:ea typeface="Times New Roman"/>
                <a:cs typeface="Times New Roman"/>
              </a:rPr>
              <a:t> Задача взрослых по этому направлению: рассказать детям о взаимосвязи и взаимозависимости всех проблемных объектов: стихийные явления природы, которые представляют угрозу для жизни (ураганы, наводнения, сели и др.), явления природы- гроза, туман, гололед, жара, холод и др., растения- ядовитые грибы и ягоды, животные- опасности при контакте с ними; поведение на воде, в лесу.</a:t>
            </a:r>
            <a:endParaRPr lang="ru-RU" sz="1100" dirty="0" smtClean="0">
              <a:effectLst/>
              <a:latin typeface="Calibri"/>
              <a:ea typeface="Calibri"/>
              <a:cs typeface="Times New Roman"/>
            </a:endParaRPr>
          </a:p>
          <a:p>
            <a:pPr algn="just">
              <a:lnSpc>
                <a:spcPct val="115000"/>
              </a:lnSpc>
              <a:spcAft>
                <a:spcPts val="0"/>
              </a:spcAft>
            </a:pPr>
            <a:endParaRPr lang="ru-RU" sz="1400" dirty="0">
              <a:effectLst/>
              <a:latin typeface="Calibri"/>
              <a:ea typeface="Calibri"/>
              <a:cs typeface="Times New Roman"/>
            </a:endParaRPr>
          </a:p>
        </p:txBody>
      </p:sp>
    </p:spTree>
    <p:extLst>
      <p:ext uri="{BB962C8B-B14F-4D97-AF65-F5344CB8AC3E}">
        <p14:creationId xmlns:p14="http://schemas.microsoft.com/office/powerpoint/2010/main" val="374271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93718"/>
            <a:ext cx="8496944" cy="1563185"/>
          </a:xfrm>
          <a:prstGeom prst="rect">
            <a:avLst/>
          </a:prstGeom>
        </p:spPr>
        <p:txBody>
          <a:bodyPr wrap="square">
            <a:spAutoFit/>
          </a:bodyPr>
          <a:lstStyle/>
          <a:p>
            <a:pPr algn="just">
              <a:lnSpc>
                <a:spcPct val="115000"/>
              </a:lnSpc>
              <a:spcAft>
                <a:spcPts val="0"/>
              </a:spcAft>
            </a:pPr>
            <a:r>
              <a:rPr lang="ru-RU" sz="1400" b="1" dirty="0" smtClean="0">
                <a:solidFill>
                  <a:srgbClr val="000000"/>
                </a:solidFill>
                <a:effectLst/>
                <a:latin typeface="Times New Roman"/>
                <a:ea typeface="Times New Roman"/>
                <a:cs typeface="Times New Roman"/>
              </a:rPr>
              <a:t>Ребёнок дома.</a:t>
            </a:r>
            <a:r>
              <a:rPr lang="ru-RU" sz="1400" dirty="0" smtClean="0">
                <a:solidFill>
                  <a:srgbClr val="000000"/>
                </a:solidFill>
                <a:effectLst/>
                <a:latin typeface="Times New Roman"/>
                <a:ea typeface="Times New Roman"/>
                <a:cs typeface="Times New Roman"/>
              </a:rPr>
              <a:t> В этом направлении рассматриваются вопросы, связанные с предметами домашнего быта, являющимися источниками потенциальной опасности для детей (электроприборы; колющие и режущие предметы: нож, иголка, ножницы; бытовая химия, лекарства; спички, зажигалки.</a:t>
            </a:r>
            <a:endParaRPr lang="ru-RU" sz="1400" dirty="0" smtClean="0">
              <a:effectLst/>
              <a:latin typeface="Calibri"/>
              <a:ea typeface="Calibri"/>
              <a:cs typeface="Times New Roman"/>
            </a:endParaRPr>
          </a:p>
          <a:p>
            <a:pPr algn="just">
              <a:lnSpc>
                <a:spcPct val="115000"/>
              </a:lnSpc>
              <a:spcAft>
                <a:spcPts val="0"/>
              </a:spcAft>
            </a:pPr>
            <a:r>
              <a:rPr lang="ru-RU" sz="1400" b="1" dirty="0" smtClean="0">
                <a:solidFill>
                  <a:srgbClr val="000000"/>
                </a:solidFill>
                <a:effectLst/>
                <a:latin typeface="Times New Roman"/>
                <a:ea typeface="Times New Roman"/>
                <a:cs typeface="Times New Roman"/>
              </a:rPr>
              <a:t>Здоровье ребёнка.</a:t>
            </a:r>
            <a:r>
              <a:rPr lang="ru-RU" sz="1400" dirty="0" smtClean="0">
                <a:solidFill>
                  <a:srgbClr val="000000"/>
                </a:solidFill>
                <a:effectLst/>
                <a:latin typeface="Times New Roman"/>
                <a:ea typeface="Times New Roman"/>
                <a:cs typeface="Times New Roman"/>
              </a:rPr>
              <a:t> Уже с дошкольного возраста необходимо воспитывать у детей ценности здорового образа жизни, сознательную заботу о собственном здоровье и здоровье окружающих, дети знакомятся с правилами оказания элементарной первой помощи.</a:t>
            </a:r>
            <a:endParaRPr lang="ru-RU" sz="1400" dirty="0">
              <a:effectLst/>
              <a:latin typeface="Calibri"/>
              <a:ea typeface="Calibri"/>
              <a:cs typeface="Times New Roman"/>
            </a:endParaRPr>
          </a:p>
        </p:txBody>
      </p:sp>
      <p:pic>
        <p:nvPicPr>
          <p:cNvPr id="1026" name="Picture 2" descr="https://moyaokruga.ru/img/image_big/6df9f33f-3501-4d28-bab1-db6334543f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75331"/>
            <a:ext cx="5400600" cy="405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5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96944" cy="3136243"/>
          </a:xfrm>
          <a:prstGeom prst="rect">
            <a:avLst/>
          </a:prstGeom>
        </p:spPr>
        <p:txBody>
          <a:bodyPr wrap="square">
            <a:spAutoFit/>
          </a:bodyPr>
          <a:lstStyle/>
          <a:p>
            <a:pPr algn="just">
              <a:lnSpc>
                <a:spcPct val="115000"/>
              </a:lnSpc>
              <a:spcAft>
                <a:spcPts val="0"/>
              </a:spcAft>
            </a:pPr>
            <a:r>
              <a:rPr lang="ru-RU" sz="1400" dirty="0" smtClean="0">
                <a:solidFill>
                  <a:srgbClr val="000000"/>
                </a:solidFill>
                <a:effectLst/>
                <a:latin typeface="Times New Roman"/>
                <a:ea typeface="Times New Roman"/>
                <a:cs typeface="Times New Roman"/>
              </a:rPr>
              <a:t>А сейчас мы предлагаем вашему вниманию </a:t>
            </a:r>
            <a:r>
              <a:rPr lang="ru-RU" sz="1400" dirty="0" err="1" smtClean="0">
                <a:solidFill>
                  <a:srgbClr val="000000"/>
                </a:solidFill>
                <a:effectLst/>
                <a:latin typeface="Times New Roman"/>
                <a:ea typeface="Times New Roman"/>
                <a:cs typeface="Times New Roman"/>
              </a:rPr>
              <a:t>ситуаци</a:t>
            </a:r>
            <a:r>
              <a:rPr lang="ru-RU" sz="1400" dirty="0" smtClean="0">
                <a:solidFill>
                  <a:srgbClr val="000000"/>
                </a:solidFill>
                <a:effectLst/>
                <a:latin typeface="Times New Roman"/>
                <a:ea typeface="Times New Roman"/>
                <a:cs typeface="Times New Roman"/>
              </a:rPr>
              <a:t>, как ваши дети владеют правилами безопасности.</a:t>
            </a:r>
            <a:endParaRPr lang="ru-RU" sz="1400" dirty="0" smtClean="0">
              <a:effectLst/>
              <a:latin typeface="Calibri"/>
              <a:ea typeface="Calibri"/>
              <a:cs typeface="Times New Roman"/>
            </a:endParaRPr>
          </a:p>
          <a:p>
            <a:pPr algn="ctr">
              <a:lnSpc>
                <a:spcPct val="115000"/>
              </a:lnSpc>
              <a:spcAft>
                <a:spcPts val="0"/>
              </a:spcAft>
            </a:pPr>
            <a:r>
              <a:rPr lang="ru-RU" sz="1400" dirty="0" smtClean="0">
                <a:solidFill>
                  <a:srgbClr val="000000"/>
                </a:solidFill>
                <a:effectLst/>
                <a:latin typeface="Times New Roman" pitchFamily="18" charset="0"/>
                <a:ea typeface="Times New Roman"/>
                <a:cs typeface="Times New Roman" pitchFamily="18" charset="0"/>
              </a:rPr>
              <a:t>Ситуация « Ребенок потерялся или заблудился» </a:t>
            </a:r>
            <a:endParaRPr lang="ru-RU" sz="1400" dirty="0" smtClean="0">
              <a:effectLst/>
              <a:latin typeface="Times New Roman" pitchFamily="18" charset="0"/>
              <a:ea typeface="Calibri"/>
              <a:cs typeface="Times New Roman" pitchFamily="18" charset="0"/>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Анализируя беседы с детьми, можно сказать, что не все наши дети не смогут правильно выйти из ситуации. Так как большинство из них не знают домашний адрес, как зовут родителей, домашний телефон, не знают, как нужно обратиться за помощью к взрослым.</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Поэтому нам, взрослым, необходимо научить ребенка правильно действовать в данной ситуации:</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-зайти в ближайшее учреждение ( магазин, школу, библиотеку, полицию) и рассказать о том, что с тобой произошло; или обратиться за помощью к взрослому (полицейскому; женщине, которая гуляет с ребенком)</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знать и называть свое имя и фамилию;</a:t>
            </a:r>
            <a:endParaRPr lang="ru-RU" sz="1400" dirty="0" smtClean="0">
              <a:effectLst/>
              <a:latin typeface="Calibri"/>
              <a:ea typeface="Calibri"/>
              <a:cs typeface="Times New Roman"/>
            </a:endParaRPr>
          </a:p>
          <a:p>
            <a:pPr algn="just">
              <a:lnSpc>
                <a:spcPct val="115000"/>
              </a:lnSpc>
              <a:spcAft>
                <a:spcPts val="0"/>
              </a:spcAft>
            </a:pPr>
            <a:r>
              <a:rPr lang="ru-RU" dirty="0" smtClean="0">
                <a:solidFill>
                  <a:srgbClr val="000000"/>
                </a:solidFill>
                <a:effectLst/>
                <a:latin typeface="Times New Roman"/>
                <a:ea typeface="Times New Roman"/>
                <a:cs typeface="Times New Roman"/>
              </a:rPr>
              <a:t>- </a:t>
            </a:r>
            <a:r>
              <a:rPr lang="ru-RU" sz="1400" dirty="0" smtClean="0">
                <a:solidFill>
                  <a:srgbClr val="000000"/>
                </a:solidFill>
                <a:effectLst/>
                <a:latin typeface="Times New Roman"/>
                <a:ea typeface="Times New Roman"/>
                <a:cs typeface="Times New Roman"/>
              </a:rPr>
              <a:t>знать и называть свой возраст( к шести годам – дату рождения);</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 знать и называть свой полный домашний адрес (город, улицу, дом, квартиру)</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 знать, называть уметь записывать свой домашний телефон (телефон близких родственников)</a:t>
            </a:r>
            <a:endParaRPr lang="ru-RU" sz="1400" dirty="0">
              <a:effectLst/>
              <a:latin typeface="Calibri"/>
              <a:ea typeface="Calibri"/>
              <a:cs typeface="Times New Roman"/>
            </a:endParaRPr>
          </a:p>
        </p:txBody>
      </p:sp>
      <p:pic>
        <p:nvPicPr>
          <p:cNvPr id="2050" name="Picture 2" descr="https://ds04.infourok.ru/uploads/ex/0e6d/00120fcc-9b27e8cc/img12.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08" t="16928" r="13516" b="13043"/>
          <a:stretch/>
        </p:blipFill>
        <p:spPr bwMode="auto">
          <a:xfrm>
            <a:off x="2576944" y="3501008"/>
            <a:ext cx="3814619" cy="29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9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568952" cy="2569934"/>
          </a:xfrm>
          <a:prstGeom prst="rect">
            <a:avLst/>
          </a:prstGeom>
        </p:spPr>
        <p:txBody>
          <a:bodyPr wrap="square">
            <a:spAutoFit/>
          </a:bodyPr>
          <a:lstStyle/>
          <a:p>
            <a:pPr algn="ctr">
              <a:lnSpc>
                <a:spcPct val="115000"/>
              </a:lnSpc>
              <a:spcAft>
                <a:spcPts val="0"/>
              </a:spcAft>
            </a:pPr>
            <a:r>
              <a:rPr lang="ru-RU" sz="1400" dirty="0" smtClean="0">
                <a:solidFill>
                  <a:srgbClr val="000000"/>
                </a:solidFill>
                <a:effectLst/>
                <a:latin typeface="Times New Roman"/>
                <a:ea typeface="Times New Roman"/>
                <a:cs typeface="Times New Roman"/>
              </a:rPr>
              <a:t>Ситуация « Знаете ли вы правила пожарной безопасности»</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Сегодня без огня не обойтись, он согревает и кормит нас. Но когда люди забывают об осторожном обращении с огнём, он становится смертельно опасным. Огонь, выходя из повиновения, не щадит ни кого и ничего, возникает пожар. Пожар не случайность, а результат не правильного поведения.</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Таким образом, детей необходимо научить следующим правилам безопасности:</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нельзя играть со спичками и вообще с огнем;</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нельзя трогать и включать в сеть электроприборы;</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если увидишь где-нибудь пожар, беги и позови людей;</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если пожар возник – то самый правильный выход – это немедленно покинуть помещение, а не прятаться, позвать помощь и вызвать пожарную службу 01 ( четко и точно назвать свою Ф.И. и адрес)</a:t>
            </a:r>
            <a:endParaRPr lang="ru-RU" sz="1400" dirty="0">
              <a:effectLst/>
              <a:latin typeface="Calibri"/>
              <a:ea typeface="Calibri"/>
              <a:cs typeface="Times New Roman"/>
            </a:endParaRPr>
          </a:p>
        </p:txBody>
      </p:sp>
      <p:pic>
        <p:nvPicPr>
          <p:cNvPr id="3074" name="Picture 2" descr="https://vdpo78.ru/wp-content/uploads/sites/4/2020/08/0021-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46607"/>
            <a:ext cx="5040560" cy="363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88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5"/>
            <a:ext cx="8712968" cy="3313215"/>
          </a:xfrm>
          <a:prstGeom prst="rect">
            <a:avLst/>
          </a:prstGeom>
        </p:spPr>
        <p:txBody>
          <a:bodyPr wrap="square">
            <a:spAutoFit/>
          </a:bodyPr>
          <a:lstStyle/>
          <a:p>
            <a:pPr algn="ctr">
              <a:lnSpc>
                <a:spcPct val="115000"/>
              </a:lnSpc>
              <a:spcAft>
                <a:spcPts val="0"/>
              </a:spcAft>
            </a:pPr>
            <a:r>
              <a:rPr lang="ru-RU" sz="1400" dirty="0" smtClean="0">
                <a:solidFill>
                  <a:srgbClr val="000000"/>
                </a:solidFill>
                <a:effectLst/>
                <a:latin typeface="Times New Roman"/>
                <a:ea typeface="Times New Roman"/>
                <a:cs typeface="Times New Roman"/>
              </a:rPr>
              <a:t>Правила безопасности в природе</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Природа – основа нашей жизни, но беспечных и беззаботных она наказывает.</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Детям следует объяснять следующие правила:</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не бросайся камнями и твердыми снежками;</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во время снеготаяния, не ходи возле высоких домов, откуда в любой момент могут упасть сосульки, пласты снега;</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не дразни животных;</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нельзя трогать руками, рвать и брать в рот плоды растений, которые ты не знаешь;</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-запрещается самостоятельно, без взрослых, купаться в водоеме;</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нельзя в жаркие дни долго находиться на солнце;</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не подходите близко и не трогайте руками бездомных животных;</a:t>
            </a:r>
            <a:endParaRPr lang="ru-RU" sz="1400" dirty="0" smtClean="0">
              <a:effectLst/>
              <a:latin typeface="Calibri"/>
              <a:ea typeface="Calibri"/>
              <a:cs typeface="Times New Roman"/>
            </a:endParaRPr>
          </a:p>
          <a:p>
            <a:pPr>
              <a:lnSpc>
                <a:spcPct val="115000"/>
              </a:lnSpc>
              <a:spcAft>
                <a:spcPts val="0"/>
              </a:spcAft>
            </a:pPr>
            <a:r>
              <a:rPr lang="ru-RU" sz="1400" dirty="0" smtClean="0">
                <a:solidFill>
                  <a:srgbClr val="000000"/>
                </a:solidFill>
                <a:effectLst/>
                <a:latin typeface="Times New Roman"/>
                <a:ea typeface="Times New Roman"/>
                <a:cs typeface="Times New Roman"/>
              </a:rPr>
              <a:t>- в холодное время одевайся теплее, чтоб не получить обморожение</a:t>
            </a:r>
            <a:br>
              <a:rPr lang="ru-RU" sz="1400" dirty="0" smtClean="0">
                <a:solidFill>
                  <a:srgbClr val="000000"/>
                </a:solidFill>
                <a:effectLst/>
                <a:latin typeface="Times New Roman"/>
                <a:ea typeface="Times New Roman"/>
                <a:cs typeface="Times New Roman"/>
              </a:rPr>
            </a:br>
            <a:r>
              <a:rPr lang="ru-RU" sz="1400" dirty="0" smtClean="0">
                <a:solidFill>
                  <a:srgbClr val="000000"/>
                </a:solidFill>
                <a:effectLst/>
                <a:latin typeface="Times New Roman"/>
                <a:ea typeface="Times New Roman"/>
                <a:cs typeface="Times New Roman"/>
              </a:rPr>
              <a:t>- при укусах насекомых нужно обраться за необходимой помощью к взрослым</a:t>
            </a:r>
            <a:endParaRPr lang="ru-RU" sz="1400" dirty="0">
              <a:effectLst/>
              <a:latin typeface="Calibri"/>
              <a:ea typeface="Calibri"/>
              <a:cs typeface="Times New Roman"/>
            </a:endParaRPr>
          </a:p>
        </p:txBody>
      </p:sp>
      <p:pic>
        <p:nvPicPr>
          <p:cNvPr id="4098" name="Picture 2" descr="http://dk-festival.ru/wp-content/uploads/2020/08/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73852"/>
            <a:ext cx="7128792" cy="267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8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640960" cy="2569934"/>
          </a:xfrm>
          <a:prstGeom prst="rect">
            <a:avLst/>
          </a:prstGeom>
        </p:spPr>
        <p:txBody>
          <a:bodyPr wrap="square">
            <a:spAutoFit/>
          </a:bodyPr>
          <a:lstStyle/>
          <a:p>
            <a:pPr algn="ctr">
              <a:lnSpc>
                <a:spcPct val="115000"/>
              </a:lnSpc>
              <a:spcAft>
                <a:spcPts val="0"/>
              </a:spcAft>
            </a:pPr>
            <a:r>
              <a:rPr lang="ru-RU" sz="1400" dirty="0" smtClean="0">
                <a:solidFill>
                  <a:srgbClr val="000000"/>
                </a:solidFill>
                <a:effectLst/>
                <a:latin typeface="Times New Roman"/>
                <a:ea typeface="Times New Roman"/>
                <a:cs typeface="Times New Roman"/>
              </a:rPr>
              <a:t>Правила пешехода</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необходимо знать всем, даже тем, кто живет в отдалении от оживленных дорог. Рано или поздно мы все оказываемся в роли пешеходов. Без знаний элементарных правил дорожного движения жизнь ребенка будет подвергнута опасности. Чтобы избежать им нужно знать следующие правила:</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переходить улицу можно только на зеленый сигнал светофора;</a:t>
            </a:r>
            <a:endParaRPr lang="ru-RU" sz="1400" dirty="0" smtClean="0">
              <a:effectLst/>
              <a:latin typeface="Calibri"/>
              <a:ea typeface="Calibri"/>
              <a:cs typeface="Times New Roman"/>
            </a:endParaRPr>
          </a:p>
          <a:p>
            <a:pPr algn="just">
              <a:lnSpc>
                <a:spcPct val="115000"/>
              </a:lnSpc>
              <a:spcAft>
                <a:spcPts val="0"/>
              </a:spcAft>
            </a:pPr>
            <a:r>
              <a:rPr lang="ru-RU" sz="1400" dirty="0" smtClean="0">
                <a:solidFill>
                  <a:srgbClr val="000000"/>
                </a:solidFill>
                <a:effectLst/>
                <a:latin typeface="Times New Roman"/>
                <a:ea typeface="Times New Roman"/>
                <a:cs typeface="Times New Roman"/>
              </a:rPr>
              <a:t>- переходить улицу нужно только в местах, предназначенных для перехода (зебра, подземный переход, светофор)</a:t>
            </a:r>
            <a:endParaRPr lang="ru-RU" sz="1400" dirty="0" smtClean="0">
              <a:effectLst/>
              <a:latin typeface="Calibri"/>
              <a:ea typeface="Calibri"/>
              <a:cs typeface="Times New Roman"/>
            </a:endParaRPr>
          </a:p>
          <a:p>
            <a:pPr>
              <a:lnSpc>
                <a:spcPct val="115000"/>
              </a:lnSpc>
              <a:spcAft>
                <a:spcPts val="0"/>
              </a:spcAft>
            </a:pPr>
            <a:r>
              <a:rPr lang="ru-RU" sz="1400" dirty="0" smtClean="0">
                <a:solidFill>
                  <a:srgbClr val="000000"/>
                </a:solidFill>
                <a:effectLst/>
                <a:latin typeface="Times New Roman"/>
                <a:ea typeface="Times New Roman"/>
                <a:cs typeface="Times New Roman"/>
              </a:rPr>
              <a:t>- кататься на велосипеде, роликовых коньках, самокате можно только в специально отведенных местах (детских парках, спортивных площадках)</a:t>
            </a:r>
            <a:br>
              <a:rPr lang="ru-RU" sz="1400" dirty="0" smtClean="0">
                <a:solidFill>
                  <a:srgbClr val="000000"/>
                </a:solidFill>
                <a:effectLst/>
                <a:latin typeface="Times New Roman"/>
                <a:ea typeface="Times New Roman"/>
                <a:cs typeface="Times New Roman"/>
              </a:rPr>
            </a:br>
            <a:r>
              <a:rPr lang="ru-RU" sz="1400" dirty="0" smtClean="0">
                <a:solidFill>
                  <a:srgbClr val="000000"/>
                </a:solidFill>
                <a:effectLst/>
                <a:latin typeface="Times New Roman"/>
                <a:ea typeface="Times New Roman"/>
                <a:cs typeface="Times New Roman"/>
              </a:rPr>
              <a:t>- пешеходы должны ходить только по тротуарам.</a:t>
            </a:r>
            <a:endParaRPr lang="ru-RU" sz="1400" dirty="0">
              <a:effectLst/>
              <a:latin typeface="Calibri"/>
              <a:ea typeface="Calibri"/>
              <a:cs typeface="Times New Roman"/>
            </a:endParaRPr>
          </a:p>
        </p:txBody>
      </p:sp>
      <p:pic>
        <p:nvPicPr>
          <p:cNvPr id="5122" name="Picture 2" descr="https://i.mycdn.me/i?r=AzEPZsRbOZEKgBhR0XGMT1RkZpW59P0ixVhbgavKR0dqqa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67281"/>
            <a:ext cx="6048672" cy="36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261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86</TotalTime>
  <Words>1026</Words>
  <Application>Microsoft Office PowerPoint</Application>
  <PresentationFormat>Экран (4:3)</PresentationFormat>
  <Paragraphs>76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Волна</vt:lpstr>
      <vt:lpstr>Родительское собрание на тему: »Безопасность детей в наших руках.»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на тему: »Безопасность детей в наших руках.»</dc:title>
  <dc:creator>Александр</dc:creator>
  <cp:lastModifiedBy>Александр</cp:lastModifiedBy>
  <cp:revision>8</cp:revision>
  <dcterms:created xsi:type="dcterms:W3CDTF">2022-01-22T06:02:56Z</dcterms:created>
  <dcterms:modified xsi:type="dcterms:W3CDTF">2022-01-22T07:30:31Z</dcterms:modified>
</cp:coreProperties>
</file>