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5" r:id="rId13"/>
    <p:sldId id="268" r:id="rId14"/>
    <p:sldId id="269" r:id="rId15"/>
    <p:sldId id="270" r:id="rId16"/>
    <p:sldId id="271" r:id="rId17"/>
    <p:sldId id="273" r:id="rId18"/>
    <p:sldId id="274" r:id="rId19"/>
    <p:sldId id="277" r:id="rId20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9" autoAdjust="0"/>
    <p:restoredTop sz="94660"/>
  </p:normalViewPr>
  <p:slideViewPr>
    <p:cSldViewPr snapToGrid="0">
      <p:cViewPr varScale="1">
        <p:scale>
          <a:sx n="75" d="100"/>
          <a:sy n="75" d="100"/>
        </p:scale>
        <p:origin x="4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3557588" y="630238"/>
            <a:ext cx="5235575" cy="5229225"/>
          </a:xfrm>
          <a:custGeom>
            <a:avLst/>
            <a:gdLst>
              <a:gd name="T0" fmla="*/ 0 w 3298"/>
              <a:gd name="T1" fmla="*/ 0 h 3294"/>
              <a:gd name="T2" fmla="*/ 3298 w 3298"/>
              <a:gd name="T3" fmla="*/ 3294 h 3294"/>
            </a:gdLst>
            <a:ahLst/>
            <a:cxnLst>
              <a:cxn ang="0">
                <a:pos x="1802" y="55"/>
              </a:cxn>
              <a:cxn ang="0">
                <a:pos x="1984" y="129"/>
              </a:cxn>
              <a:cxn ang="0">
                <a:pos x="2187" y="111"/>
              </a:cxn>
              <a:cxn ang="0">
                <a:pos x="2350" y="175"/>
              </a:cxn>
              <a:cxn ang="0">
                <a:pos x="2467" y="319"/>
              </a:cxn>
              <a:cxn ang="0">
                <a:pos x="2623" y="402"/>
              </a:cxn>
              <a:cxn ang="0">
                <a:pos x="2793" y="464"/>
              </a:cxn>
              <a:cxn ang="0">
                <a:pos x="2879" y="613"/>
              </a:cxn>
              <a:cxn ang="0">
                <a:pos x="2940" y="785"/>
              </a:cxn>
              <a:cxn ang="0">
                <a:pos x="3076" y="907"/>
              </a:cxn>
              <a:cxn ang="0">
                <a:pos x="3182" y="1047"/>
              </a:cxn>
              <a:cxn ang="0">
                <a:pos x="3171" y="1246"/>
              </a:cxn>
              <a:cxn ang="0">
                <a:pos x="3209" y="1434"/>
              </a:cxn>
              <a:cxn ang="0">
                <a:pos x="3295" y="1615"/>
              </a:cxn>
              <a:cxn ang="0">
                <a:pos x="3243" y="1800"/>
              </a:cxn>
              <a:cxn ang="0">
                <a:pos x="3169" y="1981"/>
              </a:cxn>
              <a:cxn ang="0">
                <a:pos x="3187" y="2184"/>
              </a:cxn>
              <a:cxn ang="0">
                <a:pos x="3123" y="2347"/>
              </a:cxn>
              <a:cxn ang="0">
                <a:pos x="2978" y="2464"/>
              </a:cxn>
              <a:cxn ang="0">
                <a:pos x="2895" y="2620"/>
              </a:cxn>
              <a:cxn ang="0">
                <a:pos x="2833" y="2790"/>
              </a:cxn>
              <a:cxn ang="0">
                <a:pos x="2684" y="2876"/>
              </a:cxn>
              <a:cxn ang="0">
                <a:pos x="2512" y="2937"/>
              </a:cxn>
              <a:cxn ang="0">
                <a:pos x="2390" y="3072"/>
              </a:cxn>
              <a:cxn ang="0">
                <a:pos x="2250" y="3178"/>
              </a:cxn>
              <a:cxn ang="0">
                <a:pos x="2051" y="3167"/>
              </a:cxn>
              <a:cxn ang="0">
                <a:pos x="1862" y="3205"/>
              </a:cxn>
              <a:cxn ang="0">
                <a:pos x="1681" y="3291"/>
              </a:cxn>
              <a:cxn ang="0">
                <a:pos x="1496" y="3239"/>
              </a:cxn>
              <a:cxn ang="0">
                <a:pos x="1314" y="3165"/>
              </a:cxn>
              <a:cxn ang="0">
                <a:pos x="1111" y="3183"/>
              </a:cxn>
              <a:cxn ang="0">
                <a:pos x="948" y="3119"/>
              </a:cxn>
              <a:cxn ang="0">
                <a:pos x="831" y="2975"/>
              </a:cxn>
              <a:cxn ang="0">
                <a:pos x="675" y="2892"/>
              </a:cxn>
              <a:cxn ang="0">
                <a:pos x="505" y="2830"/>
              </a:cxn>
              <a:cxn ang="0">
                <a:pos x="419" y="2681"/>
              </a:cxn>
              <a:cxn ang="0">
                <a:pos x="358" y="2509"/>
              </a:cxn>
              <a:cxn ang="0">
                <a:pos x="222" y="2387"/>
              </a:cxn>
              <a:cxn ang="0">
                <a:pos x="116" y="2247"/>
              </a:cxn>
              <a:cxn ang="0">
                <a:pos x="127" y="2048"/>
              </a:cxn>
              <a:cxn ang="0">
                <a:pos x="90" y="1860"/>
              </a:cxn>
              <a:cxn ang="0">
                <a:pos x="3" y="1679"/>
              </a:cxn>
              <a:cxn ang="0">
                <a:pos x="55" y="1494"/>
              </a:cxn>
              <a:cxn ang="0">
                <a:pos x="129" y="1313"/>
              </a:cxn>
              <a:cxn ang="0">
                <a:pos x="111" y="1110"/>
              </a:cxn>
              <a:cxn ang="0">
                <a:pos x="175" y="947"/>
              </a:cxn>
              <a:cxn ang="0">
                <a:pos x="320" y="830"/>
              </a:cxn>
              <a:cxn ang="0">
                <a:pos x="403" y="674"/>
              </a:cxn>
              <a:cxn ang="0">
                <a:pos x="465" y="504"/>
              </a:cxn>
              <a:cxn ang="0">
                <a:pos x="614" y="418"/>
              </a:cxn>
              <a:cxn ang="0">
                <a:pos x="786" y="357"/>
              </a:cxn>
              <a:cxn ang="0">
                <a:pos x="908" y="222"/>
              </a:cxn>
              <a:cxn ang="0">
                <a:pos x="1048" y="116"/>
              </a:cxn>
              <a:cxn ang="0">
                <a:pos x="1247" y="127"/>
              </a:cxn>
              <a:cxn ang="0">
                <a:pos x="1436" y="89"/>
              </a:cxn>
              <a:cxn ang="0">
                <a:pos x="1617" y="3"/>
              </a:cxn>
            </a:cxnLst>
            <a:rect l="T0" t="T1" r="T2" b="T3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7913" y="6375400"/>
            <a:ext cx="2330450" cy="349250"/>
          </a:xfrm>
        </p:spPr>
        <p:txBody>
          <a:bodyPr/>
          <a:lstStyle>
            <a:lvl1pPr>
              <a:defRPr baseline="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199F955-4ABD-480D-9B57-51278422E2D0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9888" y="6375400"/>
            <a:ext cx="4114800" cy="346075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75400"/>
            <a:ext cx="2328863" cy="346075"/>
          </a:xfrm>
        </p:spPr>
        <p:txBody>
          <a:bodyPr/>
          <a:lstStyle>
            <a:lvl1pPr>
              <a:defRPr baseline="0" smtClean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EC1CA937-9AC7-4C25-8276-BC7699424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A8A23-F98E-4D99-9551-A9C485198671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9FC8F-0DB8-43EE-B7CC-8E1D82BF7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3A27D-5B5D-4818-9A60-CB42FAB22E71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C89EF-FF6F-46B6-9A06-230FFF6F5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DCDC5-4279-4EF3-99A2-F67F2600C459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C4B68-4A68-4F6F-B94D-67A0163130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0" y="0"/>
              <a:ext cx="2814638" cy="6858000"/>
            </a:xfrm>
            <a:custGeom>
              <a:avLst/>
              <a:gdLst>
                <a:gd name="T0" fmla="*/ 0 w 1773"/>
                <a:gd name="T1" fmla="*/ 0 h 4320"/>
                <a:gd name="T2" fmla="*/ 1773 w 1773"/>
                <a:gd name="T3" fmla="*/ 4320 h 4320"/>
              </a:gdLst>
              <a:ahLst/>
              <a:cxnLst>
                <a:cxn ang="0">
                  <a:pos x="891" y="0"/>
                </a:cxn>
                <a:cxn ang="0">
                  <a:pos x="921" y="111"/>
                </a:cxn>
                <a:cxn ang="0">
                  <a:pos x="957" y="217"/>
                </a:cxn>
                <a:cxn ang="0">
                  <a:pos x="1007" y="312"/>
                </a:cxn>
                <a:cxn ang="0">
                  <a:pos x="1069" y="387"/>
                </a:cxn>
                <a:cxn ang="0">
                  <a:pos x="1145" y="456"/>
                </a:cxn>
                <a:cxn ang="0">
                  <a:pos x="1227" y="520"/>
                </a:cxn>
                <a:cxn ang="0">
                  <a:pos x="1311" y="584"/>
                </a:cxn>
                <a:cxn ang="0">
                  <a:pos x="1390" y="651"/>
                </a:cxn>
                <a:cxn ang="0">
                  <a:pos x="1456" y="725"/>
                </a:cxn>
                <a:cxn ang="0">
                  <a:pos x="1505" y="808"/>
                </a:cxn>
                <a:cxn ang="0">
                  <a:pos x="1530" y="907"/>
                </a:cxn>
                <a:cxn ang="0">
                  <a:pos x="1534" y="1013"/>
                </a:cxn>
                <a:cxn ang="0">
                  <a:pos x="1523" y="1125"/>
                </a:cxn>
                <a:cxn ang="0">
                  <a:pos x="1508" y="1237"/>
                </a:cxn>
                <a:cxn ang="0">
                  <a:pos x="1496" y="1350"/>
                </a:cxn>
                <a:cxn ang="0">
                  <a:pos x="1497" y="1458"/>
                </a:cxn>
                <a:cxn ang="0">
                  <a:pos x="1517" y="1560"/>
                </a:cxn>
                <a:cxn ang="0">
                  <a:pos x="1557" y="1659"/>
                </a:cxn>
                <a:cxn ang="0">
                  <a:pos x="1611" y="1757"/>
                </a:cxn>
                <a:cxn ang="0">
                  <a:pos x="1669" y="1855"/>
                </a:cxn>
                <a:cxn ang="0">
                  <a:pos x="1721" y="1954"/>
                </a:cxn>
                <a:cxn ang="0">
                  <a:pos x="1759" y="2057"/>
                </a:cxn>
                <a:cxn ang="0">
                  <a:pos x="1773" y="2160"/>
                </a:cxn>
                <a:cxn ang="0">
                  <a:pos x="1759" y="2263"/>
                </a:cxn>
                <a:cxn ang="0">
                  <a:pos x="1721" y="2366"/>
                </a:cxn>
                <a:cxn ang="0">
                  <a:pos x="1669" y="2465"/>
                </a:cxn>
                <a:cxn ang="0">
                  <a:pos x="1611" y="2563"/>
                </a:cxn>
                <a:cxn ang="0">
                  <a:pos x="1557" y="2661"/>
                </a:cxn>
                <a:cxn ang="0">
                  <a:pos x="1517" y="2760"/>
                </a:cxn>
                <a:cxn ang="0">
                  <a:pos x="1497" y="2862"/>
                </a:cxn>
                <a:cxn ang="0">
                  <a:pos x="1496" y="2970"/>
                </a:cxn>
                <a:cxn ang="0">
                  <a:pos x="1508" y="3083"/>
                </a:cxn>
                <a:cxn ang="0">
                  <a:pos x="1523" y="3195"/>
                </a:cxn>
                <a:cxn ang="0">
                  <a:pos x="1534" y="3307"/>
                </a:cxn>
                <a:cxn ang="0">
                  <a:pos x="1530" y="3413"/>
                </a:cxn>
                <a:cxn ang="0">
                  <a:pos x="1505" y="3512"/>
                </a:cxn>
                <a:cxn ang="0">
                  <a:pos x="1456" y="3595"/>
                </a:cxn>
                <a:cxn ang="0">
                  <a:pos x="1390" y="3669"/>
                </a:cxn>
                <a:cxn ang="0">
                  <a:pos x="1311" y="3736"/>
                </a:cxn>
                <a:cxn ang="0">
                  <a:pos x="1227" y="3800"/>
                </a:cxn>
                <a:cxn ang="0">
                  <a:pos x="1145" y="3864"/>
                </a:cxn>
                <a:cxn ang="0">
                  <a:pos x="1069" y="3933"/>
                </a:cxn>
                <a:cxn ang="0">
                  <a:pos x="1007" y="4008"/>
                </a:cxn>
                <a:cxn ang="0">
                  <a:pos x="957" y="4103"/>
                </a:cxn>
                <a:cxn ang="0">
                  <a:pos x="921" y="4209"/>
                </a:cxn>
                <a:cxn ang="0">
                  <a:pos x="891" y="4320"/>
                </a:cxn>
                <a:cxn ang="0">
                  <a:pos x="0" y="0"/>
                </a:cxn>
              </a:cxnLst>
              <a:rect l="T0" t="T1" r="T2" b="T3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>
                <a:gd name="T0" fmla="*/ 0 w 1037"/>
                <a:gd name="T1" fmla="*/ 0 h 4320"/>
                <a:gd name="T2" fmla="*/ 1037 w 1037"/>
                <a:gd name="T3" fmla="*/ 4320 h 4320"/>
              </a:gdLst>
              <a:ahLst/>
              <a:cxnLst>
                <a:cxn ang="0">
                  <a:pos x="188" y="55"/>
                </a:cxn>
                <a:cxn ang="0">
                  <a:pos x="234" y="223"/>
                </a:cxn>
                <a:cxn ang="0">
                  <a:pos x="292" y="381"/>
                </a:cxn>
                <a:cxn ang="0">
                  <a:pos x="382" y="503"/>
                </a:cxn>
                <a:cxn ang="0">
                  <a:pos x="502" y="603"/>
                </a:cxn>
                <a:cxn ang="0">
                  <a:pos x="628" y="700"/>
                </a:cxn>
                <a:cxn ang="0">
                  <a:pos x="736" y="808"/>
                </a:cxn>
                <a:cxn ang="0">
                  <a:pos x="800" y="937"/>
                </a:cxn>
                <a:cxn ang="0">
                  <a:pos x="812" y="1085"/>
                </a:cxn>
                <a:cxn ang="0">
                  <a:pos x="796" y="1242"/>
                </a:cxn>
                <a:cxn ang="0">
                  <a:pos x="778" y="1401"/>
                </a:cxn>
                <a:cxn ang="0">
                  <a:pos x="784" y="1551"/>
                </a:cxn>
                <a:cxn ang="0">
                  <a:pos x="841" y="1702"/>
                </a:cxn>
                <a:cxn ang="0">
                  <a:pos x="926" y="1851"/>
                </a:cxn>
                <a:cxn ang="0">
                  <a:pos x="1003" y="2003"/>
                </a:cxn>
                <a:cxn ang="0">
                  <a:pos x="1037" y="2160"/>
                </a:cxn>
                <a:cxn ang="0">
                  <a:pos x="1003" y="2317"/>
                </a:cxn>
                <a:cxn ang="0">
                  <a:pos x="926" y="2469"/>
                </a:cxn>
                <a:cxn ang="0">
                  <a:pos x="841" y="2618"/>
                </a:cxn>
                <a:cxn ang="0">
                  <a:pos x="784" y="2769"/>
                </a:cxn>
                <a:cxn ang="0">
                  <a:pos x="778" y="2919"/>
                </a:cxn>
                <a:cxn ang="0">
                  <a:pos x="796" y="3078"/>
                </a:cxn>
                <a:cxn ang="0">
                  <a:pos x="812" y="3235"/>
                </a:cxn>
                <a:cxn ang="0">
                  <a:pos x="800" y="3383"/>
                </a:cxn>
                <a:cxn ang="0">
                  <a:pos x="736" y="3512"/>
                </a:cxn>
                <a:cxn ang="0">
                  <a:pos x="628" y="3620"/>
                </a:cxn>
                <a:cxn ang="0">
                  <a:pos x="502" y="3717"/>
                </a:cxn>
                <a:cxn ang="0">
                  <a:pos x="382" y="3817"/>
                </a:cxn>
                <a:cxn ang="0">
                  <a:pos x="292" y="3939"/>
                </a:cxn>
                <a:cxn ang="0">
                  <a:pos x="234" y="4097"/>
                </a:cxn>
                <a:cxn ang="0">
                  <a:pos x="188" y="4265"/>
                </a:cxn>
                <a:cxn ang="0">
                  <a:pos x="17" y="4278"/>
                </a:cxn>
                <a:cxn ang="0">
                  <a:pos x="60" y="4131"/>
                </a:cxn>
                <a:cxn ang="0">
                  <a:pos x="109" y="3964"/>
                </a:cxn>
                <a:cxn ang="0">
                  <a:pos x="186" y="3804"/>
                </a:cxn>
                <a:cxn ang="0">
                  <a:pos x="303" y="3672"/>
                </a:cxn>
                <a:cxn ang="0">
                  <a:pos x="438" y="3565"/>
                </a:cxn>
                <a:cxn ang="0">
                  <a:pos x="561" y="3466"/>
                </a:cxn>
                <a:cxn ang="0">
                  <a:pos x="638" y="3367"/>
                </a:cxn>
                <a:cxn ang="0">
                  <a:pos x="654" y="3265"/>
                </a:cxn>
                <a:cxn ang="0">
                  <a:pos x="642" y="3137"/>
                </a:cxn>
                <a:cxn ang="0">
                  <a:pos x="620" y="2952"/>
                </a:cxn>
                <a:cxn ang="0">
                  <a:pos x="628" y="2737"/>
                </a:cxn>
                <a:cxn ang="0">
                  <a:pos x="685" y="2574"/>
                </a:cxn>
                <a:cxn ang="0">
                  <a:pos x="767" y="2423"/>
                </a:cxn>
                <a:cxn ang="0">
                  <a:pos x="834" y="2303"/>
                </a:cxn>
                <a:cxn ang="0">
                  <a:pos x="873" y="2194"/>
                </a:cxn>
                <a:cxn ang="0">
                  <a:pos x="864" y="2092"/>
                </a:cxn>
                <a:cxn ang="0">
                  <a:pos x="813" y="1978"/>
                </a:cxn>
                <a:cxn ang="0">
                  <a:pos x="739" y="1848"/>
                </a:cxn>
                <a:cxn ang="0">
                  <a:pos x="661" y="1694"/>
                </a:cxn>
                <a:cxn ang="0">
                  <a:pos x="618" y="1511"/>
                </a:cxn>
                <a:cxn ang="0">
                  <a:pos x="626" y="1299"/>
                </a:cxn>
                <a:cxn ang="0">
                  <a:pos x="647" y="1139"/>
                </a:cxn>
                <a:cxn ang="0">
                  <a:pos x="652" y="1018"/>
                </a:cxn>
                <a:cxn ang="0">
                  <a:pos x="620" y="920"/>
                </a:cxn>
                <a:cxn ang="0">
                  <a:pos x="523" y="822"/>
                </a:cxn>
                <a:cxn ang="0">
                  <a:pos x="392" y="721"/>
                </a:cxn>
                <a:cxn ang="0">
                  <a:pos x="261" y="607"/>
                </a:cxn>
                <a:cxn ang="0">
                  <a:pos x="156" y="465"/>
                </a:cxn>
                <a:cxn ang="0">
                  <a:pos x="90" y="301"/>
                </a:cxn>
                <a:cxn ang="0">
                  <a:pos x="46" y="137"/>
                </a:cxn>
                <a:cxn ang="0">
                  <a:pos x="0" y="0"/>
                </a:cxn>
              </a:cxnLst>
              <a:rect l="T0" t="T1" r="T2" b="T3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/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913" y="6375400"/>
            <a:ext cx="1493837" cy="349250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7BB9FB7-B22E-4273-A668-30796779366E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8438" y="6375400"/>
            <a:ext cx="4114800" cy="3460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513" y="6375400"/>
            <a:ext cx="1487487" cy="346075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ECF159C-5B20-4BBF-AAC5-7CF2E9C0B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55F0B-7769-438D-A41A-2ECE599DA55E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A8B74-0055-44BB-AE4A-10BA4F100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EAEB-C166-4F78-9175-71422757D3A0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0BC80-AE9A-4953-899B-FCAE047A8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5504E-D9E8-4A96-A4F0-B0A3D706ACBD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2529A-67AB-4600-9CD1-F6D3204EF5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0D568-4F89-45F5-9AB8-F324E42ECBA8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EEC87-A072-4767-BC1B-1D9E5758D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>
            <a:off x="7389813" y="0"/>
            <a:ext cx="4802187" cy="6858000"/>
          </a:xfrm>
          <a:custGeom>
            <a:avLst/>
            <a:gdLst>
              <a:gd name="T0" fmla="*/ 0 w 3025"/>
              <a:gd name="T1" fmla="*/ 0 h 4320"/>
              <a:gd name="T2" fmla="*/ 3025 w 3025"/>
              <a:gd name="T3" fmla="*/ 4320 h 4320"/>
            </a:gdLst>
            <a:ahLst/>
            <a:cxnLst>
              <a:cxn ang="0">
                <a:pos x="3025" y="4320"/>
              </a:cxn>
              <a:cxn ang="0">
                <a:pos x="8" y="4243"/>
              </a:cxn>
              <a:cxn ang="0">
                <a:pos x="34" y="4156"/>
              </a:cxn>
              <a:cxn ang="0">
                <a:pos x="69" y="4087"/>
              </a:cxn>
              <a:cxn ang="0">
                <a:pos x="99" y="4007"/>
              </a:cxn>
              <a:cxn ang="0">
                <a:pos x="113" y="3895"/>
              </a:cxn>
              <a:cxn ang="0">
                <a:pos x="99" y="3782"/>
              </a:cxn>
              <a:cxn ang="0">
                <a:pos x="68" y="3702"/>
              </a:cxn>
              <a:cxn ang="0">
                <a:pos x="33" y="3630"/>
              </a:cxn>
              <a:cxn ang="0">
                <a:pos x="7" y="3542"/>
              </a:cxn>
              <a:cxn ang="0">
                <a:pos x="1" y="3418"/>
              </a:cxn>
              <a:cxn ang="0">
                <a:pos x="22" y="3319"/>
              </a:cxn>
              <a:cxn ang="0">
                <a:pos x="56" y="3244"/>
              </a:cxn>
              <a:cxn ang="0">
                <a:pos x="90" y="3171"/>
              </a:cxn>
              <a:cxn ang="0">
                <a:pos x="111" y="3071"/>
              </a:cxn>
              <a:cxn ang="0">
                <a:pos x="106" y="2947"/>
              </a:cxn>
              <a:cxn ang="0">
                <a:pos x="80" y="2858"/>
              </a:cxn>
              <a:cxn ang="0">
                <a:pos x="33" y="2763"/>
              </a:cxn>
              <a:cxn ang="0">
                <a:pos x="7" y="2674"/>
              </a:cxn>
              <a:cxn ang="0">
                <a:pos x="1" y="2550"/>
              </a:cxn>
              <a:cxn ang="0">
                <a:pos x="22" y="2451"/>
              </a:cxn>
              <a:cxn ang="0">
                <a:pos x="68" y="2354"/>
              </a:cxn>
              <a:cxn ang="0">
                <a:pos x="99" y="2274"/>
              </a:cxn>
              <a:cxn ang="0">
                <a:pos x="113" y="2159"/>
              </a:cxn>
              <a:cxn ang="0">
                <a:pos x="99" y="2046"/>
              </a:cxn>
              <a:cxn ang="0">
                <a:pos x="68" y="1966"/>
              </a:cxn>
              <a:cxn ang="0">
                <a:pos x="33" y="1896"/>
              </a:cxn>
              <a:cxn ang="0">
                <a:pos x="7" y="1807"/>
              </a:cxn>
              <a:cxn ang="0">
                <a:pos x="1" y="1683"/>
              </a:cxn>
              <a:cxn ang="0">
                <a:pos x="22" y="1583"/>
              </a:cxn>
              <a:cxn ang="0">
                <a:pos x="56" y="1509"/>
              </a:cxn>
              <a:cxn ang="0">
                <a:pos x="90" y="1435"/>
              </a:cxn>
              <a:cxn ang="0">
                <a:pos x="111" y="1335"/>
              </a:cxn>
              <a:cxn ang="0">
                <a:pos x="106" y="1211"/>
              </a:cxn>
              <a:cxn ang="0">
                <a:pos x="80" y="1123"/>
              </a:cxn>
              <a:cxn ang="0">
                <a:pos x="44" y="1053"/>
              </a:cxn>
              <a:cxn ang="0">
                <a:pos x="13" y="973"/>
              </a:cxn>
              <a:cxn ang="0">
                <a:pos x="0" y="859"/>
              </a:cxn>
              <a:cxn ang="0">
                <a:pos x="13" y="745"/>
              </a:cxn>
              <a:cxn ang="0">
                <a:pos x="44" y="665"/>
              </a:cxn>
              <a:cxn ang="0">
                <a:pos x="80" y="594"/>
              </a:cxn>
              <a:cxn ang="0">
                <a:pos x="106" y="505"/>
              </a:cxn>
              <a:cxn ang="0">
                <a:pos x="111" y="382"/>
              </a:cxn>
              <a:cxn ang="0">
                <a:pos x="90" y="284"/>
              </a:cxn>
              <a:cxn ang="0">
                <a:pos x="58" y="211"/>
              </a:cxn>
              <a:cxn ang="0">
                <a:pos x="24" y="137"/>
              </a:cxn>
              <a:cxn ang="0">
                <a:pos x="3" y="42"/>
              </a:cxn>
            </a:cxnLst>
            <a:rect l="T0" t="T1" r="T2" b="T3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7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/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65175" y="6375400"/>
            <a:ext cx="1233488" cy="349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E1087-4D63-465D-9CFC-EBA611737B7A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438" y="6375400"/>
            <a:ext cx="3482975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188" y="6375400"/>
            <a:ext cx="1231900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07A3E-D9E7-4F9C-82EF-BA1E25223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>
            <a:off x="7389813" y="0"/>
            <a:ext cx="4802187" cy="6858000"/>
          </a:xfrm>
          <a:custGeom>
            <a:avLst/>
            <a:gdLst>
              <a:gd name="T0" fmla="*/ 0 w 3025"/>
              <a:gd name="T1" fmla="*/ 0 h 4320"/>
              <a:gd name="T2" fmla="*/ 3025 w 3025"/>
              <a:gd name="T3" fmla="*/ 4320 h 4320"/>
            </a:gdLst>
            <a:ahLst/>
            <a:cxnLst>
              <a:cxn ang="0">
                <a:pos x="3025" y="4320"/>
              </a:cxn>
              <a:cxn ang="0">
                <a:pos x="8" y="4243"/>
              </a:cxn>
              <a:cxn ang="0">
                <a:pos x="34" y="4156"/>
              </a:cxn>
              <a:cxn ang="0">
                <a:pos x="69" y="4087"/>
              </a:cxn>
              <a:cxn ang="0">
                <a:pos x="99" y="4007"/>
              </a:cxn>
              <a:cxn ang="0">
                <a:pos x="113" y="3895"/>
              </a:cxn>
              <a:cxn ang="0">
                <a:pos x="99" y="3782"/>
              </a:cxn>
              <a:cxn ang="0">
                <a:pos x="68" y="3702"/>
              </a:cxn>
              <a:cxn ang="0">
                <a:pos x="33" y="3630"/>
              </a:cxn>
              <a:cxn ang="0">
                <a:pos x="7" y="3542"/>
              </a:cxn>
              <a:cxn ang="0">
                <a:pos x="1" y="3418"/>
              </a:cxn>
              <a:cxn ang="0">
                <a:pos x="22" y="3319"/>
              </a:cxn>
              <a:cxn ang="0">
                <a:pos x="56" y="3244"/>
              </a:cxn>
              <a:cxn ang="0">
                <a:pos x="90" y="3171"/>
              </a:cxn>
              <a:cxn ang="0">
                <a:pos x="111" y="3071"/>
              </a:cxn>
              <a:cxn ang="0">
                <a:pos x="106" y="2947"/>
              </a:cxn>
              <a:cxn ang="0">
                <a:pos x="80" y="2858"/>
              </a:cxn>
              <a:cxn ang="0">
                <a:pos x="33" y="2763"/>
              </a:cxn>
              <a:cxn ang="0">
                <a:pos x="7" y="2674"/>
              </a:cxn>
              <a:cxn ang="0">
                <a:pos x="1" y="2550"/>
              </a:cxn>
              <a:cxn ang="0">
                <a:pos x="22" y="2451"/>
              </a:cxn>
              <a:cxn ang="0">
                <a:pos x="68" y="2354"/>
              </a:cxn>
              <a:cxn ang="0">
                <a:pos x="99" y="2274"/>
              </a:cxn>
              <a:cxn ang="0">
                <a:pos x="113" y="2159"/>
              </a:cxn>
              <a:cxn ang="0">
                <a:pos x="99" y="2046"/>
              </a:cxn>
              <a:cxn ang="0">
                <a:pos x="68" y="1966"/>
              </a:cxn>
              <a:cxn ang="0">
                <a:pos x="33" y="1896"/>
              </a:cxn>
              <a:cxn ang="0">
                <a:pos x="7" y="1807"/>
              </a:cxn>
              <a:cxn ang="0">
                <a:pos x="1" y="1683"/>
              </a:cxn>
              <a:cxn ang="0">
                <a:pos x="22" y="1583"/>
              </a:cxn>
              <a:cxn ang="0">
                <a:pos x="56" y="1509"/>
              </a:cxn>
              <a:cxn ang="0">
                <a:pos x="90" y="1435"/>
              </a:cxn>
              <a:cxn ang="0">
                <a:pos x="111" y="1335"/>
              </a:cxn>
              <a:cxn ang="0">
                <a:pos x="106" y="1211"/>
              </a:cxn>
              <a:cxn ang="0">
                <a:pos x="80" y="1123"/>
              </a:cxn>
              <a:cxn ang="0">
                <a:pos x="44" y="1053"/>
              </a:cxn>
              <a:cxn ang="0">
                <a:pos x="13" y="973"/>
              </a:cxn>
              <a:cxn ang="0">
                <a:pos x="0" y="859"/>
              </a:cxn>
              <a:cxn ang="0">
                <a:pos x="13" y="745"/>
              </a:cxn>
              <a:cxn ang="0">
                <a:pos x="44" y="665"/>
              </a:cxn>
              <a:cxn ang="0">
                <a:pos x="80" y="594"/>
              </a:cxn>
              <a:cxn ang="0">
                <a:pos x="106" y="505"/>
              </a:cxn>
              <a:cxn ang="0">
                <a:pos x="111" y="382"/>
              </a:cxn>
              <a:cxn ang="0">
                <a:pos x="90" y="284"/>
              </a:cxn>
              <a:cxn ang="0">
                <a:pos x="58" y="211"/>
              </a:cxn>
              <a:cxn ang="0">
                <a:pos x="24" y="137"/>
              </a:cxn>
              <a:cxn ang="0">
                <a:pos x="3" y="42"/>
              </a:cxn>
            </a:cxnLst>
            <a:rect l="T0" t="T1" r="T2" b="T3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Rectangle 11"/>
          <p:cNvSpPr/>
          <p:nvPr/>
        </p:nvSpPr>
        <p:spPr>
          <a:xfrm>
            <a:off x="0" y="0"/>
            <a:ext cx="2841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/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765175" y="6375400"/>
            <a:ext cx="1233488" cy="349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FE23A-2039-4FA9-94A8-02FA056ABDC2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438" y="6375400"/>
            <a:ext cx="3482975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8013" y="6375400"/>
            <a:ext cx="1233487" cy="346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1031F-1249-481A-A82F-985F8782E9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1492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50950" y="2286000"/>
            <a:ext cx="1017905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0950" y="6375400"/>
            <a:ext cx="23304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9D9BEC-5200-4065-9256-768E34592057}" type="datetimeFigureOut">
              <a:rPr lang="ru-RU"/>
              <a:pPr>
                <a:defRPr/>
              </a:pPr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400"/>
            <a:ext cx="4114800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75400"/>
            <a:ext cx="2819400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53123D-D6BD-4BAC-A4A8-CB22CA4FE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1" name="Freeform 6"/>
          <p:cNvSpPr>
            <a:spLocks/>
          </p:cNvSpPr>
          <p:nvPr/>
        </p:nvSpPr>
        <p:spPr bwMode="auto">
          <a:xfrm>
            <a:off x="0" y="0"/>
            <a:ext cx="885825" cy="6858000"/>
          </a:xfrm>
          <a:custGeom>
            <a:avLst/>
            <a:gdLst>
              <a:gd name="T0" fmla="*/ 0 w 558"/>
              <a:gd name="T1" fmla="*/ 0 h 4320"/>
              <a:gd name="T2" fmla="*/ 558 w 558"/>
              <a:gd name="T3" fmla="*/ 4320 h 4320"/>
            </a:gdLst>
            <a:ahLst/>
            <a:cxnLst>
              <a:cxn ang="0">
                <a:pos x="448" y="43"/>
              </a:cxn>
              <a:cxn ang="0">
                <a:pos x="469" y="143"/>
              </a:cxn>
              <a:cxn ang="0">
                <a:pos x="503" y="216"/>
              </a:cxn>
              <a:cxn ang="0">
                <a:pos x="535" y="289"/>
              </a:cxn>
              <a:cxn ang="0">
                <a:pos x="556" y="389"/>
              </a:cxn>
              <a:cxn ang="0">
                <a:pos x="552" y="513"/>
              </a:cxn>
              <a:cxn ang="0">
                <a:pos x="525" y="601"/>
              </a:cxn>
              <a:cxn ang="0">
                <a:pos x="491" y="672"/>
              </a:cxn>
              <a:cxn ang="0">
                <a:pos x="460" y="750"/>
              </a:cxn>
              <a:cxn ang="0">
                <a:pos x="447" y="864"/>
              </a:cxn>
              <a:cxn ang="0">
                <a:pos x="460" y="978"/>
              </a:cxn>
              <a:cxn ang="0">
                <a:pos x="491" y="1056"/>
              </a:cxn>
              <a:cxn ang="0">
                <a:pos x="525" y="1127"/>
              </a:cxn>
              <a:cxn ang="0">
                <a:pos x="552" y="1215"/>
              </a:cxn>
              <a:cxn ang="0">
                <a:pos x="556" y="1339"/>
              </a:cxn>
              <a:cxn ang="0">
                <a:pos x="535" y="1439"/>
              </a:cxn>
              <a:cxn ang="0">
                <a:pos x="503" y="1512"/>
              </a:cxn>
              <a:cxn ang="0">
                <a:pos x="469" y="1585"/>
              </a:cxn>
              <a:cxn ang="0">
                <a:pos x="448" y="1685"/>
              </a:cxn>
              <a:cxn ang="0">
                <a:pos x="453" y="1809"/>
              </a:cxn>
              <a:cxn ang="0">
                <a:pos x="479" y="1897"/>
              </a:cxn>
              <a:cxn ang="0">
                <a:pos x="515" y="1968"/>
              </a:cxn>
              <a:cxn ang="0">
                <a:pos x="545" y="2046"/>
              </a:cxn>
              <a:cxn ang="0">
                <a:pos x="558" y="2159"/>
              </a:cxn>
              <a:cxn ang="0">
                <a:pos x="545" y="2274"/>
              </a:cxn>
              <a:cxn ang="0">
                <a:pos x="515" y="2352"/>
              </a:cxn>
              <a:cxn ang="0">
                <a:pos x="479" y="2423"/>
              </a:cxn>
              <a:cxn ang="0">
                <a:pos x="453" y="2511"/>
              </a:cxn>
              <a:cxn ang="0">
                <a:pos x="448" y="2635"/>
              </a:cxn>
              <a:cxn ang="0">
                <a:pos x="469" y="2735"/>
              </a:cxn>
              <a:cxn ang="0">
                <a:pos x="515" y="2832"/>
              </a:cxn>
              <a:cxn ang="0">
                <a:pos x="545" y="2910"/>
              </a:cxn>
              <a:cxn ang="0">
                <a:pos x="558" y="3024"/>
              </a:cxn>
              <a:cxn ang="0">
                <a:pos x="545" y="3138"/>
              </a:cxn>
              <a:cxn ang="0">
                <a:pos x="515" y="3216"/>
              </a:cxn>
              <a:cxn ang="0">
                <a:pos x="479" y="3287"/>
              </a:cxn>
              <a:cxn ang="0">
                <a:pos x="453" y="3375"/>
              </a:cxn>
              <a:cxn ang="0">
                <a:pos x="448" y="3499"/>
              </a:cxn>
              <a:cxn ang="0">
                <a:pos x="469" y="3599"/>
              </a:cxn>
              <a:cxn ang="0">
                <a:pos x="503" y="3672"/>
              </a:cxn>
              <a:cxn ang="0">
                <a:pos x="535" y="3745"/>
              </a:cxn>
              <a:cxn ang="0">
                <a:pos x="556" y="3845"/>
              </a:cxn>
              <a:cxn ang="0">
                <a:pos x="552" y="3969"/>
              </a:cxn>
              <a:cxn ang="0">
                <a:pos x="525" y="4057"/>
              </a:cxn>
              <a:cxn ang="0">
                <a:pos x="491" y="4128"/>
              </a:cxn>
              <a:cxn ang="0">
                <a:pos x="460" y="4206"/>
              </a:cxn>
              <a:cxn ang="0">
                <a:pos x="447" y="4320"/>
              </a:cxn>
            </a:cxnLst>
            <a:rect l="T0" t="T1" r="T2" b="T3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1907838" y="0"/>
            <a:ext cx="284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3" r:id="rId5"/>
    <p:sldLayoutId id="2147483692" r:id="rId6"/>
    <p:sldLayoutId id="2147483691" r:id="rId7"/>
    <p:sldLayoutId id="2147483698" r:id="rId8"/>
    <p:sldLayoutId id="2147483699" r:id="rId9"/>
    <p:sldLayoutId id="2147483690" r:id="rId10"/>
    <p:sldLayoutId id="214748368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100" kern="1200" cap="all" spc="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Impact" pitchFamily="34" charset="0"/>
        </a:defRPr>
      </a:lvl9pPr>
    </p:titleStyle>
    <p:bodyStyle>
      <a:lvl1pPr marL="2286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Gill Sans MT" pitchFamily="34" charset="0"/>
        <a:buChar char="–"/>
        <a:defRPr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Gill Sans MT" pitchFamily="34" charset="0"/>
        <a:buChar char="–"/>
        <a:defRPr sz="14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10000"/>
        </a:lnSpc>
        <a:spcBef>
          <a:spcPts val="700"/>
        </a:spcBef>
        <a:spcAft>
          <a:spcPct val="0"/>
        </a:spcAft>
        <a:buClr>
          <a:schemeClr val="tx2"/>
        </a:buClr>
        <a:buFont typeface="Arial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g"/><Relationship Id="rId4" Type="http://schemas.openxmlformats.org/officeDocument/2006/relationships/image" Target="../media/image45.jpeg"/><Relationship Id="rId9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7913" y="1098550"/>
            <a:ext cx="10318750" cy="4394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mtClean="0"/>
              <a:t>Проект «Королева Осень»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63" y="5715000"/>
            <a:ext cx="8045450" cy="1006475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Подготовили и провели</a:t>
            </a:r>
          </a:p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Воспитатели</a:t>
            </a:r>
          </a:p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Новикова А.А.</a:t>
            </a:r>
          </a:p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err="1" smtClean="0"/>
              <a:t>Устурой</a:t>
            </a:r>
            <a:r>
              <a:rPr lang="ru-RU" dirty="0" smtClean="0"/>
              <a:t> Н.Г.</a:t>
            </a:r>
          </a:p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/>
          </a:p>
          <a:p>
            <a:pPr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2044700" y="111125"/>
            <a:ext cx="8458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latin typeface="Corbel" pitchFamily="34" charset="0"/>
              </a:rPr>
              <a:t>Муниципальное казенное дошкольное образовательное учреждение  </a:t>
            </a:r>
            <a:r>
              <a:rPr lang="ru-RU" sz="1400" dirty="0" err="1">
                <a:latin typeface="Corbel" pitchFamily="34" charset="0"/>
              </a:rPr>
              <a:t>Искитимского</a:t>
            </a:r>
            <a:r>
              <a:rPr lang="ru-RU" sz="1400" dirty="0">
                <a:latin typeface="Corbel" pitchFamily="34" charset="0"/>
              </a:rPr>
              <a:t> района Новосибирской области </a:t>
            </a:r>
          </a:p>
          <a:p>
            <a:pPr algn="ctr"/>
            <a:r>
              <a:rPr lang="ru-RU" sz="1400" dirty="0">
                <a:latin typeface="Corbel" pitchFamily="34" charset="0"/>
              </a:rPr>
              <a:t>детский сад п. </a:t>
            </a:r>
            <a:r>
              <a:rPr lang="ru-RU" sz="1400" dirty="0" err="1">
                <a:latin typeface="Corbel" pitchFamily="34" charset="0"/>
              </a:rPr>
              <a:t>Чернореченский</a:t>
            </a:r>
            <a:r>
              <a:rPr lang="ru-RU" sz="1400" dirty="0">
                <a:latin typeface="Corbel" pitchFamily="34" charset="0"/>
              </a:rPr>
              <a:t> </a:t>
            </a:r>
            <a:br>
              <a:rPr lang="ru-RU" sz="1400" dirty="0">
                <a:latin typeface="Corbel" pitchFamily="34" charset="0"/>
              </a:rPr>
            </a:br>
            <a:endParaRPr lang="ru-RU" sz="14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4406900" y="2764135"/>
            <a:ext cx="3606800" cy="1452384"/>
          </a:xfrm>
          <a:prstGeom prst="cloud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+mn-cs"/>
              </a:rPr>
              <a:t>Пальчиковые игры</a:t>
            </a:r>
          </a:p>
        </p:txBody>
      </p:sp>
      <p:pic>
        <p:nvPicPr>
          <p:cNvPr id="235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2400" y="203200"/>
            <a:ext cx="1917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2400" y="4491038"/>
            <a:ext cx="191770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8188" y="2697163"/>
            <a:ext cx="171132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4113" y="4597400"/>
            <a:ext cx="1754187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2925" y="92075"/>
            <a:ext cx="1795463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4597400"/>
            <a:ext cx="1677988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62988" y="2668588"/>
            <a:ext cx="1673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Рисунок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59938" y="92075"/>
            <a:ext cx="1795462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Рисунок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23938" y="92075"/>
            <a:ext cx="170497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Рисунок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04113" y="92075"/>
            <a:ext cx="1754187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Рисунок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659938" y="4597400"/>
            <a:ext cx="1795462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Рисунок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23938" y="4597400"/>
            <a:ext cx="1774825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4810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/>
              <a:t>Дидактические игры</a:t>
            </a:r>
            <a:endParaRPr lang="ru-RU" sz="2800" dirty="0"/>
          </a:p>
        </p:txBody>
      </p:sp>
      <p:pic>
        <p:nvPicPr>
          <p:cNvPr id="24579" name="Picture 3" descr="стосенье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9038" y="1035050"/>
            <a:ext cx="2290762" cy="2673350"/>
          </a:xfrm>
          <a:prstGeom prst="rect">
            <a:avLst/>
          </a:prstGeom>
          <a:noFill/>
        </p:spPr>
      </p:pic>
      <p:pic>
        <p:nvPicPr>
          <p:cNvPr id="24580" name="Picture 4" descr="стжелли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35050"/>
            <a:ext cx="2163765" cy="26733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7592" y="1227932"/>
            <a:ext cx="2673351" cy="2287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15185" r="30972" b="8889"/>
          <a:stretch/>
        </p:blipFill>
        <p:spPr>
          <a:xfrm>
            <a:off x="1342242" y="4000500"/>
            <a:ext cx="2620157" cy="2527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4000499"/>
            <a:ext cx="2857500" cy="2527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17407" b="10555"/>
          <a:stretch/>
        </p:blipFill>
        <p:spPr>
          <a:xfrm>
            <a:off x="4660104" y="4635500"/>
            <a:ext cx="2786063" cy="1892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35" y="1035050"/>
            <a:ext cx="2413000" cy="26540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7223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Что нам осень принесла!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99" y="4242500"/>
            <a:ext cx="2530475" cy="2476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5259" y="4254459"/>
            <a:ext cx="2451100" cy="2477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r="19444"/>
          <a:stretch/>
        </p:blipFill>
        <p:spPr>
          <a:xfrm rot="5400000">
            <a:off x="3605629" y="1372777"/>
            <a:ext cx="2696817" cy="2491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26112" r="19815" b="21110"/>
          <a:stretch/>
        </p:blipFill>
        <p:spPr>
          <a:xfrm>
            <a:off x="9210186" y="4242500"/>
            <a:ext cx="2554287" cy="2476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1" y="1270001"/>
            <a:ext cx="2530474" cy="2696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29444" r="32222" b="10555"/>
          <a:stretch/>
        </p:blipFill>
        <p:spPr>
          <a:xfrm rot="5400000">
            <a:off x="893140" y="1380162"/>
            <a:ext cx="2696820" cy="2476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3333" b="15186"/>
          <a:stretch/>
        </p:blipFill>
        <p:spPr>
          <a:xfrm>
            <a:off x="3708400" y="4267900"/>
            <a:ext cx="2491276" cy="2451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9210187" y="1270001"/>
            <a:ext cx="2554287" cy="27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6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2538" y="381000"/>
            <a:ext cx="10172700" cy="5969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err="1" smtClean="0"/>
              <a:t>Исседовательская</a:t>
            </a:r>
            <a:r>
              <a:rPr lang="ru-RU" sz="2800" dirty="0" smtClean="0"/>
              <a:t> деятельность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57300" y="879475"/>
            <a:ext cx="4800600" cy="365125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Свойства первого льда</a:t>
            </a:r>
            <a:endParaRPr lang="ru-RU" dirty="0"/>
          </a:p>
        </p:txBody>
      </p:sp>
      <p:pic>
        <p:nvPicPr>
          <p:cNvPr id="25603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093200" y="3859213"/>
            <a:ext cx="2338388" cy="2909887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634163" y="879475"/>
            <a:ext cx="4800600" cy="365125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/>
              <a:t>Свойства первого снега</a:t>
            </a:r>
            <a:endParaRPr lang="ru-RU" dirty="0"/>
          </a:p>
        </p:txBody>
      </p:sp>
      <p:pic>
        <p:nvPicPr>
          <p:cNvPr id="25605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845300" y="1244600"/>
            <a:ext cx="2247900" cy="2614613"/>
          </a:xfrm>
        </p:spPr>
      </p:pic>
      <p:pic>
        <p:nvPicPr>
          <p:cNvPr id="25606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64663" y="1301750"/>
            <a:ext cx="17970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4688" y="4165600"/>
            <a:ext cx="18161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90938" y="1244600"/>
            <a:ext cx="2400300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84625" y="4165600"/>
            <a:ext cx="19431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09700" y="1301750"/>
            <a:ext cx="18415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Рисунок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3857625"/>
            <a:ext cx="2581275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4556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/>
              <a:t>Наблюдение за сезонными изменениями</a:t>
            </a:r>
            <a:endParaRPr lang="ru-RU" sz="2800" dirty="0"/>
          </a:p>
        </p:txBody>
      </p:sp>
      <p:pic>
        <p:nvPicPr>
          <p:cNvPr id="2662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5325" y="4964140"/>
            <a:ext cx="1644775" cy="179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5300" y="4964140"/>
            <a:ext cx="1803400" cy="179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0" y="4964140"/>
            <a:ext cx="1733675" cy="178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44694" y="3670300"/>
            <a:ext cx="1839306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9337" y="3670300"/>
            <a:ext cx="1956531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78070" y="1206500"/>
            <a:ext cx="209953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9838" y="1206500"/>
            <a:ext cx="193516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361469" y="2993915"/>
            <a:ext cx="581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Осень – одно из самых красочных времён года. Осень, как и весна, поражает и привлекает нас своим непрерывным изменением – ни один день осени не похож на остальные. Переход от тёплых дней конца лета к первому снегу зимы совершается постепенно в течение осени.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38" y="939801"/>
            <a:ext cx="2090862" cy="1868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38" y="939801"/>
            <a:ext cx="2090862" cy="18686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849312"/>
          </a:xfrm>
        </p:spPr>
        <p:txBody>
          <a:bodyPr/>
          <a:lstStyle/>
          <a:p>
            <a:pPr algn="ctr"/>
            <a:r>
              <a:rPr lang="ru-RU" dirty="0" smtClean="0"/>
              <a:t>Заключительный этап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231900"/>
            <a:ext cx="10020300" cy="54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71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241300"/>
            <a:ext cx="10179050" cy="1041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Выставка совместного творчества</a:t>
            </a:r>
            <a:br>
              <a:rPr lang="ru-RU" sz="3600" dirty="0" smtClean="0"/>
            </a:br>
            <a:r>
              <a:rPr lang="ru-RU" sz="3600" dirty="0" smtClean="0"/>
              <a:t>«Осень в детский сад пришла!»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1482" r="17592"/>
          <a:stretch/>
        </p:blipFill>
        <p:spPr>
          <a:xfrm>
            <a:off x="4673600" y="1193800"/>
            <a:ext cx="3162300" cy="264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3148"/>
          <a:stretch/>
        </p:blipFill>
        <p:spPr>
          <a:xfrm rot="5400000">
            <a:off x="1918417" y="4926485"/>
            <a:ext cx="1497166" cy="2095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25371" r="16852" b="16667"/>
          <a:stretch/>
        </p:blipFill>
        <p:spPr>
          <a:xfrm>
            <a:off x="8794837" y="5225563"/>
            <a:ext cx="2127163" cy="1497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10370" b="6111"/>
          <a:stretch/>
        </p:blipFill>
        <p:spPr>
          <a:xfrm>
            <a:off x="8794837" y="1919121"/>
            <a:ext cx="2127163" cy="1527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30000" r="25555" b="9630"/>
          <a:stretch/>
        </p:blipFill>
        <p:spPr>
          <a:xfrm>
            <a:off x="1619337" y="1877321"/>
            <a:ext cx="2095325" cy="15692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4444" r="17963" b="14445"/>
          <a:stretch/>
        </p:blipFill>
        <p:spPr>
          <a:xfrm>
            <a:off x="920750" y="133199"/>
            <a:ext cx="1746250" cy="16956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r="11852"/>
          <a:stretch/>
        </p:blipFill>
        <p:spPr>
          <a:xfrm>
            <a:off x="920750" y="3495105"/>
            <a:ext cx="1994211" cy="16819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0185" r="10740" b="9814"/>
          <a:stretch/>
        </p:blipFill>
        <p:spPr>
          <a:xfrm rot="5400000">
            <a:off x="9833380" y="3275627"/>
            <a:ext cx="1681940" cy="2120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2037" r="3889" b="7036"/>
          <a:stretch/>
        </p:blipFill>
        <p:spPr>
          <a:xfrm>
            <a:off x="9941463" y="133200"/>
            <a:ext cx="1793337" cy="17441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4445" r="2407" b="12963"/>
          <a:stretch/>
        </p:blipFill>
        <p:spPr>
          <a:xfrm>
            <a:off x="4864100" y="4029310"/>
            <a:ext cx="2781300" cy="254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43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228600"/>
            <a:ext cx="10179050" cy="63373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B050"/>
                </a:solidFill>
              </a:rPr>
              <a:t>                    </a:t>
            </a:r>
            <a:r>
              <a:rPr lang="ru-RU" sz="2000" dirty="0" err="1" smtClean="0">
                <a:solidFill>
                  <a:srgbClr val="00B050"/>
                </a:solidFill>
              </a:rPr>
              <a:t>Интелектуальная</a:t>
            </a:r>
            <a:r>
              <a:rPr lang="ru-RU" sz="2000" dirty="0" smtClean="0">
                <a:solidFill>
                  <a:srgbClr val="00B050"/>
                </a:solidFill>
              </a:rPr>
              <a:t> Викторина «Загадки </a:t>
            </a:r>
            <a:r>
              <a:rPr lang="ru-RU" sz="2000" dirty="0">
                <a:solidFill>
                  <a:srgbClr val="00B050"/>
                </a:solidFill>
              </a:rPr>
              <a:t>осени»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Задачи</a:t>
            </a:r>
            <a:r>
              <a:rPr lang="ru-RU" sz="1600" dirty="0"/>
              <a:t>: закреплять знания о явлениях живой и неживой природы в осенний период года; развивать память, внимание, логическое мышление, художественный вкус, умение слушать других; воспитывать «чувство команды», взаимовыручки; создать положительный эмоциональный настрой.</a:t>
            </a:r>
            <a:br>
              <a:rPr lang="ru-RU" sz="1600" dirty="0"/>
            </a:br>
            <a:r>
              <a:rPr lang="ru-RU" sz="1600" dirty="0" smtClean="0"/>
              <a:t>Дети </a:t>
            </a:r>
            <a:r>
              <a:rPr lang="ru-RU" sz="1600" dirty="0"/>
              <a:t>группы заранее разбиваются на три команды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>
                <a:solidFill>
                  <a:srgbClr val="00B050"/>
                </a:solidFill>
              </a:rPr>
              <a:t>Конкурс </a:t>
            </a:r>
            <a:r>
              <a:rPr lang="ru-RU" sz="1600" dirty="0">
                <a:solidFill>
                  <a:srgbClr val="00B050"/>
                </a:solidFill>
              </a:rPr>
              <a:t>№ 1  </a:t>
            </a:r>
            <a:r>
              <a:rPr lang="ru-RU" sz="1600" dirty="0"/>
              <a:t>– конкурс загадок.</a:t>
            </a:r>
            <a:br>
              <a:rPr lang="ru-RU" sz="1600" dirty="0"/>
            </a:br>
            <a:r>
              <a:rPr lang="ru-RU" sz="1600" dirty="0" smtClean="0"/>
              <a:t>Отгадывают </a:t>
            </a:r>
            <a:r>
              <a:rPr lang="ru-RU" sz="1600" dirty="0"/>
              <a:t>загадки команды по очереди. За каждую правильно отгаданную загадку – одно очко команде</a:t>
            </a:r>
            <a:r>
              <a:rPr lang="ru-RU" sz="1600" dirty="0" smtClean="0"/>
              <a:t>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B050"/>
                </a:solidFill>
              </a:rPr>
              <a:t>Конкурс № 2 </a:t>
            </a:r>
            <a:r>
              <a:rPr lang="ru-RU" sz="1600" dirty="0"/>
              <a:t>«Блиц опрос по теме осень»</a:t>
            </a:r>
            <a:br>
              <a:rPr lang="ru-RU" sz="1600" dirty="0"/>
            </a:br>
            <a:r>
              <a:rPr lang="ru-RU" sz="1600" dirty="0" smtClean="0"/>
              <a:t>Каждой  </a:t>
            </a:r>
            <a:r>
              <a:rPr lang="ru-RU" sz="1600" dirty="0"/>
              <a:t>команде задаются по 3 вопроса. За все правильные ответы команда получает одно очко</a:t>
            </a:r>
            <a:r>
              <a:rPr lang="ru-RU" sz="1600" dirty="0" smtClean="0"/>
              <a:t>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B050"/>
                </a:solidFill>
              </a:rPr>
              <a:t>Конкурс № 3 </a:t>
            </a:r>
            <a:r>
              <a:rPr lang="ru-RU" sz="1600" dirty="0"/>
              <a:t>«Бывает – не бывает».</a:t>
            </a:r>
            <a:br>
              <a:rPr lang="ru-RU" sz="1600" dirty="0"/>
            </a:br>
            <a:r>
              <a:rPr lang="ru-RU" sz="1600" dirty="0" smtClean="0"/>
              <a:t>Я </a:t>
            </a:r>
            <a:r>
              <a:rPr lang="ru-RU" sz="1600" dirty="0"/>
              <a:t>вам буду зачитывать предложения, которые я сочинила про осень. Вы совещаетесь командой и даете ответ: да – если такое осенью бывает, нет – если такого осенью не бывает. За каждый </a:t>
            </a:r>
            <a:r>
              <a:rPr lang="ru-RU" sz="1600" dirty="0" smtClean="0"/>
              <a:t>правильный </a:t>
            </a:r>
            <a:r>
              <a:rPr lang="ru-RU" sz="1600" dirty="0"/>
              <a:t>ответ команда получает одно очко</a:t>
            </a:r>
            <a:r>
              <a:rPr lang="ru-RU" sz="1600" dirty="0" smtClean="0"/>
              <a:t>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B050"/>
                </a:solidFill>
              </a:rPr>
              <a:t>Конкурс № 4 </a:t>
            </a:r>
            <a:r>
              <a:rPr lang="ru-RU" sz="1600" dirty="0"/>
              <a:t>«Перевези урожай»</a:t>
            </a:r>
            <a:br>
              <a:rPr lang="ru-RU" sz="1600" dirty="0"/>
            </a:br>
            <a:r>
              <a:rPr lang="ru-RU" sz="1600" dirty="0" smtClean="0"/>
              <a:t>В </a:t>
            </a:r>
            <a:r>
              <a:rPr lang="ru-RU" sz="1600" dirty="0"/>
              <a:t>одной стороне зала стоят 3 грузовика, в другой стороне на пол раскладывают муляжи фруктов, овощей. По сигналу команды перевозят по одному предмету, передают следующему игроку. Выигрывает команда, которая быстрее и правильно справилась с </a:t>
            </a:r>
            <a:r>
              <a:rPr lang="ru-RU" sz="1600" dirty="0" smtClean="0"/>
              <a:t>заданием. За </a:t>
            </a:r>
            <a:r>
              <a:rPr lang="ru-RU" sz="1600" dirty="0"/>
              <a:t>выигрыш в эстафете команда получает одно очко.</a:t>
            </a:r>
            <a:br>
              <a:rPr lang="ru-RU" sz="1600" dirty="0"/>
            </a:br>
            <a:r>
              <a:rPr lang="ru-RU" sz="1600" dirty="0">
                <a:solidFill>
                  <a:srgbClr val="00B050"/>
                </a:solidFill>
              </a:rPr>
              <a:t>Конкурс № 5 </a:t>
            </a:r>
            <a:r>
              <a:rPr lang="ru-RU" sz="1600" dirty="0"/>
              <a:t>«Четвёртый лишний».</a:t>
            </a:r>
            <a:br>
              <a:rPr lang="ru-RU" sz="1600" dirty="0"/>
            </a:br>
            <a:r>
              <a:rPr lang="ru-RU" sz="1600" dirty="0" smtClean="0"/>
              <a:t>Команды </a:t>
            </a:r>
            <a:r>
              <a:rPr lang="ru-RU" sz="1600" dirty="0"/>
              <a:t>по очереди выполняют задание. Из четырёх картинок вы должны выбрать ту, которую считаете лишний по какому-либо признаку. Напоминаю, что наша тема – осень. За каждый правильный ответ команда получает одно очко.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solidFill>
                  <a:srgbClr val="00B050"/>
                </a:solidFill>
              </a:rPr>
              <a:t>Подведение итогов. Награждение победителей.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25259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811212"/>
          </a:xfrm>
        </p:spPr>
        <p:txBody>
          <a:bodyPr/>
          <a:lstStyle/>
          <a:p>
            <a:pPr algn="ctr"/>
            <a:r>
              <a:rPr lang="ru-RU" dirty="0" smtClean="0"/>
              <a:t>Подведение итогов проекта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50950" y="1397000"/>
            <a:ext cx="10179050" cy="52578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Дети знают и называют:</a:t>
            </a:r>
          </a:p>
          <a:p>
            <a:r>
              <a:rPr lang="ru-RU" dirty="0">
                <a:solidFill>
                  <a:schemeClr val="tx1"/>
                </a:solidFill>
              </a:rPr>
              <a:t>осенние месяцы;</a:t>
            </a:r>
          </a:p>
          <a:p>
            <a:r>
              <a:rPr lang="ru-RU" dirty="0">
                <a:solidFill>
                  <a:schemeClr val="tx1"/>
                </a:solidFill>
              </a:rPr>
              <a:t>большое количество овощей, фруктов и осенних даров;</a:t>
            </a:r>
          </a:p>
          <a:p>
            <a:r>
              <a:rPr lang="ru-RU" dirty="0">
                <a:solidFill>
                  <a:schemeClr val="tx1"/>
                </a:solidFill>
              </a:rPr>
              <a:t>осенние  приметы и явления:</a:t>
            </a:r>
          </a:p>
          <a:p>
            <a:r>
              <a:rPr lang="ru-RU" dirty="0">
                <a:solidFill>
                  <a:schemeClr val="tx1"/>
                </a:solidFill>
              </a:rPr>
              <a:t>пословицы, поговорки об осени;</a:t>
            </a:r>
          </a:p>
          <a:p>
            <a:r>
              <a:rPr lang="ru-RU" dirty="0">
                <a:solidFill>
                  <a:schemeClr val="tx1"/>
                </a:solidFill>
              </a:rPr>
              <a:t>дети стали более раскрепощены и самостоятельны;</a:t>
            </a:r>
          </a:p>
          <a:p>
            <a:r>
              <a:rPr lang="ru-RU" dirty="0">
                <a:solidFill>
                  <a:schemeClr val="tx1"/>
                </a:solidFill>
              </a:rPr>
              <a:t>в свободной деятельности широко применяют пение песен, используют для этой деятельности наряды и атрибуты.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У </a:t>
            </a:r>
            <a:r>
              <a:rPr lang="ru-RU" dirty="0">
                <a:solidFill>
                  <a:schemeClr val="tx1"/>
                </a:solidFill>
              </a:rPr>
              <a:t>родителей появился интерес к образовательному процессу, развитию творчества, знаний и умений у детей, желание общаться с педагогами, участвовать в жизни группы.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358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Удачи!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40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0950" y="292100"/>
            <a:ext cx="10179050" cy="6489700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190341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Вид проекта: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Групповой,  познавательно-исследовательский, творческий, игровой.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Сроки реализации: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долгосрочный с 02.09.2021 по  30.11.2021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Участники проекта: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 дети, воспитатели старшей группы,   родители воспитанников.</a:t>
            </a:r>
            <a:br>
              <a:rPr lang="ru-RU" sz="2000" dirty="0" smtClean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04800"/>
            <a:ext cx="10179050" cy="7366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/>
              <a:t>Актуальность</a:t>
            </a:r>
            <a:endParaRPr lang="ru-RU" sz="3200" dirty="0"/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1250950" y="889000"/>
            <a:ext cx="10179050" cy="55499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mtClean="0">
                <a:solidFill>
                  <a:schemeClr val="tx1"/>
                </a:solidFill>
              </a:rPr>
              <a:t>Огромную роль в экологическом образовании дошкольников играет практическая, исследовательская деятельность в природных условиях, что в свою очередь способствует развитию любознательности. Одно из определений любознательности в «Словаре по общественным наукам» звучит, как «активный интерес к окружающему миру, к явлениям, к людям», и задача педагогов развивать это «активный интерес».                                  </a:t>
            </a:r>
          </a:p>
          <a:p>
            <a:pPr marL="0" indent="0">
              <a:buFont typeface="Arial" charset="0"/>
              <a:buNone/>
            </a:pPr>
            <a:r>
              <a:rPr lang="ru-RU" smtClean="0">
                <a:solidFill>
                  <a:schemeClr val="tx1"/>
                </a:solidFill>
              </a:rPr>
              <a:t>Экологическое образование будет более эффективным, если изучать природу не только по картинкам и фотографиям, но и через эмоциональное восприятие деревьев, трав, через прямой контакт ребенка с природой.</a:t>
            </a:r>
          </a:p>
          <a:p>
            <a:pPr marL="0" indent="0">
              <a:buFont typeface="Arial" charset="0"/>
              <a:buNone/>
            </a:pPr>
            <a:r>
              <a:rPr lang="ru-RU" smtClean="0">
                <a:solidFill>
                  <a:schemeClr val="tx1"/>
                </a:solidFill>
              </a:rPr>
              <a:t>В любом городе, поселке есть интересные для наблюдений природные объекты: деревья, травы, насекомые, птицы. Изучать их лучше в процессе проектно-исследовательской деятельности - это один из перспективных и эффективных методов обучения и воспитания детей дошкольного возраста. Основываясь на личностно-ориентированном подходе к обучению и воспитанию, он развивает познавательный интерес, любознательность к различным областям знаний, формирует навыки сотрудничества, практические умения, в данном случае в области экологического воспитания.</a:t>
            </a:r>
          </a:p>
          <a:p>
            <a:pPr marL="0" indent="0">
              <a:buFont typeface="Arial" charset="0"/>
              <a:buNone/>
            </a:pPr>
            <a:endParaRPr lang="ru-RU" smtClean="0"/>
          </a:p>
          <a:p>
            <a:pPr marL="0" indent="0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8493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/>
              <a:t>Цель: </a:t>
            </a:r>
            <a:r>
              <a:rPr lang="ru-RU" sz="2000" dirty="0" smtClean="0">
                <a:solidFill>
                  <a:schemeClr val="tx1"/>
                </a:solidFill>
              </a:rPr>
              <a:t>расширять </a:t>
            </a:r>
            <a:r>
              <a:rPr lang="ru-RU" sz="2000" dirty="0">
                <a:solidFill>
                  <a:schemeClr val="tx1"/>
                </a:solidFill>
              </a:rPr>
              <a:t>и систематизировать знание детей об осени, как о времени года, ее признаках и явлениях.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0950" y="1231900"/>
            <a:ext cx="10179050" cy="49149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Задачи: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tx1"/>
                </a:solidFill>
              </a:rPr>
              <a:t>расширить  </a:t>
            </a:r>
            <a:r>
              <a:rPr lang="ru-RU" dirty="0">
                <a:solidFill>
                  <a:schemeClr val="tx1"/>
                </a:solidFill>
              </a:rPr>
              <a:t>представления об изменениях в природе  осенью;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tx1"/>
                </a:solidFill>
              </a:rPr>
              <a:t>развивать  умения наблюдать за живыми объектами и явлениями неживой природы;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chemeClr val="tx1"/>
                </a:solidFill>
              </a:rPr>
              <a:t>привлечь  внимания к окружающим природным объектам;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</a:rPr>
              <a:t>развивать  умение видеть красоту окружающего природного мира, разнообразия его красок и форм;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</a:rPr>
              <a:t>пополнить  и обогатить знания детей по лексическим темам: «Осень», «Овощи», «Фрукты»;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</a:rPr>
              <a:t>расширить представление о многообразии и пользе овощей и фруктов, </a:t>
            </a:r>
            <a:r>
              <a:rPr lang="ru-RU" dirty="0" err="1">
                <a:solidFill>
                  <a:schemeClr val="tx1"/>
                </a:solidFill>
              </a:rPr>
              <a:t>созреваемых</a:t>
            </a:r>
            <a:r>
              <a:rPr lang="ru-RU" dirty="0">
                <a:solidFill>
                  <a:schemeClr val="tx1"/>
                </a:solidFill>
              </a:rPr>
              <a:t> в осенний период;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</a:rPr>
              <a:t>воспитывать нравственные и духовные качества ребёнка во время его общения с природой.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9001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err="1" smtClean="0"/>
              <a:t>Предпологаемые</a:t>
            </a:r>
            <a:r>
              <a:rPr lang="ru-RU" sz="2800" dirty="0" smtClean="0"/>
              <a:t> результаты по окончании проекта</a:t>
            </a:r>
            <a:endParaRPr lang="ru-RU" sz="2800" dirty="0"/>
          </a:p>
        </p:txBody>
      </p:sp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1250950" y="990600"/>
            <a:ext cx="10179050" cy="48895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ru-RU" sz="2800" smtClean="0"/>
          </a:p>
          <a:p>
            <a:pPr marL="0" indent="0">
              <a:buFont typeface="Arial" charset="0"/>
              <a:buNone/>
            </a:pPr>
            <a:r>
              <a:rPr lang="ru-RU" sz="2800" smtClean="0">
                <a:solidFill>
                  <a:schemeClr val="tx1"/>
                </a:solidFill>
              </a:rPr>
              <a:t>углубятся  и расширятся знания об осени, ее признаках и дарах;</a:t>
            </a:r>
          </a:p>
          <a:p>
            <a:pPr marL="0" indent="0">
              <a:buFont typeface="Arial" charset="0"/>
              <a:buNone/>
            </a:pPr>
            <a:r>
              <a:rPr lang="ru-RU" sz="2800" smtClean="0">
                <a:solidFill>
                  <a:schemeClr val="tx1"/>
                </a:solidFill>
              </a:rPr>
              <a:t>пополнится словарный запас;</a:t>
            </a:r>
          </a:p>
          <a:p>
            <a:pPr marL="0" indent="0">
              <a:buFont typeface="Arial" charset="0"/>
              <a:buNone/>
            </a:pPr>
            <a:r>
              <a:rPr lang="ru-RU" sz="2800" smtClean="0">
                <a:solidFill>
                  <a:schemeClr val="tx1"/>
                </a:solidFill>
              </a:rPr>
              <a:t>разовьются навыки общения и речь, пространственная ориентация;</a:t>
            </a:r>
          </a:p>
          <a:p>
            <a:pPr marL="0" indent="0">
              <a:buFont typeface="Arial" charset="0"/>
              <a:buNone/>
            </a:pPr>
            <a:r>
              <a:rPr lang="ru-RU" sz="2800" smtClean="0">
                <a:solidFill>
                  <a:schemeClr val="tx1"/>
                </a:solidFill>
              </a:rPr>
              <a:t>познавательные интересы и расширится кругозор;</a:t>
            </a:r>
          </a:p>
          <a:p>
            <a:pPr marL="0" indent="0">
              <a:buFont typeface="Arial" charset="0"/>
              <a:buNone/>
            </a:pPr>
            <a:r>
              <a:rPr lang="ru-RU" sz="2800" smtClean="0">
                <a:solidFill>
                  <a:schemeClr val="tx1"/>
                </a:solidFill>
              </a:rPr>
              <a:t>разнообразятся способы сотрудничества;</a:t>
            </a:r>
          </a:p>
          <a:p>
            <a:pPr marL="0" indent="0">
              <a:buFont typeface="Arial" charset="0"/>
              <a:buNone/>
            </a:pPr>
            <a:r>
              <a:rPr lang="ru-RU" sz="2800" smtClean="0">
                <a:solidFill>
                  <a:schemeClr val="tx1"/>
                </a:solidFill>
              </a:rPr>
              <a:t>разовьются художественно-творческие навыки.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 smtClean="0"/>
              <a:t>Подготовительный этап проекта</a:t>
            </a:r>
            <a:endParaRPr lang="ru-RU" sz="4800" dirty="0"/>
          </a:p>
        </p:txBody>
      </p:sp>
      <p:pic>
        <p:nvPicPr>
          <p:cNvPr id="184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0950" y="1346200"/>
            <a:ext cx="9785350" cy="5080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6323012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sz="2800" dirty="0">
                <a:solidFill>
                  <a:schemeClr val="tx1"/>
                </a:solidFill>
              </a:rPr>
              <a:t>Составление плана совместной работы с детьми, педагогами и  родителями 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Подбор </a:t>
            </a:r>
            <a:r>
              <a:rPr lang="ru-RU" sz="2800" dirty="0">
                <a:solidFill>
                  <a:schemeClr val="tx1"/>
                </a:solidFill>
              </a:rPr>
              <a:t>материала и оборудования для совместной деятельности с детьми 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Подбор </a:t>
            </a:r>
            <a:r>
              <a:rPr lang="ru-RU" sz="2800" dirty="0">
                <a:solidFill>
                  <a:schemeClr val="tx1"/>
                </a:solidFill>
              </a:rPr>
              <a:t>песен, музыкальных игр, физкультминуток, комплексов гимнастики, связанных с тематикой проекта (музыкальный руководитель, инструктор по физической культуре).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Оформление </a:t>
            </a:r>
            <a:r>
              <a:rPr lang="ru-RU" sz="2800" dirty="0">
                <a:solidFill>
                  <a:schemeClr val="tx1"/>
                </a:solidFill>
              </a:rPr>
              <a:t>папок – передвижек для родителей по теме проекта, подбор фотографий , литературы для семейного чтения (воспитатель).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Беседы </a:t>
            </a:r>
            <a:r>
              <a:rPr lang="ru-RU" sz="2800" dirty="0">
                <a:solidFill>
                  <a:schemeClr val="tx1"/>
                </a:solidFill>
              </a:rPr>
              <a:t>с родителями ,консультации по теме проекта.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50" y="382588"/>
            <a:ext cx="10179050" cy="8620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Основной этап проекта</a:t>
            </a:r>
            <a:endParaRPr lang="ru-RU" dirty="0"/>
          </a:p>
        </p:txBody>
      </p:sp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0951" y="1244600"/>
            <a:ext cx="10179050" cy="534383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2728" y="381001"/>
            <a:ext cx="10172700" cy="8778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/>
              <a:t>Подвижные игры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1678" y="1295401"/>
            <a:ext cx="4800600" cy="774699"/>
          </a:xfrm>
        </p:spPr>
        <p:txBody>
          <a:bodyPr/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«У медведя во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бору»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3300" y="2400300"/>
            <a:ext cx="5181600" cy="3835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633864" y="1601789"/>
            <a:ext cx="4800600" cy="468311"/>
          </a:xfrm>
        </p:spPr>
        <p:txBody>
          <a:bodyPr/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«Зайке холодно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сидеть»</a:t>
            </a: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350000" y="2400300"/>
            <a:ext cx="5219700" cy="3835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836" y="2527300"/>
            <a:ext cx="2430164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527300"/>
            <a:ext cx="2557164" cy="344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1" y="2527300"/>
            <a:ext cx="25781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3864" y="2527300"/>
            <a:ext cx="2395836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Override1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876</TotalTime>
  <Words>490</Words>
  <Application>Microsoft Office PowerPoint</Application>
  <PresentationFormat>Широкоэкранный</PresentationFormat>
  <Paragraphs>59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Corbel</vt:lpstr>
      <vt:lpstr>Gill Sans MT</vt:lpstr>
      <vt:lpstr>Impact</vt:lpstr>
      <vt:lpstr>Wingdings</vt:lpstr>
      <vt:lpstr>Badge</vt:lpstr>
      <vt:lpstr>Проект «Королева Осень»</vt:lpstr>
      <vt:lpstr>Вид проекта: Групповой,  познавательно-исследовательский, творческий, игровой. Сроки реализации: долгосрочный с 02.09.2021 по  30.11.2021 Участники проекта:  дети, воспитатели старшей группы,   родители воспитанников. </vt:lpstr>
      <vt:lpstr>Актуальность</vt:lpstr>
      <vt:lpstr>Цель: расширять и систематизировать знание детей об осени, как о времени года, ее признаках и явлениях.</vt:lpstr>
      <vt:lpstr>Предпологаемые результаты по окончании проекта</vt:lpstr>
      <vt:lpstr>Подготовительный этап проекта</vt:lpstr>
      <vt:lpstr>Составление плана совместной работы с детьми, педагогами и  родителями .  Подбор материала и оборудования для совместной деятельности с детьми .  Подбор песен, музыкальных игр, физкультминуток, комплексов гимнастики, связанных с тематикой проекта (музыкальный руководитель, инструктор по физической культуре).  Оформление папок – передвижек для родителей по теме проекта, подбор фотографий , литературы для семейного чтения (воспитатель).  Беседы с родителями ,консультации по теме проекта.</vt:lpstr>
      <vt:lpstr>Основной этап проекта</vt:lpstr>
      <vt:lpstr>Подвижные игры</vt:lpstr>
      <vt:lpstr>Презентация PowerPoint</vt:lpstr>
      <vt:lpstr>Дидактические игры</vt:lpstr>
      <vt:lpstr>Что нам осень принесла!</vt:lpstr>
      <vt:lpstr>Исседовательская деятельность</vt:lpstr>
      <vt:lpstr>Наблюдение за сезонными изменениями</vt:lpstr>
      <vt:lpstr>Заключительный этап</vt:lpstr>
      <vt:lpstr>Выставка совместного творчества «Осень в детский сад пришла!»</vt:lpstr>
      <vt:lpstr>                    Интелектуальная Викторина «Загадки осени»  Задачи: закреплять знания о явлениях живой и неживой природы в осенний период года; развивать память, внимание, логическое мышление, художественный вкус, умение слушать других; воспитывать «чувство команды», взаимовыручки; создать положительный эмоциональный настрой. Дети группы заранее разбиваются на три команды. Конкурс № 1  – конкурс загадок. Отгадывают загадки команды по очереди. За каждую правильно отгаданную загадку – одно очко команде. Конкурс № 2 «Блиц опрос по теме осень» Каждой  команде задаются по 3 вопроса. За все правильные ответы команда получает одно очко. Конкурс № 3 «Бывает – не бывает». Я вам буду зачитывать предложения, которые я сочинила про осень. Вы совещаетесь командой и даете ответ: да – если такое осенью бывает, нет – если такого осенью не бывает. За каждый правильный ответ команда получает одно очко. Конкурс № 4 «Перевези урожай» В одной стороне зала стоят 3 грузовика, в другой стороне на пол раскладывают муляжи фруктов, овощей. По сигналу команды перевозят по одному предмету, передают следующему игроку. Выигрывает команда, которая быстрее и правильно справилась с заданием. За выигрыш в эстафете команда получает одно очко. Конкурс № 5 «Четвёртый лишний». Команды по очереди выполняют задание. Из четырёх картинок вы должны выбрать ту, которую считаете лишний по какому-либо признаку. Напоминаю, что наша тема – осень. За каждый правильный ответ команда получает одно очко. Подведение итогов. Награждение победителей.</vt:lpstr>
      <vt:lpstr>Подведение итогов проекта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«Королева Осень»</dc:title>
  <dc:creator>User</dc:creator>
  <cp:lastModifiedBy>User</cp:lastModifiedBy>
  <cp:revision>64</cp:revision>
  <dcterms:created xsi:type="dcterms:W3CDTF">2021-01-24T12:44:55Z</dcterms:created>
  <dcterms:modified xsi:type="dcterms:W3CDTF">2022-02-09T08:46:34Z</dcterms:modified>
</cp:coreProperties>
</file>