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9" r:id="rId3"/>
    <p:sldId id="260" r:id="rId4"/>
    <p:sldId id="262" r:id="rId5"/>
    <p:sldId id="268" r:id="rId6"/>
    <p:sldId id="266" r:id="rId7"/>
    <p:sldId id="257" r:id="rId8"/>
    <p:sldId id="258" r:id="rId9"/>
    <p:sldId id="269" r:id="rId10"/>
  </p:sldIdLst>
  <p:sldSz cx="9144000" cy="6858000" type="screen4x3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2232" y="-4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theme" Target="theme/theme1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viewProps" Target="view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presProps" Target="presProps.xml" /><Relationship Id="rId5" Type="http://schemas.openxmlformats.org/officeDocument/2006/relationships/slide" Target="slides/slide4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tableStyles" Target="tableStyle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2FA00-DBE7-420F-83E8-4E51CFCA274C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7EB29-9CA0-47AC-960E-4D2ED9D046F8}" type="slidenum">
              <a:rPr lang="ru-RU" smtClean="0"/>
              <a:t>‹#›</a:t>
            </a:fld>
            <a:endParaRPr lang="ru-RU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2FA00-DBE7-420F-83E8-4E51CFCA274C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7EB29-9CA0-47AC-960E-4D2ED9D046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2FA00-DBE7-420F-83E8-4E51CFCA274C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7EB29-9CA0-47AC-960E-4D2ED9D046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2FA00-DBE7-420F-83E8-4E51CFCA274C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7EB29-9CA0-47AC-960E-4D2ED9D046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2FA00-DBE7-420F-83E8-4E51CFCA274C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7EB29-9CA0-47AC-960E-4D2ED9D046F8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2FA00-DBE7-420F-83E8-4E51CFCA274C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7EB29-9CA0-47AC-960E-4D2ED9D046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2FA00-DBE7-420F-83E8-4E51CFCA274C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7EB29-9CA0-47AC-960E-4D2ED9D046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2FA00-DBE7-420F-83E8-4E51CFCA274C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7EB29-9CA0-47AC-960E-4D2ED9D046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2FA00-DBE7-420F-83E8-4E51CFCA274C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7EB29-9CA0-47AC-960E-4D2ED9D046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2FA00-DBE7-420F-83E8-4E51CFCA274C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7EB29-9CA0-47AC-960E-4D2ED9D046F8}" type="slidenum">
              <a:rPr lang="ru-RU" smtClean="0"/>
              <a:t>‹#›</a:t>
            </a:fld>
            <a:endParaRPr lang="ru-RU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2FA00-DBE7-420F-83E8-4E51CFCA274C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7EB29-9CA0-47AC-960E-4D2ED9D046F8}" type="slidenum">
              <a:rPr lang="ru-RU" smtClean="0"/>
              <a:t>‹#›</a:t>
            </a:fld>
            <a:endParaRPr lang="ru-RU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5032FA00-DBE7-420F-83E8-4E51CFCA274C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E7B7EB29-9CA0-47AC-960E-4D2ED9D046F8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4.xml" 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 /><Relationship Id="rId3" Type="http://schemas.openxmlformats.org/officeDocument/2006/relationships/image" Target="../media/image3.jpeg" /><Relationship Id="rId7" Type="http://schemas.openxmlformats.org/officeDocument/2006/relationships/image" Target="../media/image7.jpeg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6.jpeg" /><Relationship Id="rId5" Type="http://schemas.openxmlformats.org/officeDocument/2006/relationships/image" Target="../media/image5.jpeg" /><Relationship Id="rId4" Type="http://schemas.openxmlformats.org/officeDocument/2006/relationships/image" Target="../media/image4.jpeg" /><Relationship Id="rId9" Type="http://schemas.openxmlformats.org/officeDocument/2006/relationships/image" Target="../media/image9.jpeg" 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 /><Relationship Id="rId13" Type="http://schemas.openxmlformats.org/officeDocument/2006/relationships/image" Target="../media/image21.jpeg" /><Relationship Id="rId18" Type="http://schemas.openxmlformats.org/officeDocument/2006/relationships/image" Target="../media/image26.jpeg" /><Relationship Id="rId3" Type="http://schemas.openxmlformats.org/officeDocument/2006/relationships/image" Target="../media/image11.jpeg" /><Relationship Id="rId21" Type="http://schemas.openxmlformats.org/officeDocument/2006/relationships/image" Target="../media/image29.jpeg" /><Relationship Id="rId7" Type="http://schemas.openxmlformats.org/officeDocument/2006/relationships/image" Target="../media/image15.jpeg" /><Relationship Id="rId12" Type="http://schemas.openxmlformats.org/officeDocument/2006/relationships/image" Target="../media/image20.jpeg" /><Relationship Id="rId17" Type="http://schemas.openxmlformats.org/officeDocument/2006/relationships/image" Target="../media/image25.jpeg" /><Relationship Id="rId2" Type="http://schemas.openxmlformats.org/officeDocument/2006/relationships/image" Target="../media/image10.jpeg" /><Relationship Id="rId16" Type="http://schemas.openxmlformats.org/officeDocument/2006/relationships/image" Target="../media/image24.jpeg" /><Relationship Id="rId20" Type="http://schemas.openxmlformats.org/officeDocument/2006/relationships/image" Target="../media/image28.jpe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14.jpeg" /><Relationship Id="rId11" Type="http://schemas.openxmlformats.org/officeDocument/2006/relationships/image" Target="../media/image19.jpeg" /><Relationship Id="rId5" Type="http://schemas.openxmlformats.org/officeDocument/2006/relationships/image" Target="../media/image13.png" /><Relationship Id="rId15" Type="http://schemas.openxmlformats.org/officeDocument/2006/relationships/image" Target="../media/image23.jpeg" /><Relationship Id="rId10" Type="http://schemas.openxmlformats.org/officeDocument/2006/relationships/image" Target="../media/image18.png" /><Relationship Id="rId19" Type="http://schemas.openxmlformats.org/officeDocument/2006/relationships/image" Target="../media/image27.jpeg" /><Relationship Id="rId4" Type="http://schemas.openxmlformats.org/officeDocument/2006/relationships/image" Target="../media/image12.png" /><Relationship Id="rId9" Type="http://schemas.openxmlformats.org/officeDocument/2006/relationships/image" Target="../media/image17.jpeg" /><Relationship Id="rId14" Type="http://schemas.openxmlformats.org/officeDocument/2006/relationships/image" Target="../media/image22.jpeg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 /><Relationship Id="rId7" Type="http://schemas.openxmlformats.org/officeDocument/2006/relationships/image" Target="../media/image35.jpeg" /><Relationship Id="rId2" Type="http://schemas.openxmlformats.org/officeDocument/2006/relationships/image" Target="../media/image30.jpe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34.jpeg" /><Relationship Id="rId5" Type="http://schemas.openxmlformats.org/officeDocument/2006/relationships/image" Target="../media/image33.jpeg" /><Relationship Id="rId4" Type="http://schemas.openxmlformats.org/officeDocument/2006/relationships/image" Target="../media/image32.jpeg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 /><Relationship Id="rId7" Type="http://schemas.openxmlformats.org/officeDocument/2006/relationships/image" Target="../media/image41.jpeg" /><Relationship Id="rId2" Type="http://schemas.openxmlformats.org/officeDocument/2006/relationships/image" Target="../media/image36.jpe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40.jpeg" /><Relationship Id="rId5" Type="http://schemas.openxmlformats.org/officeDocument/2006/relationships/image" Target="../media/image39.jpeg" /><Relationship Id="rId4" Type="http://schemas.openxmlformats.org/officeDocument/2006/relationships/image" Target="../media/image38.jpeg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204864"/>
            <a:ext cx="5904656" cy="1584176"/>
          </a:xfrm>
        </p:spPr>
        <p:txBody>
          <a:bodyPr>
            <a:normAutofit fontScale="90000"/>
          </a:bodyPr>
          <a:lstStyle/>
          <a:p>
            <a:pPr lvl="0" defTabSz="914308">
              <a:spcBef>
                <a:spcPts val="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cap="none" dirty="0">
                <a:solidFill>
                  <a:schemeClr val="bg2">
                    <a:lumMod val="90000"/>
                    <a:lumOff val="10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/>
              </a:rPr>
              <a:t>Леонова </a:t>
            </a:r>
            <a:br>
              <a:rPr lang="ru-RU" sz="2400" cap="none" dirty="0">
                <a:solidFill>
                  <a:schemeClr val="bg2">
                    <a:lumMod val="90000"/>
                    <a:lumOff val="10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/>
              </a:rPr>
            </a:br>
            <a:r>
              <a:rPr lang="ru-RU" sz="2400" cap="none" dirty="0">
                <a:solidFill>
                  <a:schemeClr val="bg2">
                    <a:lumMod val="90000"/>
                    <a:lumOff val="10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/>
              </a:rPr>
              <a:t>Алена Викторовна</a:t>
            </a:r>
            <a:br>
              <a:rPr lang="ru-RU" sz="2400" cap="none" dirty="0">
                <a:solidFill>
                  <a:schemeClr val="bg2">
                    <a:lumMod val="90000"/>
                    <a:lumOff val="10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/>
              </a:rPr>
            </a:br>
            <a:br>
              <a:rPr lang="ru-RU" sz="2400" cap="none" dirty="0">
                <a:solidFill>
                  <a:schemeClr val="bg2">
                    <a:lumMod val="90000"/>
                    <a:lumOff val="10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/>
              </a:rPr>
            </a:br>
            <a:r>
              <a:rPr lang="ru-RU" sz="2400" dirty="0">
                <a:solidFill>
                  <a:schemeClr val="bg2">
                    <a:lumMod val="90000"/>
                    <a:lumOff val="10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/>
              </a:rPr>
              <a:t>социальный работник</a:t>
            </a:r>
            <a:br>
              <a:rPr lang="ru-RU" cap="none" dirty="0">
                <a:solidFill>
                  <a:srgbClr val="0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sz="2800" b="1" dirty="0">
                <a:solidFill>
                  <a:schemeClr val="bg2">
                    <a:lumMod val="75000"/>
                    <a:lumOff val="25000"/>
                  </a:schemeClr>
                </a:solidFill>
                <a:effectLst>
                  <a:outerShdw dist="38996" dir="5459597">
                    <a:srgbClr val="000000"/>
                  </a:outerShdw>
                </a:effectLst>
              </a:rPr>
              <a:t>ГОАУСОН «</a:t>
            </a:r>
            <a:r>
              <a:rPr lang="ru-RU" sz="2800" b="1" dirty="0" err="1">
                <a:solidFill>
                  <a:schemeClr val="bg2">
                    <a:lumMod val="75000"/>
                    <a:lumOff val="25000"/>
                  </a:schemeClr>
                </a:solidFill>
                <a:effectLst>
                  <a:outerShdw dist="38996" dir="5459597">
                    <a:srgbClr val="000000"/>
                  </a:outerShdw>
                </a:effectLst>
              </a:rPr>
              <a:t>Полярнинский</a:t>
            </a:r>
            <a:r>
              <a:rPr lang="ru-RU" sz="2800" b="1" dirty="0">
                <a:solidFill>
                  <a:schemeClr val="bg2">
                    <a:lumMod val="75000"/>
                    <a:lumOff val="25000"/>
                  </a:schemeClr>
                </a:solidFill>
                <a:effectLst>
                  <a:outerShdw dist="38996" dir="5459597">
                    <a:srgbClr val="000000"/>
                  </a:outerShdw>
                </a:effectLst>
              </a:rPr>
              <a:t> КЦСОН»</a:t>
            </a:r>
          </a:p>
          <a:p>
            <a:endParaRPr lang="ru-RU" sz="2800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6815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>
                <a:solidFill>
                  <a:srgbClr val="0BD0D9"/>
                </a:solidFill>
                <a:latin typeface="Times New Roman"/>
              </a:rPr>
              <a:t>Я – СОЦИАЛЬНЫЙ РАБОТНИК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defTabSz="914308">
              <a:spcBef>
                <a:spcPts val="0"/>
              </a:spcBef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b="1" dirty="0">
                <a:solidFill>
                  <a:srgbClr val="FFFF00"/>
                </a:solidFill>
                <a:latin typeface="Times New Roman"/>
              </a:rPr>
              <a:t>Социальный работник….это профессия становится делом жизни лишь</a:t>
            </a:r>
          </a:p>
          <a:p>
            <a:pPr marL="0" lvl="0" indent="0" defTabSz="914308">
              <a:spcBef>
                <a:spcPts val="0"/>
              </a:spcBef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b="1" dirty="0">
                <a:solidFill>
                  <a:srgbClr val="FFFF00"/>
                </a:solidFill>
                <a:latin typeface="Times New Roman"/>
              </a:rPr>
              <a:t>тех, кто готов самоотверженно трудится для людей, которые в силу </a:t>
            </a:r>
          </a:p>
          <a:p>
            <a:pPr marL="0" lvl="0" indent="0" defTabSz="914308">
              <a:spcBef>
                <a:spcPts val="0"/>
              </a:spcBef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b="1" dirty="0">
                <a:solidFill>
                  <a:srgbClr val="FFFF00"/>
                </a:solidFill>
                <a:latin typeface="Times New Roman"/>
              </a:rPr>
              <a:t>недуга, преклонного возраста, сложившихся обстоятельств не могут </a:t>
            </a:r>
          </a:p>
          <a:p>
            <a:pPr marL="0" lvl="0" indent="0" defTabSz="914308">
              <a:spcBef>
                <a:spcPts val="0"/>
              </a:spcBef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b="1" dirty="0">
                <a:solidFill>
                  <a:srgbClr val="FFFF00"/>
                </a:solidFill>
                <a:latin typeface="Times New Roman"/>
              </a:rPr>
              <a:t>обходиться без посторонней помощи. Социальный работник- это </a:t>
            </a:r>
          </a:p>
          <a:p>
            <a:pPr marL="0" lvl="0" indent="0" defTabSz="914308">
              <a:spcBef>
                <a:spcPts val="0"/>
              </a:spcBef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b="1" dirty="0">
                <a:solidFill>
                  <a:srgbClr val="FFFF00"/>
                </a:solidFill>
                <a:latin typeface="Times New Roman"/>
              </a:rPr>
              <a:t>особая профессия ,это люди особого душевного вклада, отзывчивые,</a:t>
            </a:r>
          </a:p>
          <a:p>
            <a:pPr marL="0" lvl="0" indent="0" defTabSz="914308">
              <a:spcBef>
                <a:spcPts val="0"/>
              </a:spcBef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b="1" dirty="0">
                <a:solidFill>
                  <a:srgbClr val="FFFF00"/>
                </a:solidFill>
                <a:latin typeface="Times New Roman"/>
              </a:rPr>
              <a:t>умеющие сострадать, всегда готовые прийти на помощь. В случае </a:t>
            </a:r>
          </a:p>
          <a:p>
            <a:pPr marL="0" lvl="0" indent="0" defTabSz="914308">
              <a:spcBef>
                <a:spcPts val="0"/>
              </a:spcBef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b="1" dirty="0">
                <a:solidFill>
                  <a:srgbClr val="FFFF00"/>
                </a:solidFill>
                <a:latin typeface="Times New Roman"/>
              </a:rPr>
              <a:t>трудностей, беды или горя, люди обращаются к родным, близким,</a:t>
            </a:r>
          </a:p>
          <a:p>
            <a:pPr marL="0" lvl="0" indent="0" defTabSz="914308">
              <a:spcBef>
                <a:spcPts val="0"/>
              </a:spcBef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b="1" dirty="0">
                <a:solidFill>
                  <a:srgbClr val="FFFF00"/>
                </a:solidFill>
                <a:latin typeface="Times New Roman"/>
              </a:rPr>
              <a:t>друзьям и знакомым, а когда родных нет или они не могут помочь? </a:t>
            </a:r>
          </a:p>
          <a:p>
            <a:pPr marL="0" lvl="0" indent="0" defTabSz="914308">
              <a:spcBef>
                <a:spcPts val="0"/>
              </a:spcBef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b="1" dirty="0">
                <a:solidFill>
                  <a:srgbClr val="FFFF00"/>
                </a:solidFill>
                <a:latin typeface="Times New Roman"/>
              </a:rPr>
              <a:t>Тогда идут к нам. Работники социальной сферы — это люди, которым </a:t>
            </a:r>
          </a:p>
          <a:p>
            <a:pPr marL="0" lvl="0" indent="0" defTabSz="914308">
              <a:spcBef>
                <a:spcPts val="0"/>
              </a:spcBef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b="1" dirty="0">
                <a:solidFill>
                  <a:srgbClr val="FFFF00"/>
                </a:solidFill>
                <a:latin typeface="Times New Roman"/>
              </a:rPr>
              <a:t>некуда отступать, позади нас одиночество и отчаяние. Мы — это </a:t>
            </a:r>
          </a:p>
          <a:p>
            <a:pPr marL="0" lvl="0" indent="0" defTabSz="914308">
              <a:spcBef>
                <a:spcPts val="0"/>
              </a:spcBef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b="1" dirty="0">
                <a:solidFill>
                  <a:srgbClr val="FFFF00"/>
                </a:solidFill>
                <a:latin typeface="Times New Roman"/>
              </a:rPr>
              <a:t>последняя инстанция, куда люди, находящиеся в трудной жизненной </a:t>
            </a:r>
          </a:p>
          <a:p>
            <a:pPr marL="0" lvl="0" indent="0" defTabSz="914308">
              <a:spcBef>
                <a:spcPts val="0"/>
              </a:spcBef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b="1" dirty="0">
                <a:solidFill>
                  <a:srgbClr val="FFFF00"/>
                </a:solidFill>
                <a:latin typeface="Times New Roman"/>
              </a:rPr>
              <a:t>ситуации, обращаются за помощью. Если не поможем мы, то не </a:t>
            </a:r>
          </a:p>
          <a:p>
            <a:pPr marL="0" lvl="0" indent="0" defTabSz="914308">
              <a:spcBef>
                <a:spcPts val="0"/>
              </a:spcBef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b="1" dirty="0">
                <a:solidFill>
                  <a:srgbClr val="FFFF00"/>
                </a:solidFill>
                <a:latin typeface="Times New Roman"/>
              </a:rPr>
              <a:t>поможет никто. Для некоторых людей социальная помощь — </a:t>
            </a:r>
          </a:p>
          <a:p>
            <a:pPr marL="0" lvl="0" indent="0" defTabSz="914308">
              <a:spcBef>
                <a:spcPts val="0"/>
              </a:spcBef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b="1" dirty="0">
                <a:solidFill>
                  <a:srgbClr val="FFFF00"/>
                </a:solidFill>
                <a:latin typeface="Times New Roman"/>
              </a:rPr>
              <a:t>последний шанс вновь начать жить, а не просто существовать.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28880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080120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rgbClr val="0BD0D9"/>
                </a:solidFill>
                <a:latin typeface="Times New Roman"/>
              </a:rPr>
              <a:t>СОЦИАЛЬНАЯ РАБОТА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defTabSz="914308">
              <a:spcBef>
                <a:spcPts val="0"/>
              </a:spcBef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b="1" dirty="0">
                <a:solidFill>
                  <a:srgbClr val="FFFF00"/>
                </a:solidFill>
                <a:latin typeface="Times New Roman"/>
              </a:rPr>
              <a:t>Сегодня невозможно представить нашу жизнь без социальной </a:t>
            </a:r>
          </a:p>
          <a:p>
            <a:pPr marL="0" lvl="0" indent="0" defTabSz="914308">
              <a:spcBef>
                <a:spcPts val="0"/>
              </a:spcBef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b="1" dirty="0">
                <a:solidFill>
                  <a:srgbClr val="FFFF00"/>
                </a:solidFill>
                <a:latin typeface="Times New Roman"/>
              </a:rPr>
              <a:t>службы на дому. Наша работа заключается в том, чтобы выдержать </a:t>
            </a:r>
          </a:p>
          <a:p>
            <a:pPr marL="0" lvl="0" indent="0" defTabSz="914308">
              <a:spcBef>
                <a:spcPts val="0"/>
              </a:spcBef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b="1" dirty="0">
                <a:solidFill>
                  <a:srgbClr val="FFFF00"/>
                </a:solidFill>
                <a:latin typeface="Times New Roman"/>
              </a:rPr>
              <a:t>чужую боль и трагедию, в любую минуту помочь тем, кому в этой </a:t>
            </a:r>
          </a:p>
          <a:p>
            <a:pPr marL="0" lvl="0" indent="0" defTabSz="914308">
              <a:spcBef>
                <a:spcPts val="0"/>
              </a:spcBef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b="1" dirty="0">
                <a:solidFill>
                  <a:srgbClr val="FFFF00"/>
                </a:solidFill>
                <a:latin typeface="Times New Roman"/>
              </a:rPr>
              <a:t>жизни сложнее всего. Для исполнения своих обязанностей </a:t>
            </a:r>
          </a:p>
          <a:p>
            <a:pPr marL="0" lvl="0" indent="0" defTabSz="914308">
              <a:spcBef>
                <a:spcPts val="0"/>
              </a:spcBef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b="1" dirty="0">
                <a:solidFill>
                  <a:srgbClr val="FFFF00"/>
                </a:solidFill>
                <a:latin typeface="Times New Roman"/>
              </a:rPr>
              <a:t>соцработнику нужно иметь большое сердце, терпение, </a:t>
            </a:r>
          </a:p>
          <a:p>
            <a:pPr marL="0" lvl="0" indent="0" defTabSz="914308">
              <a:spcBef>
                <a:spcPts val="0"/>
              </a:spcBef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b="1" dirty="0">
                <a:solidFill>
                  <a:srgbClr val="FFFF00"/>
                </a:solidFill>
                <a:latin typeface="Times New Roman"/>
              </a:rPr>
              <a:t>отзывчивость и сострадание. В этой профессии необходимо </a:t>
            </a:r>
          </a:p>
          <a:p>
            <a:pPr marL="0" lvl="0" indent="0" defTabSz="914308">
              <a:spcBef>
                <a:spcPts val="0"/>
              </a:spcBef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b="1" dirty="0">
                <a:solidFill>
                  <a:srgbClr val="FFFF00"/>
                </a:solidFill>
                <a:latin typeface="Times New Roman"/>
              </a:rPr>
              <a:t>совмещать очень многое: знания медсестры и юриста, навыки </a:t>
            </a:r>
          </a:p>
          <a:p>
            <a:pPr marL="0" lvl="0" indent="0" defTabSz="914308">
              <a:spcBef>
                <a:spcPts val="0"/>
              </a:spcBef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b="1" dirty="0">
                <a:solidFill>
                  <a:srgbClr val="FFFF00"/>
                </a:solidFill>
                <a:latin typeface="Times New Roman"/>
              </a:rPr>
              <a:t>психологической, педагогической помощи. Кроме этого, нужно </a:t>
            </a:r>
          </a:p>
          <a:p>
            <a:pPr marL="0" lvl="0" indent="0" defTabSz="914308">
              <a:spcBef>
                <a:spcPts val="0"/>
              </a:spcBef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b="1" dirty="0">
                <a:solidFill>
                  <a:srgbClr val="FFFF00"/>
                </a:solidFill>
                <a:latin typeface="Times New Roman"/>
              </a:rPr>
              <a:t>обладать чувством юмора, умением общаться с людьми, слушать </a:t>
            </a:r>
          </a:p>
          <a:p>
            <a:pPr marL="0" lvl="0" indent="0" defTabSz="914308">
              <a:spcBef>
                <a:spcPts val="0"/>
              </a:spcBef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b="1" dirty="0">
                <a:solidFill>
                  <a:srgbClr val="FFFF00"/>
                </a:solidFill>
                <a:latin typeface="Times New Roman"/>
              </a:rPr>
              <a:t>их, находить нужные слова для поддержки. За день приходится </a:t>
            </a:r>
          </a:p>
          <a:p>
            <a:pPr marL="0" lvl="0" indent="0" defTabSz="914308">
              <a:spcBef>
                <a:spcPts val="0"/>
              </a:spcBef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b="1" dirty="0">
                <a:solidFill>
                  <a:srgbClr val="FFFF00"/>
                </a:solidFill>
                <a:latin typeface="Times New Roman"/>
              </a:rPr>
              <a:t>прошагать не один километр по улицам поселка, чтобы побывать </a:t>
            </a:r>
          </a:p>
          <a:p>
            <a:pPr marL="0" lvl="0" indent="0" defTabSz="914308">
              <a:spcBef>
                <a:spcPts val="0"/>
              </a:spcBef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b="1" dirty="0">
                <a:solidFill>
                  <a:srgbClr val="FFFF00"/>
                </a:solidFill>
                <a:latin typeface="Times New Roman"/>
              </a:rPr>
              <a:t>у своих подопечных, выполнить их поручения. Оказывать услуги </a:t>
            </a:r>
          </a:p>
          <a:p>
            <a:pPr marL="0" lvl="0" indent="0" defTabSz="914308">
              <a:spcBef>
                <a:spcPts val="0"/>
              </a:spcBef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b="1" dirty="0">
                <a:solidFill>
                  <a:srgbClr val="FFFF00"/>
                </a:solidFill>
                <a:latin typeface="Times New Roman"/>
              </a:rPr>
              <a:t>пожилым людям – дело нелегкое. Приходится переживать </a:t>
            </a:r>
          </a:p>
          <a:p>
            <a:pPr marL="0" lvl="0" indent="0" defTabSz="914308">
              <a:spcBef>
                <a:spcPts val="0"/>
              </a:spcBef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b="1" dirty="0">
                <a:solidFill>
                  <a:srgbClr val="FFFF00"/>
                </a:solidFill>
                <a:latin typeface="Times New Roman"/>
              </a:rPr>
              <a:t>различные ситуации, но наша работа бесценна несмотря ни на что!</a:t>
            </a:r>
            <a:endParaRPr lang="ru-RU" dirty="0">
              <a:solidFill>
                <a:srgbClr val="FFFF00"/>
              </a:solidFill>
              <a:latin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64930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rmAutofit fontScale="90000"/>
          </a:bodyPr>
          <a:lstStyle/>
          <a:p>
            <a:r>
              <a:rPr lang="ru-RU" dirty="0">
                <a:ln w="13335" cmpd="sng">
                  <a:solidFill>
                    <a:srgbClr val="759AA5">
                      <a:lumMod val="50000"/>
                    </a:srgbClr>
                  </a:solidFill>
                  <a:prstDash val="solid"/>
                </a:ln>
                <a:solidFill>
                  <a:srgbClr val="0BD0D9"/>
                </a:solidFill>
                <a:latin typeface="Times New Roman"/>
              </a:rPr>
              <a:t>Успехи и достижения в профессиональной деятельности, фото из повседневной работы.</a:t>
            </a:r>
            <a:endParaRPr lang="ru-RU" sz="28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rgbClr val="FFFF00"/>
                </a:solidFill>
              </a:rPr>
              <a:t>Разработка и распространение информационных буклетов для получателей социальных услуг на дому. 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FFFF00"/>
                </a:solidFill>
              </a:rPr>
              <a:t>Участие в конкурсах, </a:t>
            </a:r>
            <a:r>
              <a:rPr lang="ru-RU" sz="2400" dirty="0" err="1">
                <a:solidFill>
                  <a:srgbClr val="FFFF00"/>
                </a:solidFill>
              </a:rPr>
              <a:t>вебинарах</a:t>
            </a:r>
            <a:r>
              <a:rPr lang="ru-RU" sz="2400" dirty="0">
                <a:solidFill>
                  <a:srgbClr val="FFFF00"/>
                </a:solidFill>
              </a:rPr>
              <a:t>, мастер-классах.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FFFF00"/>
                </a:solidFill>
              </a:rPr>
              <a:t>Изготовление подделок на праздники.</a:t>
            </a:r>
          </a:p>
        </p:txBody>
      </p:sp>
      <p:pic>
        <p:nvPicPr>
          <p:cNvPr id="4098" name="Picture 2" descr="C:\Users\User\Desktop\дипл\20230403_09531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8200" y="1833067"/>
            <a:ext cx="4038600" cy="4060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46643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220506_09010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37" y="4726090"/>
            <a:ext cx="2350085" cy="176256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20230306_093524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0413">
            <a:off x="464829" y="2998438"/>
            <a:ext cx="3088102" cy="196868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20220303_090420"/>
          <p:cNvPicPr>
            <a:picLocks noGrp="1" noChangeAspect="1"/>
          </p:cNvPicPr>
          <p:nvPr isPhoto="1"/>
        </p:nvPicPr>
        <p:blipFill>
          <a:blip r:embed="rId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37444">
            <a:off x="3079600" y="3988326"/>
            <a:ext cx="2853392" cy="214004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20221003_084603"/>
          <p:cNvPicPr>
            <a:picLocks noGrp="1" noChangeAspect="1"/>
          </p:cNvPicPr>
          <p:nvPr isPhoto="1"/>
        </p:nvPicPr>
        <p:blipFill>
          <a:blip r:embed="rId5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84761">
            <a:off x="567760" y="772816"/>
            <a:ext cx="2516750" cy="1887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20220504_084145"/>
          <p:cNvPicPr>
            <a:picLocks noGrp="1" noChangeAspect="1"/>
          </p:cNvPicPr>
          <p:nvPr isPhoto="1"/>
        </p:nvPicPr>
        <p:blipFill>
          <a:blip r:embed="rId6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29055">
            <a:off x="5208262" y="3686533"/>
            <a:ext cx="3012097" cy="2259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20220222_085306"/>
          <p:cNvPicPr>
            <a:picLocks noGrp="1" noChangeAspect="1"/>
          </p:cNvPicPr>
          <p:nvPr isPhoto="1"/>
        </p:nvPicPr>
        <p:blipFill>
          <a:blip r:embed="rId7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34055">
            <a:off x="4269867" y="600475"/>
            <a:ext cx="2976331" cy="2232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20230216_090140"/>
          <p:cNvPicPr>
            <a:picLocks noGrp="1" noChangeAspect="1"/>
          </p:cNvPicPr>
          <p:nvPr isPhoto="1"/>
        </p:nvPicPr>
        <p:blipFill>
          <a:blip r:embed="rId8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95005">
            <a:off x="5832281" y="2187001"/>
            <a:ext cx="3023946" cy="1700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20221124_094849"/>
          <p:cNvPicPr>
            <a:picLocks noGrp="1" noChangeAspect="1"/>
          </p:cNvPicPr>
          <p:nvPr isPhoto="1"/>
        </p:nvPicPr>
        <p:blipFill>
          <a:blip r:embed="rId9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94355">
            <a:off x="2466314" y="1880828"/>
            <a:ext cx="2322679" cy="17420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403773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220705_215611 (1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3222" y="4982579"/>
            <a:ext cx="1547927" cy="106930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20220826_110908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3359" y="3940017"/>
            <a:ext cx="1118289" cy="15772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1097" y="2632138"/>
            <a:ext cx="1762125" cy="123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91408"/>
            <a:ext cx="1262063" cy="177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 descr="20230403_190246"/>
          <p:cNvPicPr>
            <a:picLocks noGrp="1" noChangeAspect="1"/>
          </p:cNvPicPr>
          <p:nvPr isPhoto="1"/>
        </p:nvPicPr>
        <p:blipFill>
          <a:blip r:embed="rId6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9683" y="3248088"/>
            <a:ext cx="1181200" cy="1844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20230403_190256"/>
          <p:cNvPicPr>
            <a:picLocks noGrp="1" noChangeAspect="1"/>
          </p:cNvPicPr>
          <p:nvPr isPhoto="1"/>
        </p:nvPicPr>
        <p:blipFill>
          <a:blip r:embed="rId7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648" y="346348"/>
            <a:ext cx="1438196" cy="2132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20230403_190329"/>
          <p:cNvPicPr>
            <a:picLocks noGrp="1" noChangeAspect="1"/>
          </p:cNvPicPr>
          <p:nvPr isPhoto="1"/>
        </p:nvPicPr>
        <p:blipFill>
          <a:blip r:embed="rId8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823" y="742392"/>
            <a:ext cx="965850" cy="1340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20230403_190424"/>
          <p:cNvPicPr>
            <a:picLocks noGrp="1" noChangeAspect="1"/>
          </p:cNvPicPr>
          <p:nvPr isPhoto="1"/>
        </p:nvPicPr>
        <p:blipFill>
          <a:blip r:embed="rId9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1005208"/>
            <a:ext cx="1649665" cy="11364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7217" y="3944214"/>
            <a:ext cx="1889175" cy="1300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Рисунок 10" descr="20230403_190517"/>
          <p:cNvPicPr>
            <a:picLocks noGrp="1" noChangeAspect="1"/>
          </p:cNvPicPr>
          <p:nvPr isPhoto="1"/>
        </p:nvPicPr>
        <p:blipFill>
          <a:blip r:embed="rId11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711" y="398151"/>
            <a:ext cx="1359297" cy="18565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certificate"/>
          <p:cNvPicPr>
            <a:picLocks noGrp="1" noChangeAspect="1"/>
          </p:cNvPicPr>
          <p:nvPr isPhoto="1"/>
        </p:nvPicPr>
        <p:blipFill>
          <a:blip r:embed="rId1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805" y="2047621"/>
            <a:ext cx="1271984" cy="17992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IMG-20220207-WA0009"/>
          <p:cNvPicPr>
            <a:picLocks noGrp="1" noChangeAspect="1"/>
          </p:cNvPicPr>
          <p:nvPr isPhoto="1"/>
        </p:nvPicPr>
        <p:blipFill>
          <a:blip r:embed="rId1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140" y="4206216"/>
            <a:ext cx="1508100" cy="1198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20230403_192838"/>
          <p:cNvPicPr>
            <a:picLocks noGrp="1" noChangeAspect="1"/>
          </p:cNvPicPr>
          <p:nvPr isPhoto="1"/>
        </p:nvPicPr>
        <p:blipFill>
          <a:blip r:embed="rId1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7240" y="4676150"/>
            <a:ext cx="1009923" cy="14562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 descr="20230403_192808"/>
          <p:cNvPicPr>
            <a:picLocks noGrp="1" noChangeAspect="1"/>
          </p:cNvPicPr>
          <p:nvPr isPhoto="1"/>
        </p:nvPicPr>
        <p:blipFill>
          <a:blip r:embed="rId15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081" y="3232554"/>
            <a:ext cx="1691680" cy="11715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 descr="20230403_192743"/>
          <p:cNvPicPr>
            <a:picLocks noGrp="1" noChangeAspect="1"/>
          </p:cNvPicPr>
          <p:nvPr isPhoto="1"/>
        </p:nvPicPr>
        <p:blipFill>
          <a:blip r:embed="rId16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061" y="2972221"/>
            <a:ext cx="1708139" cy="12455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Рисунок 16" descr="20230403_192705"/>
          <p:cNvPicPr>
            <a:picLocks noGrp="1" noChangeAspect="1"/>
          </p:cNvPicPr>
          <p:nvPr isPhoto="1"/>
        </p:nvPicPr>
        <p:blipFill>
          <a:blip r:embed="rId17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28098" y="3292927"/>
            <a:ext cx="1108494" cy="1556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Рисунок 17" descr="20230403_192635"/>
          <p:cNvPicPr>
            <a:picLocks noGrp="1" noChangeAspect="1"/>
          </p:cNvPicPr>
          <p:nvPr isPhoto="1"/>
        </p:nvPicPr>
        <p:blipFill>
          <a:blip r:embed="rId18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0972" y="2114972"/>
            <a:ext cx="1547664" cy="1118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Рисунок 19" descr="20230403_192606"/>
          <p:cNvPicPr>
            <a:picLocks noGrp="1" noChangeAspect="1"/>
          </p:cNvPicPr>
          <p:nvPr isPhoto="1"/>
        </p:nvPicPr>
        <p:blipFill>
          <a:blip r:embed="rId19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839" y="398151"/>
            <a:ext cx="1044401" cy="15792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Рисунок 20" descr="20220705_215611 (1)"/>
          <p:cNvPicPr>
            <a:picLocks noGrp="1" noChangeAspect="1"/>
          </p:cNvPicPr>
          <p:nvPr isPhoto="1"/>
        </p:nvPicPr>
        <p:blipFill>
          <a:blip r:embed="rId20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3650" y="2254667"/>
            <a:ext cx="1527027" cy="10548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Рисунок 21" descr="_wp_sert_sert_202304_f59fcf2b9a540db83a425774d443cd2d"/>
          <p:cNvPicPr>
            <a:picLocks noGrp="1" noChangeAspect="1"/>
          </p:cNvPicPr>
          <p:nvPr isPhoto="1"/>
        </p:nvPicPr>
        <p:blipFill>
          <a:blip r:embed="rId21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921" y="908720"/>
            <a:ext cx="1358280" cy="19100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225188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-20221004-WA000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332656"/>
            <a:ext cx="2190952" cy="293031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IMG-20230118-WA0005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6411" y="332656"/>
            <a:ext cx="2232248" cy="298554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IMG-20230217-WA0000"/>
          <p:cNvPicPr>
            <a:picLocks noGrp="1" noChangeAspect="1"/>
          </p:cNvPicPr>
          <p:nvPr isPhoto="1"/>
        </p:nvPicPr>
        <p:blipFill>
          <a:blip r:embed="rId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079" y="3462551"/>
            <a:ext cx="2232248" cy="298647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IMG-20230307-WA0001"/>
          <p:cNvPicPr>
            <a:picLocks noGrp="1" noChangeAspect="1"/>
          </p:cNvPicPr>
          <p:nvPr isPhoto="1"/>
        </p:nvPicPr>
        <p:blipFill>
          <a:blip r:embed="rId5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6608" y="3510721"/>
            <a:ext cx="2160240" cy="289013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20221003_102520"/>
          <p:cNvPicPr>
            <a:picLocks noGrp="1" noChangeAspect="1"/>
          </p:cNvPicPr>
          <p:nvPr isPhoto="1"/>
        </p:nvPicPr>
        <p:blipFill>
          <a:blip r:embed="rId6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3303" y="698947"/>
            <a:ext cx="2930313" cy="219773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IMG-20220701-WA0000"/>
          <p:cNvPicPr>
            <a:picLocks noGrp="1" noChangeAspect="1"/>
          </p:cNvPicPr>
          <p:nvPr isPhoto="1"/>
        </p:nvPicPr>
        <p:blipFill>
          <a:blip r:embed="rId7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218" y="3542033"/>
            <a:ext cx="2161441" cy="28908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473404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220301_10544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6503" y="3993522"/>
            <a:ext cx="2808311" cy="210623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20220217_114125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7521" y="680696"/>
            <a:ext cx="2784310" cy="2088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20220414_103712"/>
          <p:cNvPicPr>
            <a:picLocks noGrp="1" noChangeAspect="1"/>
          </p:cNvPicPr>
          <p:nvPr isPhoto="1"/>
        </p:nvPicPr>
        <p:blipFill>
          <a:blip r:embed="rId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32803" y="675710"/>
            <a:ext cx="2744427" cy="2058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20220506_091537"/>
          <p:cNvPicPr>
            <a:picLocks noGrp="1" noChangeAspect="1"/>
          </p:cNvPicPr>
          <p:nvPr isPhoto="1"/>
        </p:nvPicPr>
        <p:blipFill>
          <a:blip r:embed="rId5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399" y="332657"/>
            <a:ext cx="2043993" cy="273630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20230118_103559"/>
          <p:cNvPicPr>
            <a:picLocks noGrp="1" noChangeAspect="1"/>
          </p:cNvPicPr>
          <p:nvPr isPhoto="1"/>
        </p:nvPicPr>
        <p:blipFill>
          <a:blip r:embed="rId6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02057" y="4018676"/>
            <a:ext cx="2805917" cy="2058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IMG-20220610-WA0000"/>
          <p:cNvPicPr>
            <a:picLocks noGrp="1" noChangeAspect="1"/>
          </p:cNvPicPr>
          <p:nvPr isPhoto="1"/>
        </p:nvPicPr>
        <p:blipFill>
          <a:blip r:embed="rId7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399" y="3644877"/>
            <a:ext cx="2043993" cy="28059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908060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54562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FF00"/>
                </a:solidFill>
              </a:rPr>
              <a:t>За все время своей работы я не разу не пожалела о том, что пошла в социальные работники, даже наоборот горжусь тем, что ношу звание СОЦИАЛЬНОГО РАБОТНИКА. Видеть улыбки на лицах людей, видеть их успехи, когда у них все хорошо и радоваться вместе с ними даже самому маленькому успеху — это удовлетворение от моей работы.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229200"/>
            <a:ext cx="8229600" cy="896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5400" dirty="0">
                <a:solidFill>
                  <a:srgbClr val="0BD0D9"/>
                </a:solidFill>
                <a:latin typeface="Times New Roman"/>
              </a:rPr>
              <a:t>Спасибо за внимание.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1833665678"/>
      </p:ext>
    </p:extLst>
  </p:cSld>
  <p:clrMapOvr>
    <a:masterClrMapping/>
  </p:clrMapOvr>
</p:sld>
</file>

<file path=ppt/theme/theme1.xml><?xml version="1.0" encoding="utf-8"?>
<a:theme xmlns:a="http://schemas.openxmlformats.org/drawingml/2006/main" name="Паркет">
  <a:themeElements>
    <a:clrScheme name="Паркет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189</TotalTime>
  <Words>275</Words>
  <Application>Microsoft Office PowerPoint</Application>
  <PresentationFormat>Экран (4:3)</PresentationFormat>
  <Paragraphs>38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Паркет</vt:lpstr>
      <vt:lpstr>Леонова  Алена Викторовна  социальный работник </vt:lpstr>
      <vt:lpstr>Я – СОЦИАЛЬНЫЙ РАБОТНИК</vt:lpstr>
      <vt:lpstr>СОЦИАЛЬНАЯ РАБОТА</vt:lpstr>
      <vt:lpstr>Успехи и достижения в профессиональной деятельности, фото из повседневной работы.</vt:lpstr>
      <vt:lpstr>Презентация PowerPoint</vt:lpstr>
      <vt:lpstr>Презентация PowerPoint</vt:lpstr>
      <vt:lpstr>Презентация PowerPoint</vt:lpstr>
      <vt:lpstr>Презентация PowerPoint</vt:lpstr>
      <vt:lpstr>За все время своей работы я не разу не пожалела о том, что пошла в социальные работники, даже наоборот горжусь тем, что ношу звание СОЦИАЛЬНОГО РАБОТНИКА. Видеть улыбки на лицах людей, видеть их успехи, когда у них все хорошо и радоваться вместе с ними даже самому маленькому успеху — это удовлетворение от моей работы. 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Фотоальбом</dc:title>
  <dc:creator>Михаил Леонов</dc:creator>
  <cp:lastModifiedBy>Алена Маркова</cp:lastModifiedBy>
  <cp:revision>11</cp:revision>
  <dcterms:created xsi:type="dcterms:W3CDTF">2023-04-03T14:05:02Z</dcterms:created>
  <dcterms:modified xsi:type="dcterms:W3CDTF">2023-05-09T21:09:44Z</dcterms:modified>
</cp:coreProperties>
</file>