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5" r:id="rId10"/>
    <p:sldId id="267" r:id="rId11"/>
    <p:sldId id="269" r:id="rId12"/>
    <p:sldId id="271" r:id="rId13"/>
    <p:sldId id="272" r:id="rId14"/>
  </p:sldIdLst>
  <p:sldSz type="screen16x9" cy="6858000" cx="12192000"/>
  <p:notesSz cx="6858000" cy="9144000"/>
  <p:defaultTextStyle>
    <a:defPPr>
      <a:defRPr lang="ru-RU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04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Титульный слайд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algn="l" indent="0" marL="0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F559535-6E6D-4B34-A43E-2D9F982AF6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7C586BE-7697-4A28-A8C1-049CE9D18848}" type="slidenum">
              <a:rPr lang="ru-RU" smtClean="0"/>
              <a:t>‹#›</a:t>
            </a:fld>
            <a:endParaRPr lang="ru-RU"/>
          </a:p>
        </p:txBody>
      </p:sp>
      <p:cxnSp>
        <p:nvCxnSpPr>
          <p:cNvPr id="3145733" name="Straight Connector 15"/>
          <p:cNvCxnSpPr>
            <a:cxnSpLocks/>
          </p:cNvCxnSpPr>
          <p:nvPr/>
        </p:nvCxnSpPr>
        <p:spPr>
          <a:xfrm flipH="1">
            <a:off x="8228012" y="8467"/>
            <a:ext cx="3810000" cy="3810000"/>
          </a:xfrm>
          <a:prstGeom prst="line"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34" name="Straight Connector 16"/>
          <p:cNvCxnSpPr>
            <a:cxnSpLocks/>
          </p:cNvCxnSpPr>
          <p:nvPr/>
        </p:nvCxnSpPr>
        <p:spPr>
          <a:xfrm flipH="1">
            <a:off x="6108170" y="91545"/>
            <a:ext cx="6080655" cy="6080655"/>
          </a:xfrm>
          <a:prstGeom prst="line"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35" name="Straight Connector 18"/>
          <p:cNvCxnSpPr>
            <a:cxnSpLocks/>
          </p:cNvCxnSpPr>
          <p:nvPr/>
        </p:nvCxnSpPr>
        <p:spPr>
          <a:xfrm flipH="1">
            <a:off x="7235825" y="228600"/>
            <a:ext cx="4953000" cy="4953000"/>
          </a:xfrm>
          <a:prstGeom prst="line"/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36" name="Straight Connector 20"/>
          <p:cNvCxnSpPr>
            <a:cxnSpLocks/>
          </p:cNvCxnSpPr>
          <p:nvPr/>
        </p:nvCxnSpPr>
        <p:spPr>
          <a:xfrm flipH="1">
            <a:off x="7335837" y="32278"/>
            <a:ext cx="4852989" cy="4852989"/>
          </a:xfrm>
          <a:prstGeom prst="line"/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45737" name="Straight Connector 22"/>
          <p:cNvCxnSpPr>
            <a:cxnSpLocks/>
          </p:cNvCxnSpPr>
          <p:nvPr/>
        </p:nvCxnSpPr>
        <p:spPr>
          <a:xfrm flipH="1">
            <a:off x="7845426" y="609601"/>
            <a:ext cx="4343399" cy="4343399"/>
          </a:xfrm>
          <a:prstGeom prst="line"/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672" name="Picture Placeholder 2"/>
          <p:cNvSpPr>
            <a:spLocks noChangeAspect="1" noGrp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r="14460000" dist="381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dirty="0" lang="en-US"/>
          </a:p>
        </p:txBody>
      </p:sp>
      <p:sp>
        <p:nvSpPr>
          <p:cNvPr id="1048673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indent="0" marL="0">
              <a:buFontTx/>
              <a:buNone/>
              <a:defRPr sz="1600"/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7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F559535-6E6D-4B34-A43E-2D9F982AF6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104867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7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7C586BE-7697-4A28-A8C1-049CE9D18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b="0" cap="all" sz="3200"/>
            </a:lvl1pPr>
          </a:lstStyle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629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algn="l" indent="0" marL="0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F559535-6E6D-4B34-A43E-2D9F982AF6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10486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7C586BE-7697-4A28-A8C1-049CE9D18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b="0" cap="all"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66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indent="0" marL="0">
              <a:buFontTx/>
              <a:buNone/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65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algn="l" indent="0" marL="0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6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F559535-6E6D-4B34-A43E-2D9F982AF6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104866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7C586BE-7697-4A28-A8C1-049CE9D18848}" type="slidenum">
              <a:rPr lang="ru-RU" smtClean="0"/>
              <a:t>‹#›</a:t>
            </a:fld>
            <a:endParaRPr lang="ru-RU"/>
          </a:p>
        </p:txBody>
      </p:sp>
      <p:sp>
        <p:nvSpPr>
          <p:cNvPr id="1048669" name="TextBox 13"/>
          <p:cNvSpPr txBox="1"/>
          <p:nvPr/>
        </p:nvSpPr>
        <p:spPr>
          <a:xfrm>
            <a:off x="531812" y="812222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dirty="0" sz="8000" lang="en-US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48670" name="TextBox 14"/>
          <p:cNvSpPr txBox="1"/>
          <p:nvPr/>
        </p:nvSpPr>
        <p:spPr>
          <a:xfrm>
            <a:off x="10285412" y="2768601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algn="r" lvl="0"/>
            <a:r>
              <a:rPr dirty="0" sz="8000" lang="en-US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b="0" cap="all" sz="3200"/>
            </a:lvl1pPr>
          </a:lstStyle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624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algn="l" indent="0" marL="0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F559535-6E6D-4B34-A43E-2D9F982AF6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1048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7C586BE-7697-4A28-A8C1-049CE9D18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b="0" cap="all"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68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anchor="b" bIns="45720" lIns="91440" rIns="91440" rtlCol="0" tIns="45720" vert="horz">
            <a:normAutofit/>
          </a:bodyPr>
          <a:lstStyle>
            <a:lvl1pPr>
              <a:buNone/>
              <a:defRPr b="0" cap="all" dirty="0" sz="2400" lang="en-US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 mar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48685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algn="l" indent="0" marL="0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8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F559535-6E6D-4B34-A43E-2D9F982AF6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104868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7C586BE-7697-4A28-A8C1-049CE9D18848}" type="slidenum">
              <a:rPr lang="ru-RU" smtClean="0"/>
              <a:t>‹#›</a:t>
            </a:fld>
            <a:endParaRPr lang="ru-RU"/>
          </a:p>
        </p:txBody>
      </p:sp>
      <p:sp>
        <p:nvSpPr>
          <p:cNvPr id="1048689" name="TextBox 10"/>
          <p:cNvSpPr txBox="1"/>
          <p:nvPr/>
        </p:nvSpPr>
        <p:spPr>
          <a:xfrm>
            <a:off x="531812" y="812222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dirty="0" sz="8000" lang="en-US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48690" name="TextBox 11"/>
          <p:cNvSpPr txBox="1"/>
          <p:nvPr/>
        </p:nvSpPr>
        <p:spPr>
          <a:xfrm>
            <a:off x="10285412" y="2768601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algn="r" lvl="0"/>
            <a:r>
              <a:rPr dirty="0" sz="8000" lang="en-US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 bIns="45720" lIns="91440" rIns="91440" rtlCol="0" tIns="45720" vert="horz">
            <a:normAutofit/>
          </a:bodyPr>
          <a:lstStyle>
            <a:lvl1pPr>
              <a:defRPr b="0" dirty="0" lang="en-US"/>
            </a:lvl1pPr>
          </a:lstStyle>
          <a:p>
            <a:pPr lvl="0" marL="0"/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64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anchor="b" bIns="45720" lIns="91440" rIns="91440" rtlCol="0" tIns="45720" vert="horz">
            <a:normAutofit/>
          </a:bodyPr>
          <a:lstStyle>
            <a:lvl1pPr>
              <a:buNone/>
              <a:defRPr b="0" cap="all" dirty="0" sz="2400" lang="en-US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 mar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48641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algn="l" indent="0" marL="0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F559535-6E6D-4B34-A43E-2D9F982AF6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10486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7C586BE-7697-4A28-A8C1-049CE9D18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Заголовок и вертикальный текст"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/>
          </a:lstStyle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69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t" vert="eaVert"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 lang="en-US"/>
          </a:p>
        </p:txBody>
      </p:sp>
      <p:sp>
        <p:nvSpPr>
          <p:cNvPr id="10486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F559535-6E6D-4B34-A43E-2D9F982AF6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10487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7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7C586BE-7697-4A28-A8C1-049CE9D18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Вертикальный заголовок и текст"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65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anchor="t" vert="eaVert"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 lang="en-US"/>
          </a:p>
        </p:txBody>
      </p:sp>
      <p:sp>
        <p:nvSpPr>
          <p:cNvPr id="104866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F559535-6E6D-4B34-A43E-2D9F982AF6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104866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7C586BE-7697-4A28-A8C1-049CE9D18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609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F559535-6E6D-4B34-A43E-2D9F982AF6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7C586BE-7697-4A28-A8C1-049CE9D18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Заголовок раздела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b="0" cap="all" sz="3600"/>
            </a:lvl1pPr>
          </a:lstStyle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646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algn="l" indent="0" marL="0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F559535-6E6D-4B34-A43E-2D9F982AF6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10486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7C586BE-7697-4A28-A8C1-049CE9D18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Два объекта"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678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 lang="en-US"/>
          </a:p>
        </p:txBody>
      </p:sp>
      <p:sp>
        <p:nvSpPr>
          <p:cNvPr id="1048679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 lang="en-US"/>
          </a:p>
        </p:txBody>
      </p:sp>
      <p:sp>
        <p:nvSpPr>
          <p:cNvPr id="104868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F559535-6E6D-4B34-A43E-2D9F982AF6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104868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8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7C586BE-7697-4A28-A8C1-049CE9D18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Сравнение"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651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800">
                <a:solidFill>
                  <a:schemeClr val="tx1"/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52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 lang="en-US"/>
          </a:p>
        </p:txBody>
      </p:sp>
      <p:sp>
        <p:nvSpPr>
          <p:cNvPr id="104865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800">
                <a:solidFill>
                  <a:schemeClr val="tx1"/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54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 lang="en-US"/>
          </a:p>
        </p:txBody>
      </p:sp>
      <p:sp>
        <p:nvSpPr>
          <p:cNvPr id="104865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F559535-6E6D-4B34-A43E-2D9F982AF6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104865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5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7C586BE-7697-4A28-A8C1-049CE9D18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Только заголовок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F559535-6E6D-4B34-A43E-2D9F982AF6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7C586BE-7697-4A28-A8C1-049CE9D18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Пустой слайд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F559535-6E6D-4B34-A43E-2D9F982AF6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104860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0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7C586BE-7697-4A28-A8C1-049CE9D18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Объект с подписью"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b="0" sz="2400"/>
            </a:lvl1pPr>
          </a:lstStyle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692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 lang="en-US"/>
          </a:p>
        </p:txBody>
      </p:sp>
      <p:sp>
        <p:nvSpPr>
          <p:cNvPr id="1048693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indent="0" marL="0">
              <a:buNone/>
              <a:defRPr sz="16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9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F559535-6E6D-4B34-A43E-2D9F982AF6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104869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9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7C586BE-7697-4A28-A8C1-049CE9D18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Рисунок с подписью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b="0" sz="2800"/>
            </a:lvl1pPr>
          </a:lstStyle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634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r="14460000" dist="381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dirty="0" lang="en-US"/>
          </a:p>
        </p:txBody>
      </p:sp>
      <p:sp>
        <p:nvSpPr>
          <p:cNvPr id="1048635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indent="0" marL="0">
              <a:buNone/>
              <a:defRPr sz="18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3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F559535-6E6D-4B34-A43E-2D9F982AF6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104863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3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7C586BE-7697-4A28-A8C1-049CE9D188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3145728" name="Straight Connector 7"/>
            <p:cNvCxnSpPr>
              <a:cxnSpLocks/>
            </p:cNvCxnSpPr>
            <p:nvPr/>
          </p:nvCxnSpPr>
          <p:spPr>
            <a:xfrm flipH="1">
              <a:off x="11276012" y="2963333"/>
              <a:ext cx="912814" cy="912812"/>
            </a:xfrm>
            <a:prstGeom prst="line"/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29" name="Straight Connector 8"/>
            <p:cNvCxnSpPr>
              <a:cxnSpLocks/>
            </p:cNvCxnSpPr>
            <p:nvPr/>
          </p:nvCxnSpPr>
          <p:spPr>
            <a:xfrm flipH="1">
              <a:off x="9206969" y="3190344"/>
              <a:ext cx="2981857" cy="2981856"/>
            </a:xfrm>
            <a:prstGeom prst="line"/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30" name="Straight Connector 9"/>
            <p:cNvCxnSpPr>
              <a:cxnSpLocks/>
            </p:cNvCxnSpPr>
            <p:nvPr/>
          </p:nvCxnSpPr>
          <p:spPr>
            <a:xfrm flipH="1">
              <a:off x="10292292" y="3285067"/>
              <a:ext cx="1896534" cy="1896533"/>
            </a:xfrm>
            <a:prstGeom prst="line"/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31" name="Straight Connector 10"/>
            <p:cNvCxnSpPr>
              <a:cxnSpLocks/>
            </p:cNvCxnSpPr>
            <p:nvPr/>
          </p:nvCxnSpPr>
          <p:spPr>
            <a:xfrm flipH="1">
              <a:off x="10443103" y="3131080"/>
              <a:ext cx="1745722" cy="1745720"/>
            </a:xfrm>
            <a:prstGeom prst="line"/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32" name="Straight Connector 11"/>
            <p:cNvCxnSpPr>
              <a:cxnSpLocks/>
            </p:cNvCxnSpPr>
            <p:nvPr/>
          </p:nvCxnSpPr>
          <p:spPr>
            <a:xfrm flipH="1">
              <a:off x="10918826" y="3683001"/>
              <a:ext cx="1270001" cy="1269999"/>
            </a:xfrm>
            <a:prstGeom prst="line"/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/>
          <a:effectLst/>
        </p:spPr>
        <p:txBody>
          <a:bodyPr anchor="ctr" bIns="45720" lIns="91440" rIns="91440" rtlCol="0" tIns="45720" vert="horz">
            <a:normAutofit/>
          </a:bodyPr>
          <a:p>
            <a:r>
              <a:rPr lang="ru-RU" smtClean="0"/>
              <a:t>Образец заголовка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/>
        </p:spPr>
        <p:txBody>
          <a:bodyPr anchor="t" bIns="45720" lIns="91440" rIns="91440" rtlCol="0" tIns="45720" vert="horz"/>
          <a:lstStyle>
            <a:lvl1pPr algn="r">
              <a:defRPr b="0" sz="100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F559535-6E6D-4B34-A43E-2D9F982AF63D}" type="datetimeFigureOut">
              <a:rPr lang="ru-RU" smtClean="0"/>
              <a:t>06.02.2017</a:t>
            </a:fld>
            <a:endParaRPr lang="ru-RU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/>
        </p:spPr>
        <p:txBody>
          <a:bodyPr anchor="t" bIns="45720" lIns="91440" rIns="91440" rtlCol="0" tIns="45720" vert="horz"/>
          <a:lstStyle>
            <a:lvl1pPr algn="l">
              <a:defRPr b="0" sz="100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b="0" sz="320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7C586BE-7697-4A28-A8C1-049CE9D18848}" type="slidenum">
              <a:rPr lang="ru-RU" smtClean="0"/>
              <a:t>‹#›</a:t>
            </a:fld>
            <a:endParaRPr lang="ru-RU"/>
          </a:p>
        </p:txBody>
      </p:sp>
    </p:spTree>
  </p:cSld>
  <p:clrMap accent1="accent1" accent2="accent2" accent3="accent3" accent4="accent4" accent5="accent5" accent6="accent6" bg1="dk1" bg2="dk2" tx1="lt1" tx2="lt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457200" eaLnBrk="1" hangingPunct="1" latinLnBrk="0" rtl="0">
        <a:spcBef>
          <a:spcPct val="0"/>
        </a:spcBef>
        <a:buNone/>
        <a:defRPr cap="all" sz="3600" kern="1200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457200" eaLnBrk="1" hangingPunct="1" indent="-285750" latinLnBrk="0" marL="285750" rtl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cap="none" sz="2000" kern="1200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algn="l" defTabSz="457200" eaLnBrk="1" hangingPunct="1" indent="-285750" latinLnBrk="0" marL="742950" rtl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cap="none" sz="1800" kern="1200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algn="l" defTabSz="457200" eaLnBrk="1" hangingPunct="1" indent="-285750" latinLnBrk="0" marL="1200150" rtl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cap="none" sz="1600" kern="1200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algn="l" defTabSz="457200" eaLnBrk="1" hangingPunct="1" indent="-171450" latinLnBrk="0" marL="1543050" rtl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cap="none" sz="1400" kern="1200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algn="l" defTabSz="457200" eaLnBrk="1" hangingPunct="1" indent="-171450" latinLnBrk="0" marL="2000250" rtl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cap="none" sz="1400" kern="1200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algn="l" defTabSz="457200" eaLnBrk="1" hangingPunct="1" indent="-228600" latinLnBrk="0" marL="2514600" rtl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cap="none" sz="1400" kern="1200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algn="l" defTabSz="457200" eaLnBrk="1" hangingPunct="1" indent="-228600" latinLnBrk="0" marL="2971800" rtl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cap="none" sz="1400" kern="1200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algn="l" defTabSz="457200" eaLnBrk="1" hangingPunct="1" indent="-228600" latinLnBrk="0" marL="3429000" rtl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cap="none" sz="1400" kern="1200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algn="l" defTabSz="457200" eaLnBrk="1" hangingPunct="1" indent="-228600" latinLnBrk="0" marL="3886200" rtl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cap="none" sz="1400" kern="1200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Заголовок 1"/>
          <p:cNvSpPr>
            <a:spLocks noGrp="1"/>
          </p:cNvSpPr>
          <p:nvPr>
            <p:ph type="ctrTitle"/>
          </p:nvPr>
        </p:nvSpPr>
        <p:spPr>
          <a:xfrm>
            <a:off x="684212" y="172123"/>
            <a:ext cx="8001000" cy="2216076"/>
          </a:xfrm>
        </p:spPr>
        <p:txBody>
          <a:bodyPr>
            <a:normAutofit/>
          </a:bodyPr>
          <a:p>
            <a:pPr algn="ctr"/>
            <a:r>
              <a:rPr dirty="0" sz="4000" i="1" lang="ru-RU" smtClean="0">
                <a:solidFill>
                  <a:srgbClr val="C00000"/>
                </a:solidFill>
                <a:latin typeface="Arial Black" panose="020B0A04020102020204" pitchFamily="34" charset="0"/>
              </a:rPr>
              <a:t>Проект</a:t>
            </a:r>
            <a:br>
              <a:rPr dirty="0" sz="4000" i="1" lang="ru-RU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dirty="0" sz="4000" i="1" lang="ru-RU" smtClean="0">
                <a:solidFill>
                  <a:srgbClr val="C00000"/>
                </a:solidFill>
                <a:latin typeface="Arial Black" panose="020B0A04020102020204" pitchFamily="34" charset="0"/>
              </a:rPr>
              <a:t> « Я хочу здоровым быть</a:t>
            </a:r>
            <a:r>
              <a:rPr b="1" dirty="0" sz="4000" lang="ru-RU" smtClean="0">
                <a:solidFill>
                  <a:srgbClr val="C00000"/>
                </a:solidFill>
              </a:rPr>
              <a:t>»</a:t>
            </a:r>
            <a:endParaRPr b="1" dirty="0" sz="4000" lang="ru-RU">
              <a:solidFill>
                <a:srgbClr val="C00000"/>
              </a:solidFill>
            </a:endParaRPr>
          </a:p>
        </p:txBody>
      </p:sp>
      <p:sp>
        <p:nvSpPr>
          <p:cNvPr id="104859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777292" cy="1947333"/>
          </a:xfrm>
        </p:spPr>
        <p:txBody>
          <a:bodyPr>
            <a:normAutofit/>
          </a:bodyPr>
          <a:p>
            <a:r>
              <a:rPr dirty="0" sz="4000" lang="ru-RU" smtClean="0">
                <a:solidFill>
                  <a:srgbClr val="FFC000"/>
                </a:solidFill>
              </a:rPr>
              <a:t>МКДОУ « Эртильский детский сад №3»</a:t>
            </a:r>
          </a:p>
          <a:p>
            <a:r>
              <a:rPr dirty="0" sz="2800" lang="ru-RU" smtClean="0">
                <a:solidFill>
                  <a:srgbClr val="FFC000"/>
                </a:solidFill>
              </a:rPr>
              <a:t>Инструктор по ФК Бесфамильная О.Н.</a:t>
            </a:r>
            <a:endParaRPr dirty="0" sz="2800" lang="ru-RU">
              <a:solidFill>
                <a:srgbClr val="FFC000"/>
              </a:solidFill>
            </a:endParaRPr>
          </a:p>
        </p:txBody>
      </p:sp>
    </p:spTree>
  </p:cSld>
  <p:clrMapOvr>
    <a:masterClrMapping/>
  </p:clrMapOvr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Заголовок 1"/>
          <p:cNvSpPr>
            <a:spLocks noGrp="1"/>
          </p:cNvSpPr>
          <p:nvPr>
            <p:ph type="ctrTitle"/>
          </p:nvPr>
        </p:nvSpPr>
        <p:spPr>
          <a:xfrm>
            <a:off x="420624" y="484633"/>
            <a:ext cx="8264588" cy="649224"/>
          </a:xfrm>
        </p:spPr>
        <p:txBody>
          <a:bodyPr>
            <a:normAutofit fontScale="90000"/>
          </a:bodyPr>
          <a:p>
            <a:r>
              <a:rPr b="1" dirty="0" i="1" lang="ru-RU" smtClean="0">
                <a:solidFill>
                  <a:srgbClr val="C00000"/>
                </a:solidFill>
                <a:latin typeface="Arial Black" panose="020B0A04020102020204" pitchFamily="34" charset="0"/>
              </a:rPr>
              <a:t>                    </a:t>
            </a:r>
            <a:r>
              <a:rPr b="1" dirty="0" sz="2700" i="1" lang="ru-RU" smtClean="0">
                <a:solidFill>
                  <a:srgbClr val="C00000"/>
                </a:solidFill>
                <a:latin typeface="Arial Black" panose="020B0A04020102020204" pitchFamily="34" charset="0"/>
              </a:rPr>
              <a:t>Июнь</a:t>
            </a:r>
            <a:r>
              <a:rPr b="1" dirty="0" sz="2700" i="1" lang="ru-RU" smtClean="0">
                <a:solidFill>
                  <a:srgbClr val="C00000"/>
                </a:solidFill>
              </a:rPr>
              <a:t> - </a:t>
            </a:r>
            <a:r>
              <a:rPr b="1" dirty="0" sz="2700" i="1" lang="ru-RU" smtClean="0">
                <a:solidFill>
                  <a:srgbClr val="C00000"/>
                </a:solidFill>
                <a:latin typeface="Arial Black" panose="020B0A04020102020204" pitchFamily="34" charset="0"/>
              </a:rPr>
              <a:t>август</a:t>
            </a:r>
            <a:endParaRPr b="1" dirty="0" sz="2700" i="1" lang="ru-RU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4861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1865376"/>
            <a:ext cx="10837228" cy="4470877"/>
          </a:xfrm>
        </p:spPr>
        <p:txBody>
          <a:bodyPr/>
          <a:p>
            <a:pPr indent="-457200" marL="457200">
              <a:buFont typeface="Wingdings 3" panose="05040102010807070707" pitchFamily="18" charset="2"/>
              <a:buAutoNum type="arabicPeriod"/>
            </a:pPr>
            <a:r>
              <a:rPr dirty="0" sz="2000" lang="ru-RU"/>
              <a:t>Гимнастика на свежем воздухе</a:t>
            </a:r>
          </a:p>
          <a:p>
            <a:pPr indent="-457200" marL="457200">
              <a:buFont typeface="Wingdings 3" panose="05040102010807070707" pitchFamily="18" charset="2"/>
              <a:buAutoNum type="arabicPeriod"/>
            </a:pPr>
            <a:r>
              <a:rPr dirty="0" sz="2000" lang="ru-RU"/>
              <a:t>Различные виды закаливания (воздушные ванны, солнечные ванны, хождение по песку босиком)</a:t>
            </a:r>
          </a:p>
          <a:p>
            <a:pPr indent="-457200" marL="457200">
              <a:buAutoNum type="arabicPeriod"/>
            </a:pPr>
            <a:r>
              <a:rPr dirty="0" sz="2000" lang="ru-RU" smtClean="0"/>
              <a:t>Оформление уголка «Здоровья» в группах</a:t>
            </a:r>
          </a:p>
          <a:p>
            <a:pPr indent="-457200" marL="457200">
              <a:buAutoNum type="arabicPeriod"/>
            </a:pPr>
            <a:r>
              <a:rPr dirty="0" sz="2000" lang="ru-RU" smtClean="0"/>
              <a:t>Консультация для родителей «Лето – пора закаляться»</a:t>
            </a:r>
          </a:p>
          <a:p>
            <a:pPr indent="-457200" marL="457200">
              <a:buAutoNum type="arabicPeriod"/>
            </a:pPr>
            <a:r>
              <a:rPr dirty="0" sz="2000" lang="ru-RU" smtClean="0"/>
              <a:t>Неделя Здоровья</a:t>
            </a:r>
          </a:p>
          <a:p>
            <a:pPr indent="-457200" marL="457200">
              <a:buAutoNum type="arabicPeriod"/>
            </a:pPr>
            <a:r>
              <a:rPr dirty="0" sz="2000" lang="ru-RU" smtClean="0"/>
              <a:t>Походы и экскурсии в природу</a:t>
            </a:r>
          </a:p>
          <a:p>
            <a:pPr indent="-457200" marL="457200">
              <a:buAutoNum type="arabicPeriod"/>
            </a:pPr>
            <a:r>
              <a:rPr dirty="0" sz="2000" lang="ru-RU" smtClean="0"/>
              <a:t>Развлечение «До свидания лето!»</a:t>
            </a:r>
          </a:p>
          <a:p>
            <a:pPr indent="-457200" marL="457200">
              <a:buAutoNum type="arabicPeriod"/>
            </a:pPr>
            <a:r>
              <a:rPr dirty="0" sz="2000" lang="ru-RU" smtClean="0"/>
              <a:t>Фото выставка «Как я провел лето»</a:t>
            </a:r>
          </a:p>
          <a:p>
            <a:pPr indent="-457200" marL="457200">
              <a:buAutoNum type="arabicPeriod"/>
            </a:pPr>
            <a:r>
              <a:rPr dirty="0" sz="2000" lang="ru-RU"/>
              <a:t>Д</a:t>
            </a:r>
            <a:r>
              <a:rPr dirty="0" sz="2000" lang="ru-RU" smtClean="0"/>
              <a:t>иагностика физического развития детей.</a:t>
            </a:r>
          </a:p>
        </p:txBody>
      </p:sp>
    </p:spTree>
  </p:cSld>
  <p:clrMapOvr>
    <a:masterClrMapping/>
  </p:clrMapOvr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758236" cy="859537"/>
          </a:xfrm>
        </p:spPr>
        <p:txBody>
          <a:bodyPr>
            <a:normAutofit/>
          </a:bodyPr>
          <a:p>
            <a:r>
              <a:rPr dirty="0" sz="2400" lang="ru-RU" smtClean="0">
                <a:latin typeface="Arial Black" panose="020B0A04020102020204" pitchFamily="34" charset="0"/>
              </a:rPr>
              <a:t> </a:t>
            </a:r>
            <a:r>
              <a:rPr b="1" dirty="0" sz="2400" lang="ru-RU">
                <a:latin typeface="Arial Black" panose="020B0A04020102020204" pitchFamily="34" charset="0"/>
              </a:rPr>
              <a:t> </a:t>
            </a:r>
            <a:r>
              <a:rPr b="1" dirty="0" sz="2400" lang="ru-RU" smtClean="0">
                <a:latin typeface="Arial Black" panose="020B0A04020102020204" pitchFamily="34" charset="0"/>
              </a:rPr>
              <a:t>                 </a:t>
            </a:r>
            <a:r>
              <a:rPr b="1" dirty="0" sz="2400" lang="ru-RU" smtClean="0">
                <a:solidFill>
                  <a:srgbClr val="C00000"/>
                </a:solidFill>
                <a:latin typeface="Arial Black" panose="020B0A04020102020204" pitchFamily="34" charset="0"/>
              </a:rPr>
              <a:t>Третий </a:t>
            </a:r>
            <a:r>
              <a:rPr b="1" dirty="0" sz="2400" lang="ru-RU">
                <a:solidFill>
                  <a:srgbClr val="C00000"/>
                </a:solidFill>
                <a:latin typeface="Arial Black" panose="020B0A04020102020204" pitchFamily="34" charset="0"/>
              </a:rPr>
              <a:t>этап </a:t>
            </a:r>
            <a:r>
              <a:rPr b="1" dirty="0" sz="2400" lang="ru-RU" smtClean="0">
                <a:solidFill>
                  <a:srgbClr val="C00000"/>
                </a:solidFill>
                <a:latin typeface="Arial Black" panose="020B0A04020102020204" pitchFamily="34" charset="0"/>
              </a:rPr>
              <a:t>«Итоговый</a:t>
            </a:r>
            <a:r>
              <a:rPr b="1" dirty="0" sz="2400" lang="ru-RU">
                <a:solidFill>
                  <a:srgbClr val="C00000"/>
                </a:solidFill>
                <a:latin typeface="Arial Black" panose="020B0A04020102020204" pitchFamily="34" charset="0"/>
              </a:rPr>
              <a:t>» </a:t>
            </a:r>
            <a:endParaRPr dirty="0" sz="2400" lang="ru-RU">
              <a:latin typeface="Arial Black" panose="020B0A04020102020204" pitchFamily="34" charset="0"/>
            </a:endParaRPr>
          </a:p>
        </p:txBody>
      </p:sp>
      <p:sp>
        <p:nvSpPr>
          <p:cNvPr id="1048620" name="Объект 2"/>
          <p:cNvSpPr>
            <a:spLocks noGrp="1"/>
          </p:cNvSpPr>
          <p:nvPr>
            <p:ph type="subTitle" idx="1"/>
          </p:nvPr>
        </p:nvSpPr>
        <p:spPr>
          <a:xfrm>
            <a:off x="684212" y="1920241"/>
            <a:ext cx="10910380" cy="3870960"/>
          </a:xfrm>
        </p:spPr>
        <p:txBody>
          <a:bodyPr>
            <a:normAutofit/>
          </a:bodyPr>
          <a:p>
            <a:pPr indent="-457200" marL="457200">
              <a:buAutoNum type="arabicPeriod"/>
            </a:pPr>
            <a:r>
              <a:rPr b="1" dirty="0" sz="2400" lang="ru-RU" smtClean="0">
                <a:latin typeface="Arial Black" panose="020B0A04020102020204" pitchFamily="34" charset="0"/>
              </a:rPr>
              <a:t>Итоговое родительское собрание с показом презентации « Я хочу здоровым быть»</a:t>
            </a:r>
          </a:p>
          <a:p>
            <a:pPr indent="-457200" marL="457200">
              <a:buAutoNum type="arabicPeriod"/>
            </a:pPr>
            <a:r>
              <a:rPr b="1" dirty="0" sz="2400" lang="ru-RU" smtClean="0">
                <a:latin typeface="Arial Black" panose="020B0A04020102020204" pitchFamily="34" charset="0"/>
              </a:rPr>
              <a:t>Спортивный праздник «Я хочу здоровым быть»              </a:t>
            </a:r>
            <a:endParaRPr b="1" dirty="0" sz="2400" lang="ru-RU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Заголовок 1"/>
          <p:cNvSpPr>
            <a:spLocks noGrp="1"/>
          </p:cNvSpPr>
          <p:nvPr>
            <p:ph type="title"/>
          </p:nvPr>
        </p:nvSpPr>
        <p:spPr>
          <a:xfrm rot="16200000">
            <a:off x="13199633" y="7917629"/>
            <a:ext cx="161364" cy="75302"/>
          </a:xfrm>
        </p:spPr>
        <p:txBody>
          <a:bodyPr>
            <a:normAutofit fontScale="90000"/>
          </a:bodyPr>
          <a:p>
            <a:endParaRPr lang="ru-RU"/>
          </a:p>
        </p:txBody>
      </p:sp>
      <p:sp>
        <p:nvSpPr>
          <p:cNvPr id="1048622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9395703" cy="5478332"/>
          </a:xfrm>
        </p:spPr>
        <p:txBody>
          <a:bodyPr>
            <a:normAutofit/>
          </a:bodyPr>
          <a:p>
            <a:pPr algn="ctr"/>
            <a:r>
              <a:rPr dirty="0" sz="4400" lang="ru-RU" smtClean="0">
                <a:solidFill>
                  <a:srgbClr val="FF0000"/>
                </a:solidFill>
                <a:latin typeface="Arial Black" panose="020B0A04020102020204" pitchFamily="34" charset="0"/>
              </a:rPr>
              <a:t>Спасибо за внимание!</a:t>
            </a:r>
            <a:endParaRPr dirty="0" sz="4400" lang="ru-RU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Заголовок 6"/>
          <p:cNvSpPr>
            <a:spLocks noGrp="1"/>
          </p:cNvSpPr>
          <p:nvPr>
            <p:ph type="ctrTitle"/>
          </p:nvPr>
        </p:nvSpPr>
        <p:spPr>
          <a:xfrm>
            <a:off x="684212" y="86061"/>
            <a:ext cx="8001000" cy="1323191"/>
          </a:xfrm>
        </p:spPr>
        <p:txBody>
          <a:bodyPr>
            <a:normAutofit/>
          </a:bodyPr>
          <a:p>
            <a:r>
              <a:rPr b="1" dirty="0" i="1" lang="ru-RU" smtClean="0">
                <a:solidFill>
                  <a:srgbClr val="002060"/>
                </a:solidFill>
                <a:latin typeface="Arial Black" panose="020B0A04020102020204" pitchFamily="34" charset="0"/>
              </a:rPr>
              <a:t>Актуальность проекта</a:t>
            </a:r>
            <a:endParaRPr b="1" dirty="0" i="1" lang="ru-RU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048594" name="Подзаголовок 7"/>
          <p:cNvSpPr>
            <a:spLocks noGrp="1"/>
          </p:cNvSpPr>
          <p:nvPr>
            <p:ph type="subTitle" idx="1"/>
          </p:nvPr>
        </p:nvSpPr>
        <p:spPr>
          <a:xfrm>
            <a:off x="462579" y="1602889"/>
            <a:ext cx="8821269" cy="4188311"/>
          </a:xfrm>
        </p:spPr>
        <p:txBody>
          <a:bodyPr>
            <a:normAutofit/>
          </a:bodyPr>
          <a:p>
            <a:r>
              <a:rPr dirty="0" i="1" lang="ru-RU" smtClean="0">
                <a:solidFill>
                  <a:srgbClr val="FFFF00"/>
                </a:solidFill>
              </a:rPr>
              <a:t>Забота о здоровье ребёнка и взрослого человека стала занимать во всём мире приоритетные позиции, поскольку любой стране нужны личности творческие, гармонично развитые, активные и здоровые. Сегодня важно нам, взрослым, формировать и поддерживать интерес к оздоровлению как самих себя, так и своих детей. « Родители являются первыми педагогами. Они обязаны заложить основы физического, нравственного и интеллектуального развития личности ребёнка в младенческом возрасте» ( Закон РФ «Об образовании»).</a:t>
            </a:r>
          </a:p>
          <a:p>
            <a:r>
              <a:rPr dirty="0" i="1" lang="ru-RU" smtClean="0">
                <a:solidFill>
                  <a:srgbClr val="FFFF00"/>
                </a:solidFill>
              </a:rPr>
              <a:t>Быть здоровым-естественное стремление человека. Здоровье означает не только отсутствие болезней, но и психическое и социальное благополучие</a:t>
            </a:r>
            <a:endParaRPr dirty="0" i="1" lang="ru-RU">
              <a:solidFill>
                <a:srgbClr val="FFFF00"/>
              </a:solidFill>
            </a:endParaRPr>
          </a:p>
        </p:txBody>
      </p:sp>
    </p:spTree>
  </p:cSld>
  <p:clrMapOvr>
    <a:masterClrMapping/>
  </p:clrMapOvr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Заголовок 1"/>
          <p:cNvSpPr>
            <a:spLocks noGrp="1"/>
          </p:cNvSpPr>
          <p:nvPr>
            <p:ph type="ctrTitle"/>
          </p:nvPr>
        </p:nvSpPr>
        <p:spPr>
          <a:xfrm>
            <a:off x="684212" y="129092"/>
            <a:ext cx="8001000" cy="1032734"/>
          </a:xfrm>
        </p:spPr>
        <p:txBody>
          <a:bodyPr>
            <a:normAutofit/>
          </a:bodyPr>
          <a:p>
            <a:r>
              <a:rPr dirty="0" sz="4000" i="1" lang="ru-RU" smtClean="0">
                <a:solidFill>
                  <a:srgbClr val="002060"/>
                </a:solidFill>
                <a:latin typeface="Arial Black" panose="020B0A04020102020204" pitchFamily="34" charset="0"/>
              </a:rPr>
              <a:t>Цели и задачи проекта:</a:t>
            </a:r>
            <a:endParaRPr dirty="0" sz="4000" i="1" lang="ru-RU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04858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8033" y="1312433"/>
            <a:ext cx="8821271" cy="4478767"/>
          </a:xfrm>
        </p:spPr>
        <p:txBody>
          <a:bodyPr>
            <a:normAutofit/>
          </a:bodyPr>
          <a:p>
            <a:pPr indent="-457200" marL="457200">
              <a:buAutoNum type="arabicPeriod"/>
            </a:pPr>
            <a:r>
              <a:rPr dirty="0" sz="2000" i="1" lang="ru-RU" smtClean="0">
                <a:solidFill>
                  <a:srgbClr val="FFFF00"/>
                </a:solidFill>
              </a:rPr>
              <a:t>Пропагандировать здоровый образ жизни.</a:t>
            </a:r>
          </a:p>
          <a:p>
            <a:pPr indent="-457200" marL="457200">
              <a:buAutoNum type="arabicPeriod"/>
            </a:pPr>
            <a:r>
              <a:rPr dirty="0" sz="2000" i="1" lang="ru-RU" smtClean="0">
                <a:solidFill>
                  <a:srgbClr val="FFFF00"/>
                </a:solidFill>
              </a:rPr>
              <a:t>Подвести к осознанию потребностей ребёнка в знаниях о себе и своём здоровье.</a:t>
            </a:r>
          </a:p>
          <a:p>
            <a:pPr indent="-457200" marL="457200">
              <a:buAutoNum type="arabicPeriod"/>
            </a:pPr>
            <a:r>
              <a:rPr dirty="0" sz="2000" i="1" lang="ru-RU" smtClean="0">
                <a:solidFill>
                  <a:srgbClr val="FFFF00"/>
                </a:solidFill>
              </a:rPr>
              <a:t>Учить детей оценивать и прогнозировать своё здоровье.</a:t>
            </a:r>
          </a:p>
          <a:p>
            <a:pPr indent="-457200" marL="457200">
              <a:buAutoNum type="arabicPeriod"/>
            </a:pPr>
            <a:r>
              <a:rPr dirty="0" sz="2000" i="1" lang="ru-RU" smtClean="0">
                <a:solidFill>
                  <a:srgbClr val="FFFF00"/>
                </a:solidFill>
              </a:rPr>
              <a:t>Прививать любовь к физическим упражнениям.</a:t>
            </a:r>
          </a:p>
          <a:p>
            <a:pPr indent="-457200" marL="457200">
              <a:buAutoNum type="arabicPeriod"/>
            </a:pPr>
            <a:r>
              <a:rPr dirty="0" sz="2000" i="1" lang="ru-RU" smtClean="0">
                <a:solidFill>
                  <a:srgbClr val="FFFF00"/>
                </a:solidFill>
              </a:rPr>
              <a:t>Познакомить детей с правилами правильного питания.</a:t>
            </a:r>
          </a:p>
          <a:p>
            <a:pPr indent="-457200" marL="457200">
              <a:buAutoNum type="arabicPeriod"/>
            </a:pPr>
            <a:r>
              <a:rPr dirty="0" sz="2000" i="1" lang="ru-RU" smtClean="0">
                <a:solidFill>
                  <a:srgbClr val="FFFF00"/>
                </a:solidFill>
              </a:rPr>
              <a:t>Продолжать знакомить с правилами гигиены.</a:t>
            </a:r>
          </a:p>
          <a:p>
            <a:pPr indent="-457200" marL="457200">
              <a:buAutoNum type="arabicPeriod"/>
            </a:pPr>
            <a:r>
              <a:rPr dirty="0" sz="2000" i="1" lang="ru-RU" smtClean="0">
                <a:solidFill>
                  <a:srgbClr val="FFFF00"/>
                </a:solidFill>
              </a:rPr>
              <a:t>Воспитывать умение бережного отношения к своему организму, оценивать себя и своё состояние.</a:t>
            </a:r>
          </a:p>
          <a:p>
            <a:pPr indent="-457200" marL="457200">
              <a:buAutoNum type="arabicPeriod"/>
            </a:pPr>
            <a:endParaRPr dirty="0" sz="2000" i="1" lang="ru-RU">
              <a:solidFill>
                <a:srgbClr val="FFFF00"/>
              </a:solidFill>
            </a:endParaRPr>
          </a:p>
        </p:txBody>
      </p:sp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Заголовок 3"/>
          <p:cNvSpPr>
            <a:spLocks noGrp="1"/>
          </p:cNvSpPr>
          <p:nvPr>
            <p:ph type="title"/>
          </p:nvPr>
        </p:nvSpPr>
        <p:spPr>
          <a:xfrm>
            <a:off x="512090" y="172122"/>
            <a:ext cx="8534400" cy="6336253"/>
          </a:xfrm>
        </p:spPr>
        <p:txBody>
          <a:bodyPr>
            <a:normAutofit/>
          </a:bodyPr>
          <a:p>
            <a:r>
              <a:rPr dirty="0" sz="2200" i="1" lang="ru-RU" smtClean="0">
                <a:solidFill>
                  <a:srgbClr val="002060"/>
                </a:solidFill>
                <a:latin typeface="Arial Black" panose="020B0A04020102020204" pitchFamily="34" charset="0"/>
              </a:rPr>
              <a:t>Возраст детей</a:t>
            </a:r>
            <a:r>
              <a:rPr dirty="0" sz="2800" lang="ru-RU" smtClean="0"/>
              <a:t>: </a:t>
            </a:r>
            <a:r>
              <a:rPr dirty="0" sz="2700" lang="ru-RU" smtClean="0">
                <a:solidFill>
                  <a:srgbClr val="FFFF00"/>
                </a:solidFill>
              </a:rPr>
              <a:t>6-7 лет;</a:t>
            </a:r>
            <a:br>
              <a:rPr dirty="0" sz="2700" lang="ru-RU" smtClean="0">
                <a:solidFill>
                  <a:srgbClr val="FFFF00"/>
                </a:solidFill>
              </a:rPr>
            </a:br>
            <a:r>
              <a:rPr dirty="0" sz="2200" i="1" lang="ru-RU" smtClean="0">
                <a:solidFill>
                  <a:srgbClr val="002060"/>
                </a:solidFill>
                <a:latin typeface="Arial Black" panose="020B0A04020102020204" pitchFamily="34" charset="0"/>
              </a:rPr>
              <a:t>Участники проекта</a:t>
            </a:r>
            <a:r>
              <a:rPr dirty="0" sz="2800" lang="ru-RU" smtClean="0"/>
              <a:t>: </a:t>
            </a:r>
            <a:r>
              <a:rPr dirty="0" sz="2200" i="1" lang="ru-RU" smtClean="0">
                <a:solidFill>
                  <a:srgbClr val="FFFF00"/>
                </a:solidFill>
                <a:latin typeface="+mn-lt"/>
              </a:rPr>
              <a:t>дети, воспитатели, родители, работники детского сада, инструктор по </a:t>
            </a:r>
            <a:r>
              <a:rPr dirty="0" sz="2200" i="1" lang="ru-RU" err="1" smtClean="0">
                <a:solidFill>
                  <a:srgbClr val="FFFF00"/>
                </a:solidFill>
                <a:latin typeface="+mn-lt"/>
              </a:rPr>
              <a:t>фк</a:t>
            </a:r>
            <a:r>
              <a:rPr dirty="0" sz="2200" i="1" lang="ru-RU" smtClean="0">
                <a:solidFill>
                  <a:srgbClr val="FFFF00"/>
                </a:solidFill>
                <a:latin typeface="+mn-lt"/>
              </a:rPr>
              <a:t>.</a:t>
            </a:r>
            <a:br>
              <a:rPr dirty="0" sz="2200" i="1" lang="ru-RU" smtClean="0">
                <a:solidFill>
                  <a:srgbClr val="FFFF00"/>
                </a:solidFill>
                <a:latin typeface="+mn-lt"/>
              </a:rPr>
            </a:br>
            <a:r>
              <a:rPr b="1" dirty="0" sz="2200" i="1" lang="ru-RU" smtClean="0">
                <a:solidFill>
                  <a:srgbClr val="002060"/>
                </a:solidFill>
                <a:latin typeface="Arial Black" panose="020B0A04020102020204" pitchFamily="34" charset="0"/>
              </a:rPr>
              <a:t>Тип проекта</a:t>
            </a:r>
            <a:r>
              <a:rPr dirty="0" sz="2800" lang="ru-RU" smtClean="0"/>
              <a:t>: </a:t>
            </a:r>
            <a:r>
              <a:rPr dirty="0" sz="2000" i="1" lang="ru-RU" smtClean="0">
                <a:solidFill>
                  <a:srgbClr val="FFFF00"/>
                </a:solidFill>
                <a:latin typeface="+mn-lt"/>
              </a:rPr>
              <a:t>практико- ориентированный, групповой.</a:t>
            </a:r>
            <a:r>
              <a:rPr dirty="0" sz="2800" lang="ru-RU" smtClean="0"/>
              <a:t/>
            </a:r>
            <a:br>
              <a:rPr dirty="0" sz="2800" lang="ru-RU" smtClean="0"/>
            </a:br>
            <a:r>
              <a:rPr b="1" dirty="0" sz="2400" i="1" lang="ru-RU" smtClean="0">
                <a:solidFill>
                  <a:srgbClr val="002060"/>
                </a:solidFill>
                <a:latin typeface="Arial Black" panose="020B0A04020102020204" pitchFamily="34" charset="0"/>
              </a:rPr>
              <a:t>Форма проведения</a:t>
            </a:r>
            <a:r>
              <a:rPr dirty="0" sz="2800" lang="ru-RU" smtClean="0"/>
              <a:t>: </a:t>
            </a:r>
            <a:r>
              <a:rPr dirty="0" sz="2000" i="1" lang="ru-RU" smtClean="0">
                <a:solidFill>
                  <a:srgbClr val="FFFF00"/>
                </a:solidFill>
              </a:rPr>
              <a:t>занятия, экскурсии, походы, игры, закаливающие процедуры,  работа с родителями</a:t>
            </a:r>
            <a:r>
              <a:rPr dirty="0" sz="2800" lang="ru-RU" smtClean="0"/>
              <a:t>.</a:t>
            </a:r>
            <a:br>
              <a:rPr dirty="0" sz="2800" lang="ru-RU" smtClean="0"/>
            </a:br>
            <a:r>
              <a:rPr b="1" dirty="0" sz="2400" i="1" lang="ru-RU" smtClean="0">
                <a:solidFill>
                  <a:srgbClr val="002060"/>
                </a:solidFill>
                <a:latin typeface="Arial Black" panose="020B0A04020102020204" pitchFamily="34" charset="0"/>
              </a:rPr>
              <a:t>Продолжительность</a:t>
            </a:r>
            <a:r>
              <a:rPr dirty="0" sz="2800" lang="ru-RU" smtClean="0"/>
              <a:t>: </a:t>
            </a:r>
            <a:r>
              <a:rPr dirty="0" sz="2000" i="1" lang="ru-RU" smtClean="0">
                <a:solidFill>
                  <a:srgbClr val="FFFF00"/>
                </a:solidFill>
                <a:latin typeface="+mn-lt"/>
              </a:rPr>
              <a:t>долгосрочный ( 1 год)</a:t>
            </a:r>
            <a:r>
              <a:rPr dirty="0" sz="2800" lang="ru-RU" smtClean="0"/>
              <a:t/>
            </a:r>
            <a:br>
              <a:rPr dirty="0" sz="2800" lang="ru-RU" smtClean="0"/>
            </a:br>
            <a:r>
              <a:rPr b="1" dirty="0" sz="2400" i="1" lang="ru-RU" smtClean="0">
                <a:solidFill>
                  <a:srgbClr val="002060"/>
                </a:solidFill>
                <a:latin typeface="Arial Black" panose="020B0A04020102020204" pitchFamily="34" charset="0"/>
              </a:rPr>
              <a:t>Цель-результат:</a:t>
            </a:r>
            <a:r>
              <a:rPr dirty="0" sz="2400" lang="ru-RU" smtClean="0">
                <a:solidFill>
                  <a:srgbClr val="002060"/>
                </a:solidFill>
              </a:rPr>
              <a:t> </a:t>
            </a:r>
            <a:r>
              <a:rPr dirty="0" sz="2000" i="1" lang="ru-RU" smtClean="0">
                <a:solidFill>
                  <a:srgbClr val="FFFF00"/>
                </a:solidFill>
                <a:latin typeface="+mn-lt"/>
              </a:rPr>
              <a:t>презентация, спортивный праздник с участием родителей « Я хочу здоровым быть.»</a:t>
            </a:r>
            <a:br>
              <a:rPr dirty="0" sz="2000" i="1" lang="ru-RU" smtClean="0">
                <a:solidFill>
                  <a:srgbClr val="FFFF00"/>
                </a:solidFill>
                <a:latin typeface="+mn-lt"/>
              </a:rPr>
            </a:br>
            <a:endParaRPr dirty="0" sz="2000" i="1" lang="ru-RU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Заголовок 1"/>
          <p:cNvSpPr>
            <a:spLocks noGrp="1"/>
          </p:cNvSpPr>
          <p:nvPr>
            <p:ph type="ctrTitle"/>
          </p:nvPr>
        </p:nvSpPr>
        <p:spPr>
          <a:xfrm>
            <a:off x="684212" y="107576"/>
            <a:ext cx="8567364" cy="1140311"/>
          </a:xfrm>
        </p:spPr>
        <p:txBody>
          <a:bodyPr>
            <a:normAutofit/>
          </a:bodyPr>
          <a:p>
            <a:r>
              <a:rPr b="1" dirty="0" sz="2800" i="1" lang="ru-RU" smtClean="0">
                <a:solidFill>
                  <a:srgbClr val="002060"/>
                </a:solidFill>
                <a:latin typeface="Arial Black" panose="020B0A04020102020204" pitchFamily="34" charset="0"/>
              </a:rPr>
              <a:t>Этапы работы с детьми над проектом « Я хочу здоровым быть»</a:t>
            </a:r>
            <a:endParaRPr b="1" dirty="0" sz="2800" i="1" lang="ru-RU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04859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1409253"/>
            <a:ext cx="8567364" cy="5206700"/>
          </a:xfrm>
        </p:spPr>
        <p:txBody>
          <a:bodyPr>
            <a:normAutofit lnSpcReduction="10000"/>
          </a:bodyPr>
          <a:p>
            <a:r>
              <a:rPr dirty="0" sz="2800" i="1" lang="ru-RU" smtClean="0">
                <a:solidFill>
                  <a:srgbClr val="C00000"/>
                </a:solidFill>
                <a:latin typeface="Arial Black" panose="020B0A04020102020204" pitchFamily="34" charset="0"/>
              </a:rPr>
              <a:t>Первый этап « Подготовительный»</a:t>
            </a:r>
          </a:p>
          <a:p>
            <a:pPr algn="ctr"/>
            <a:r>
              <a:rPr dirty="0" sz="2800" i="1" lang="ru-RU" smtClean="0">
                <a:solidFill>
                  <a:srgbClr val="C00000"/>
                </a:solidFill>
                <a:latin typeface="Arial Black" panose="020B0A04020102020204" pitchFamily="34" charset="0"/>
              </a:rPr>
              <a:t>сентябрь</a:t>
            </a:r>
          </a:p>
          <a:p>
            <a:pPr indent="-514350" marL="514350">
              <a:buAutoNum type="arabicPeriod"/>
            </a:pPr>
            <a:r>
              <a:rPr dirty="0" sz="1800" i="1" lang="ru-RU" smtClean="0">
                <a:solidFill>
                  <a:srgbClr val="002060"/>
                </a:solidFill>
                <a:latin typeface="Arial Black" panose="020B0A04020102020204" pitchFamily="34" charset="0"/>
              </a:rPr>
              <a:t>Анкетирование родителей ( Выявить участие родителей в оздоровлении детей в семье);</a:t>
            </a:r>
          </a:p>
          <a:p>
            <a:pPr indent="-514350" marL="514350">
              <a:buAutoNum type="arabicPeriod"/>
            </a:pPr>
            <a:r>
              <a:rPr dirty="0" sz="1800" i="1" lang="ru-RU" smtClean="0">
                <a:solidFill>
                  <a:srgbClr val="002060"/>
                </a:solidFill>
                <a:latin typeface="Arial Black" panose="020B0A04020102020204" pitchFamily="34" charset="0"/>
              </a:rPr>
              <a:t>Родительское собрание ( Знакомство с результатами анкетирования, рассказ о проекте, пропаганда здорового образа жизни);</a:t>
            </a:r>
          </a:p>
          <a:p>
            <a:pPr indent="-514350" marL="514350">
              <a:buAutoNum type="arabicPeriod"/>
            </a:pPr>
            <a:r>
              <a:rPr dirty="0" sz="1800" i="1" lang="ru-RU" smtClean="0">
                <a:solidFill>
                  <a:srgbClr val="002060"/>
                </a:solidFill>
                <a:latin typeface="Arial Black" panose="020B0A04020102020204" pitchFamily="34" charset="0"/>
              </a:rPr>
              <a:t>Чтение книг с детьми о здоровом образе жизни;</a:t>
            </a:r>
          </a:p>
          <a:p>
            <a:pPr indent="-514350" marL="514350">
              <a:buAutoNum type="arabicPeriod"/>
            </a:pPr>
            <a:r>
              <a:rPr dirty="0" sz="1800" i="1" lang="ru-RU" smtClean="0">
                <a:solidFill>
                  <a:srgbClr val="002060"/>
                </a:solidFill>
                <a:latin typeface="Arial Black" panose="020B0A04020102020204" pitchFamily="34" charset="0"/>
              </a:rPr>
              <a:t>Изготовление нестандартного оборудования, подготовка спортивной площадки;</a:t>
            </a:r>
          </a:p>
          <a:p>
            <a:pPr indent="-514350" marL="514350">
              <a:buAutoNum type="arabicPeriod"/>
            </a:pPr>
            <a:r>
              <a:rPr dirty="0" sz="1800" i="1" lang="ru-RU" smtClean="0">
                <a:solidFill>
                  <a:srgbClr val="002060"/>
                </a:solidFill>
                <a:latin typeface="Arial Black" panose="020B0A04020102020204" pitchFamily="34" charset="0"/>
              </a:rPr>
              <a:t>Заключение договора с соц. </a:t>
            </a:r>
            <a:r>
              <a:rPr dirty="0" sz="1800" i="1" lang="ru-RU">
                <a:solidFill>
                  <a:srgbClr val="002060"/>
                </a:solidFill>
                <a:latin typeface="Arial Black" panose="020B0A04020102020204" pitchFamily="34" charset="0"/>
              </a:rPr>
              <a:t>п</a:t>
            </a:r>
            <a:r>
              <a:rPr dirty="0" sz="1800" i="1" lang="ru-RU" smtClean="0">
                <a:solidFill>
                  <a:srgbClr val="002060"/>
                </a:solidFill>
                <a:latin typeface="Arial Black" panose="020B0A04020102020204" pitchFamily="34" charset="0"/>
              </a:rPr>
              <a:t>артнёрами ( спортивная школа, детская поликлиника, с доп. </a:t>
            </a:r>
            <a:r>
              <a:rPr dirty="0" sz="1800" i="1" lang="ru-RU">
                <a:solidFill>
                  <a:srgbClr val="002060"/>
                </a:solidFill>
                <a:latin typeface="Arial Black" panose="020B0A04020102020204" pitchFamily="34" charset="0"/>
              </a:rPr>
              <a:t>п</a:t>
            </a:r>
            <a:r>
              <a:rPr dirty="0" sz="1800" i="1" lang="ru-RU" smtClean="0">
                <a:solidFill>
                  <a:srgbClr val="002060"/>
                </a:solidFill>
                <a:latin typeface="Arial Black" panose="020B0A04020102020204" pitchFamily="34" charset="0"/>
              </a:rPr>
              <a:t>едагогом –гимнастика);</a:t>
            </a:r>
          </a:p>
          <a:p>
            <a:pPr indent="-514350" marL="514350">
              <a:buAutoNum type="arabicPeriod"/>
            </a:pPr>
            <a:r>
              <a:rPr dirty="0" sz="1800" i="1" lang="ru-RU" smtClean="0">
                <a:solidFill>
                  <a:srgbClr val="002060"/>
                </a:solidFill>
                <a:latin typeface="Arial Black" panose="020B0A04020102020204" pitchFamily="34" charset="0"/>
              </a:rPr>
              <a:t>Диагностика физического развития детей на начальном этапе проекта.</a:t>
            </a:r>
          </a:p>
          <a:p>
            <a:pPr indent="-514350" marL="514350">
              <a:buAutoNum type="arabicPeriod"/>
            </a:pPr>
            <a:endParaRPr dirty="0" sz="1800" i="1" lang="ru-RU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Заголовок 3"/>
          <p:cNvSpPr>
            <a:spLocks noGrp="1"/>
          </p:cNvSpPr>
          <p:nvPr>
            <p:ph type="ctrTitle"/>
          </p:nvPr>
        </p:nvSpPr>
        <p:spPr>
          <a:xfrm>
            <a:off x="684212" y="86061"/>
            <a:ext cx="8001000" cy="580913"/>
          </a:xfrm>
        </p:spPr>
        <p:txBody>
          <a:bodyPr>
            <a:normAutofit/>
          </a:bodyPr>
          <a:p>
            <a:r>
              <a:rPr dirty="0" sz="2800" i="1" lang="ru-RU" smtClean="0">
                <a:solidFill>
                  <a:srgbClr val="FF0000"/>
                </a:solidFill>
                <a:latin typeface="Arial Black" panose="020B0A04020102020204" pitchFamily="34" charset="0"/>
              </a:rPr>
              <a:t>второй этап « Практический»</a:t>
            </a:r>
            <a:endParaRPr dirty="0" sz="2800" i="1" lang="ru-RU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48600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4212" y="666974"/>
            <a:ext cx="9858282" cy="5905947"/>
          </a:xfrm>
        </p:spPr>
        <p:txBody>
          <a:bodyPr>
            <a:normAutofit/>
          </a:bodyPr>
          <a:p>
            <a:pPr algn="ctr"/>
            <a:r>
              <a:rPr dirty="0" sz="2400" i="1" lang="ru-RU" smtClean="0">
                <a:solidFill>
                  <a:srgbClr val="FF0000"/>
                </a:solidFill>
                <a:latin typeface="Arial Black" panose="020B0A04020102020204" pitchFamily="34" charset="0"/>
              </a:rPr>
              <a:t>Октябрь</a:t>
            </a:r>
          </a:p>
          <a:p>
            <a:r>
              <a:rPr dirty="0" sz="1800" i="1" lang="ru-RU" smtClean="0">
                <a:solidFill>
                  <a:schemeClr val="tx1"/>
                </a:solidFill>
              </a:rPr>
              <a:t>1</a:t>
            </a:r>
            <a:r>
              <a:rPr dirty="0" sz="1800" i="1" lang="ru-RU" smtClean="0">
                <a:solidFill>
                  <a:srgbClr val="002060"/>
                </a:solidFill>
              </a:rPr>
              <a:t>.Экскурсия в осенний парк ( радость, эмоциональный подъём, созерцание красоты природы);</a:t>
            </a:r>
          </a:p>
          <a:p>
            <a:r>
              <a:rPr dirty="0" sz="1800" i="1" lang="ru-RU" smtClean="0">
                <a:solidFill>
                  <a:schemeClr val="tx1"/>
                </a:solidFill>
              </a:rPr>
              <a:t>2</a:t>
            </a:r>
            <a:r>
              <a:rPr dirty="0" sz="1800" i="1" lang="ru-RU" smtClean="0">
                <a:solidFill>
                  <a:srgbClr val="002060"/>
                </a:solidFill>
              </a:rPr>
              <a:t>. Консультация для родителей « Здоровье-дело престижное» (познакомить родителей с проблемой детского плоскостопия, дать рекомендации по её профилактики и коррекции)</a:t>
            </a:r>
          </a:p>
          <a:p>
            <a:r>
              <a:rPr dirty="0" sz="1800" i="1" lang="ru-RU" smtClean="0">
                <a:solidFill>
                  <a:schemeClr val="tx1"/>
                </a:solidFill>
              </a:rPr>
              <a:t>3. </a:t>
            </a:r>
            <a:r>
              <a:rPr dirty="0" sz="1800" i="1" lang="ru-RU" smtClean="0">
                <a:solidFill>
                  <a:srgbClr val="002060"/>
                </a:solidFill>
              </a:rPr>
              <a:t>Игры с детьми на развитие координации движения.</a:t>
            </a:r>
          </a:p>
          <a:p>
            <a:pPr algn="ctr"/>
            <a:r>
              <a:rPr dirty="0" sz="2400" i="1" lang="ru-RU" smtClean="0">
                <a:solidFill>
                  <a:srgbClr val="FF0000"/>
                </a:solidFill>
                <a:latin typeface="Arial Black" panose="020B0A04020102020204" pitchFamily="34" charset="0"/>
              </a:rPr>
              <a:t>Ноябрь</a:t>
            </a:r>
          </a:p>
          <a:p>
            <a:pPr indent="-457200" marL="457200">
              <a:buAutoNum type="arabicPeriod"/>
            </a:pPr>
            <a:r>
              <a:rPr dirty="0" sz="1800" i="1" lang="ru-RU" smtClean="0">
                <a:solidFill>
                  <a:srgbClr val="002060"/>
                </a:solidFill>
              </a:rPr>
              <a:t>ООД « Сохрани своё здоровье сам» ( Учить самостоятельно следить за своим здоровьем);</a:t>
            </a:r>
          </a:p>
          <a:p>
            <a:pPr indent="-457200" marL="457200">
              <a:buAutoNum type="arabicPeriod"/>
            </a:pPr>
            <a:r>
              <a:rPr dirty="0" sz="1800" i="1" lang="ru-RU" smtClean="0">
                <a:solidFill>
                  <a:srgbClr val="002060"/>
                </a:solidFill>
              </a:rPr>
              <a:t>Посещение спортивного комплекса « Звёздный», занятия с тренером по общему физическому развитию детей;</a:t>
            </a:r>
          </a:p>
          <a:p>
            <a:pPr indent="-457200" marL="457200">
              <a:buAutoNum type="arabicPeriod"/>
            </a:pPr>
            <a:r>
              <a:rPr dirty="0" sz="1800" i="1" lang="ru-RU" smtClean="0">
                <a:solidFill>
                  <a:srgbClr val="002060"/>
                </a:solidFill>
              </a:rPr>
              <a:t>Консультация для родителей « Какими видами спорта можно заняться ребёнку?»</a:t>
            </a:r>
          </a:p>
          <a:p>
            <a:endParaRPr dirty="0" sz="2400" i="1" lang="ru-RU" smtClean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Заголовок 1"/>
          <p:cNvSpPr>
            <a:spLocks noGrp="1"/>
          </p:cNvSpPr>
          <p:nvPr>
            <p:ph type="ctrTitle"/>
          </p:nvPr>
        </p:nvSpPr>
        <p:spPr>
          <a:xfrm>
            <a:off x="3506993" y="139849"/>
            <a:ext cx="5357308" cy="559397"/>
          </a:xfrm>
        </p:spPr>
        <p:txBody>
          <a:bodyPr>
            <a:normAutofit/>
          </a:bodyPr>
          <a:p>
            <a:pPr algn="ctr"/>
            <a:r>
              <a:rPr dirty="0" sz="2400" i="1" lang="ru-RU" smtClean="0">
                <a:solidFill>
                  <a:srgbClr val="FF0000"/>
                </a:solidFill>
                <a:latin typeface="Arial Black" panose="020B0A04020102020204" pitchFamily="34" charset="0"/>
              </a:rPr>
              <a:t>декабрь</a:t>
            </a:r>
            <a:endParaRPr dirty="0" sz="2400" i="1" lang="ru-RU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4860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122" y="419548"/>
            <a:ext cx="12019878" cy="5371653"/>
          </a:xfrm>
        </p:spPr>
        <p:txBody>
          <a:bodyPr>
            <a:normAutofit/>
          </a:bodyPr>
          <a:p>
            <a:endParaRPr dirty="0" sz="2000" i="1" lang="ru-RU" smtClean="0">
              <a:solidFill>
                <a:srgbClr val="002060"/>
              </a:solidFill>
            </a:endParaRPr>
          </a:p>
          <a:p>
            <a:r>
              <a:rPr dirty="0" sz="2000" i="1" lang="ru-RU" smtClean="0">
                <a:solidFill>
                  <a:schemeClr val="tx1"/>
                </a:solidFill>
              </a:rPr>
              <a:t>1.</a:t>
            </a:r>
            <a:r>
              <a:rPr dirty="0" sz="2000" i="1" lang="ru-RU" smtClean="0">
                <a:solidFill>
                  <a:srgbClr val="002060"/>
                </a:solidFill>
              </a:rPr>
              <a:t>Знакомство с зимними видами спорта. Спортивный праздник « Зимняя олимпиада»</a:t>
            </a:r>
          </a:p>
          <a:p>
            <a:r>
              <a:rPr dirty="0" sz="2000" i="1" lang="ru-RU" smtClean="0">
                <a:solidFill>
                  <a:schemeClr val="tx1"/>
                </a:solidFill>
              </a:rPr>
              <a:t>2. </a:t>
            </a:r>
            <a:r>
              <a:rPr dirty="0" sz="2000" i="1" lang="ru-RU" smtClean="0">
                <a:solidFill>
                  <a:srgbClr val="002060"/>
                </a:solidFill>
              </a:rPr>
              <a:t>Беседа с детьми « Уход за волосами, зубами, телом» ( Рассказать о необходимости гигиенических процедур). </a:t>
            </a:r>
          </a:p>
          <a:p>
            <a:r>
              <a:rPr dirty="0" sz="2000" i="1" lang="ru-RU" smtClean="0">
                <a:solidFill>
                  <a:schemeClr val="tx1"/>
                </a:solidFill>
              </a:rPr>
              <a:t>3. </a:t>
            </a:r>
            <a:r>
              <a:rPr dirty="0" sz="2000" i="1" lang="ru-RU" smtClean="0">
                <a:solidFill>
                  <a:srgbClr val="002060"/>
                </a:solidFill>
              </a:rPr>
              <a:t>Конкурс для девочек « Краса- длинная коса»</a:t>
            </a:r>
          </a:p>
          <a:p>
            <a:endParaRPr dirty="0" sz="2000" i="1" lang="ru-RU" smtClean="0">
              <a:solidFill>
                <a:srgbClr val="002060"/>
              </a:solidFill>
            </a:endParaRPr>
          </a:p>
          <a:p>
            <a:pPr algn="ctr"/>
            <a:r>
              <a:rPr dirty="0" sz="2800" i="1" lang="ru-RU" smtClean="0">
                <a:solidFill>
                  <a:srgbClr val="FF0000"/>
                </a:solidFill>
                <a:latin typeface="Arial Black" panose="020B0A04020102020204" pitchFamily="34" charset="0"/>
              </a:rPr>
              <a:t>Январь</a:t>
            </a:r>
          </a:p>
          <a:p>
            <a:pPr algn="ctr"/>
            <a:endParaRPr dirty="0" sz="2000" lang="ru-RU" smtClean="0"/>
          </a:p>
          <a:p>
            <a:pPr indent="-457200" marL="457200">
              <a:buAutoNum type="arabicPeriod"/>
            </a:pPr>
            <a:r>
              <a:rPr dirty="0" sz="2000" i="1" lang="ru-RU" smtClean="0">
                <a:solidFill>
                  <a:srgbClr val="002060"/>
                </a:solidFill>
              </a:rPr>
              <a:t>Викторина « Спорт- это здоровье»</a:t>
            </a:r>
          </a:p>
          <a:p>
            <a:pPr indent="-457200" marL="457200">
              <a:buAutoNum type="arabicPeriod"/>
            </a:pPr>
            <a:r>
              <a:rPr dirty="0" sz="2000" i="1" lang="ru-RU" smtClean="0">
                <a:solidFill>
                  <a:srgbClr val="002060"/>
                </a:solidFill>
              </a:rPr>
              <a:t>Экскурсия на каток ( знакомство с игрой « Хоккей»)</a:t>
            </a:r>
          </a:p>
          <a:p>
            <a:pPr indent="-457200" marL="457200">
              <a:buAutoNum type="arabicPeriod"/>
            </a:pPr>
            <a:r>
              <a:rPr dirty="0" sz="2000" i="1" lang="ru-RU" smtClean="0">
                <a:solidFill>
                  <a:srgbClr val="002060"/>
                </a:solidFill>
              </a:rPr>
              <a:t>Обучение детей катанию на лыжах.</a:t>
            </a:r>
            <a:endParaRPr dirty="0" sz="2000" i="1" lang="ru-RU">
              <a:solidFill>
                <a:srgbClr val="002060"/>
              </a:solidFill>
            </a:endParaRPr>
          </a:p>
        </p:txBody>
      </p:sp>
    </p:spTree>
  </p:cSld>
  <p:clrMapOvr>
    <a:masterClrMapping/>
  </p:clrMapOvr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Заголовок 1"/>
          <p:cNvSpPr>
            <a:spLocks noGrp="1"/>
          </p:cNvSpPr>
          <p:nvPr>
            <p:ph type="ctrTitle"/>
          </p:nvPr>
        </p:nvSpPr>
        <p:spPr>
          <a:xfrm>
            <a:off x="2420470" y="0"/>
            <a:ext cx="7437325" cy="645459"/>
          </a:xfrm>
        </p:spPr>
        <p:txBody>
          <a:bodyPr>
            <a:normAutofit/>
          </a:bodyPr>
          <a:p>
            <a:pPr algn="ctr"/>
            <a:r>
              <a:rPr dirty="0" sz="2400" i="1" lang="ru-RU" smtClean="0">
                <a:solidFill>
                  <a:srgbClr val="FF0000"/>
                </a:solidFill>
                <a:latin typeface="Arial Black" panose="020B0A04020102020204" pitchFamily="34" charset="0"/>
              </a:rPr>
              <a:t>Февраль</a:t>
            </a:r>
            <a:endParaRPr dirty="0" sz="2400" i="1" lang="ru-RU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4860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848" y="839096"/>
            <a:ext cx="11865685" cy="5916706"/>
          </a:xfrm>
        </p:spPr>
        <p:txBody>
          <a:bodyPr>
            <a:normAutofit/>
          </a:bodyPr>
          <a:p>
            <a:r>
              <a:rPr dirty="0" sz="1800" i="1" lang="ru-RU" smtClean="0">
                <a:solidFill>
                  <a:srgbClr val="002060"/>
                </a:solidFill>
              </a:rPr>
              <a:t>1. ООД по физическому развитию и по формированию первоначальных представлений о ЗОЖ        « Осанка- зеркало здоровья» (Учить  следить за своим здоровьем, побуждать к выполнению физических упражнений, радоваться достигнутым результатам)</a:t>
            </a:r>
          </a:p>
          <a:p>
            <a:r>
              <a:rPr dirty="0" sz="1800" i="1" lang="ru-RU" smtClean="0">
                <a:solidFill>
                  <a:srgbClr val="002060"/>
                </a:solidFill>
              </a:rPr>
              <a:t>2. Консультация для родителей « Больше внимания осанке.»</a:t>
            </a:r>
          </a:p>
          <a:p>
            <a:r>
              <a:rPr dirty="0" sz="1800" i="1" lang="ru-RU" smtClean="0">
                <a:solidFill>
                  <a:srgbClr val="002060"/>
                </a:solidFill>
              </a:rPr>
              <a:t>3. Спортивный праздник с участием родителей, посвящённый 23 февраля.</a:t>
            </a:r>
          </a:p>
          <a:p>
            <a:endParaRPr dirty="0" sz="1800" i="1" lang="ru-RU">
              <a:solidFill>
                <a:srgbClr val="002060"/>
              </a:solidFill>
            </a:endParaRPr>
          </a:p>
          <a:p>
            <a:endParaRPr dirty="0" sz="1800" i="1" lang="ru-RU" smtClean="0">
              <a:solidFill>
                <a:srgbClr val="002060"/>
              </a:solidFill>
            </a:endParaRPr>
          </a:p>
          <a:p>
            <a:pPr algn="ctr"/>
            <a:r>
              <a:rPr b="1" dirty="0" sz="2400" i="1" lang="ru-RU" smtClean="0">
                <a:solidFill>
                  <a:srgbClr val="FF0000"/>
                </a:solidFill>
                <a:latin typeface="Arial Black" panose="020B0A04020102020204" pitchFamily="34" charset="0"/>
              </a:rPr>
              <a:t>Март</a:t>
            </a:r>
          </a:p>
          <a:p>
            <a:pPr indent="-342900" marL="342900">
              <a:buAutoNum type="arabicPeriod"/>
            </a:pPr>
            <a:r>
              <a:rPr dirty="0" sz="1800" i="1" lang="ru-RU" smtClean="0">
                <a:solidFill>
                  <a:srgbClr val="002060"/>
                </a:solidFill>
              </a:rPr>
              <a:t>Профилактический осмотр детей врачом- педиатром из детской консультации.</a:t>
            </a:r>
          </a:p>
          <a:p>
            <a:pPr indent="-342900" marL="342900">
              <a:buAutoNum type="arabicPeriod"/>
            </a:pPr>
            <a:r>
              <a:rPr dirty="0" sz="1800" i="1" lang="ru-RU" smtClean="0">
                <a:solidFill>
                  <a:srgbClr val="002060"/>
                </a:solidFill>
              </a:rPr>
              <a:t>ООД по художественно- эстетическому развитию( лепка) на тему « Человек»</a:t>
            </a:r>
          </a:p>
          <a:p>
            <a:r>
              <a:rPr dirty="0" sz="1800" i="1" lang="ru-RU" smtClean="0">
                <a:solidFill>
                  <a:srgbClr val="002060"/>
                </a:solidFill>
              </a:rPr>
              <a:t>( закрепление знаний о частях тела).</a:t>
            </a:r>
          </a:p>
          <a:p>
            <a:r>
              <a:rPr dirty="0" sz="1800" i="1" lang="ru-RU" smtClean="0">
                <a:solidFill>
                  <a:schemeClr val="tx1"/>
                </a:solidFill>
              </a:rPr>
              <a:t>3.  </a:t>
            </a:r>
            <a:r>
              <a:rPr dirty="0" sz="1800" i="1" lang="ru-RU" smtClean="0">
                <a:solidFill>
                  <a:srgbClr val="002060"/>
                </a:solidFill>
              </a:rPr>
              <a:t>Эстафеты с детьми « Быстрее, выше, сильнее»</a:t>
            </a:r>
          </a:p>
        </p:txBody>
      </p:sp>
    </p:spTree>
  </p:cSld>
  <p:clrMapOvr>
    <a:masterClrMapping/>
  </p:clrMapOvr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Заголовок 3"/>
          <p:cNvSpPr>
            <a:spLocks noGrp="1"/>
          </p:cNvSpPr>
          <p:nvPr>
            <p:ph type="ctrTitle"/>
          </p:nvPr>
        </p:nvSpPr>
        <p:spPr>
          <a:xfrm>
            <a:off x="3603812" y="75304"/>
            <a:ext cx="5109882" cy="527124"/>
          </a:xfrm>
        </p:spPr>
        <p:txBody>
          <a:bodyPr>
            <a:normAutofit/>
          </a:bodyPr>
          <a:p>
            <a:pPr algn="ctr"/>
            <a:r>
              <a:rPr b="1" dirty="0" sz="2400" i="1" lang="ru-RU" smtClean="0">
                <a:solidFill>
                  <a:srgbClr val="FF0000"/>
                </a:solidFill>
                <a:latin typeface="Arial Black" panose="020B0A04020102020204" pitchFamily="34" charset="0"/>
              </a:rPr>
              <a:t>апрель</a:t>
            </a:r>
            <a:endParaRPr b="1" dirty="0" sz="2400" i="1" lang="ru-RU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4861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9699" y="849854"/>
            <a:ext cx="11672047" cy="5583219"/>
          </a:xfrm>
        </p:spPr>
        <p:txBody>
          <a:bodyPr/>
          <a:p>
            <a:pPr indent="-457200" marL="457200">
              <a:buAutoNum type="arabicPeriod"/>
            </a:pPr>
            <a:r>
              <a:rPr dirty="0" sz="1800" i="1" lang="ru-RU" smtClean="0">
                <a:solidFill>
                  <a:srgbClr val="002060"/>
                </a:solidFill>
              </a:rPr>
              <a:t>ООД по формированию представлений об окружающем мире.</a:t>
            </a:r>
          </a:p>
          <a:p>
            <a:r>
              <a:rPr dirty="0" sz="1800" i="1" lang="ru-RU" smtClean="0">
                <a:solidFill>
                  <a:srgbClr val="002060"/>
                </a:solidFill>
              </a:rPr>
              <a:t>Тема: « Скелет человека». ( Познакомить со скелетом человека, его ролью. Продолжать воспитывать у детей потребность знать о себе и своём теле)</a:t>
            </a:r>
          </a:p>
          <a:p>
            <a:r>
              <a:rPr dirty="0" sz="1800" i="1" lang="ru-RU" smtClean="0">
                <a:solidFill>
                  <a:schemeClr val="tx1"/>
                </a:solidFill>
              </a:rPr>
              <a:t>2.</a:t>
            </a:r>
            <a:r>
              <a:rPr dirty="0" sz="1800" i="1" lang="ru-RU" smtClean="0">
                <a:solidFill>
                  <a:srgbClr val="002060"/>
                </a:solidFill>
              </a:rPr>
              <a:t> Спортивный праздник, посвящённый дню Космонавтики.</a:t>
            </a:r>
          </a:p>
          <a:p>
            <a:r>
              <a:rPr dirty="0" sz="1800" i="1" lang="ru-RU" smtClean="0">
                <a:solidFill>
                  <a:schemeClr val="tx1"/>
                </a:solidFill>
              </a:rPr>
              <a:t>3</a:t>
            </a:r>
            <a:r>
              <a:rPr dirty="0" sz="1800" i="1" lang="ru-RU" smtClean="0">
                <a:solidFill>
                  <a:srgbClr val="002060"/>
                </a:solidFill>
              </a:rPr>
              <a:t>. Экскурсия в спортивный комплекс « Звёздный» на матч по баскетболу.</a:t>
            </a:r>
          </a:p>
          <a:p>
            <a:r>
              <a:rPr dirty="0" sz="1800" i="1" lang="ru-RU" smtClean="0">
                <a:solidFill>
                  <a:srgbClr val="002060"/>
                </a:solidFill>
              </a:rPr>
              <a:t>Выступление детей с музыкальной композицией « </a:t>
            </a:r>
            <a:r>
              <a:rPr dirty="0" sz="1800" i="1" lang="ru-RU" err="1" smtClean="0">
                <a:solidFill>
                  <a:srgbClr val="002060"/>
                </a:solidFill>
              </a:rPr>
              <a:t>Арлекино</a:t>
            </a:r>
            <a:r>
              <a:rPr dirty="0" sz="1800" i="1" lang="ru-RU" smtClean="0">
                <a:solidFill>
                  <a:srgbClr val="002060"/>
                </a:solidFill>
              </a:rPr>
              <a:t>»</a:t>
            </a:r>
          </a:p>
          <a:p>
            <a:pPr algn="ctr"/>
            <a:r>
              <a:rPr b="1" dirty="0" sz="2400" i="1" lang="ru-RU" smtClean="0">
                <a:solidFill>
                  <a:srgbClr val="FF0000"/>
                </a:solidFill>
                <a:latin typeface="Arial Black" panose="020B0A04020102020204" pitchFamily="34" charset="0"/>
              </a:rPr>
              <a:t>Май</a:t>
            </a:r>
          </a:p>
          <a:p>
            <a:r>
              <a:rPr dirty="0" sz="1800" i="1" lang="ru-RU" smtClean="0">
                <a:solidFill>
                  <a:schemeClr val="tx1"/>
                </a:solidFill>
              </a:rPr>
              <a:t>1</a:t>
            </a:r>
            <a:r>
              <a:rPr dirty="0" sz="1800" i="1" lang="ru-RU" smtClean="0">
                <a:solidFill>
                  <a:srgbClr val="002060"/>
                </a:solidFill>
              </a:rPr>
              <a:t>.Спортивный праздник, посвящённый Дню Победы</a:t>
            </a:r>
          </a:p>
          <a:p>
            <a:r>
              <a:rPr dirty="0" sz="1800" i="1" lang="ru-RU" smtClean="0">
                <a:solidFill>
                  <a:schemeClr val="tx1"/>
                </a:solidFill>
              </a:rPr>
              <a:t>2</a:t>
            </a:r>
            <a:r>
              <a:rPr dirty="0" sz="1800" i="1" lang="ru-RU" smtClean="0">
                <a:solidFill>
                  <a:srgbClr val="002060"/>
                </a:solidFill>
              </a:rPr>
              <a:t>. Практикум с родителями « Семейный отдых на природе». Опытом делится семья Шестопаловых.</a:t>
            </a:r>
          </a:p>
          <a:p>
            <a:r>
              <a:rPr dirty="0" sz="1800" i="1" lang="ru-RU" smtClean="0">
                <a:solidFill>
                  <a:schemeClr val="tx1"/>
                </a:solidFill>
              </a:rPr>
              <a:t>3</a:t>
            </a:r>
            <a:r>
              <a:rPr dirty="0" sz="1800" i="1" lang="ru-RU" smtClean="0">
                <a:solidFill>
                  <a:srgbClr val="002060"/>
                </a:solidFill>
              </a:rPr>
              <a:t>.Экскурсия на стадион ( Наблюдаем за игрой в футбол).</a:t>
            </a:r>
          </a:p>
          <a:p>
            <a:endParaRPr dirty="0" lang="ru-RU"/>
          </a:p>
        </p:txBody>
      </p:sp>
    </p:spTree>
  </p:cSld>
  <p:clrMapOvr>
    <a:masterClrMapping/>
  </p:clrMapOvr>
  <p:timing/>
</p:sld>
</file>

<file path=ppt/theme/theme1.xml><?xml version="1.0" encoding="utf-8"?>
<a:theme xmlns:a="http://schemas.openxmlformats.org/drawingml/2006/main" name="Сектор">
  <a:themeElements>
    <a:clrScheme name="Сектор">
      <a:dk1>
        <a:sysClr lastClr="000000" val="windowText"/>
      </a:dk1>
      <a:lt1>
        <a:sysClr lastClr="FFFFFF" val="window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r="13500000" dist="12700">
              <a:srgbClr val="000000">
                <a:alpha val="45000"/>
              </a:srgbClr>
            </a:innerShdw>
          </a:effectLst>
        </a:effectStyle>
        <a:effectStyle>
          <a:effectLst>
            <a:outerShdw blurRad="50800" dir="5400000" dist="381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dir="t" rig="threeP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Проект  « Я хочу здоровым быть»</dc:title>
  <dc:creator>Пользователь</dc:creator>
  <cp:lastModifiedBy>Пользователь</cp:lastModifiedBy>
  <dcterms:created xsi:type="dcterms:W3CDTF">2016-09-27T12:40:18Z</dcterms:created>
  <dcterms:modified xsi:type="dcterms:W3CDTF">2023-05-13T12:57:31Z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6065ab3742e74be1be7a0fbf9d30bb0e</vt:lpwstr>
  </property>
</Properties>
</file>