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36"/>
  </p:notesMasterIdLst>
  <p:sldIdLst>
    <p:sldId id="279" r:id="rId3"/>
    <p:sldId id="326" r:id="rId4"/>
    <p:sldId id="276" r:id="rId5"/>
    <p:sldId id="324" r:id="rId6"/>
    <p:sldId id="278" r:id="rId7"/>
    <p:sldId id="316" r:id="rId8"/>
    <p:sldId id="284" r:id="rId9"/>
    <p:sldId id="256" r:id="rId10"/>
    <p:sldId id="308" r:id="rId11"/>
    <p:sldId id="266" r:id="rId12"/>
    <p:sldId id="267" r:id="rId13"/>
    <p:sldId id="268" r:id="rId14"/>
    <p:sldId id="269" r:id="rId15"/>
    <p:sldId id="270" r:id="rId16"/>
    <p:sldId id="317" r:id="rId17"/>
    <p:sldId id="273" r:id="rId18"/>
    <p:sldId id="332" r:id="rId19"/>
    <p:sldId id="274" r:id="rId20"/>
    <p:sldId id="275" r:id="rId21"/>
    <p:sldId id="333" r:id="rId22"/>
    <p:sldId id="334" r:id="rId23"/>
    <p:sldId id="327" r:id="rId24"/>
    <p:sldId id="286" r:id="rId25"/>
    <p:sldId id="260" r:id="rId26"/>
    <p:sldId id="287" r:id="rId27"/>
    <p:sldId id="259" r:id="rId28"/>
    <p:sldId id="288" r:id="rId29"/>
    <p:sldId id="295" r:id="rId30"/>
    <p:sldId id="296" r:id="rId31"/>
    <p:sldId id="285" r:id="rId32"/>
    <p:sldId id="305" r:id="rId33"/>
    <p:sldId id="321" r:id="rId34"/>
    <p:sldId id="323" r:id="rId35"/>
  </p:sldIdLst>
  <p:sldSz cx="9144000" cy="6858000" type="screen4x3"/>
  <p:notesSz cx="6858000" cy="9144000"/>
  <p:custDataLst>
    <p:custData r:id="rId1"/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DDDDD"/>
    <a:srgbClr val="70F7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4815290697417862E-2"/>
          <c:w val="0.8533343598644979"/>
          <c:h val="0.898246694594209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1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0881137023246972E-2"/>
          <c:y val="6.8584996780424984E-2"/>
          <c:w val="0.82792444730629622"/>
          <c:h val="0.93141500321958404"/>
        </c:manualLayout>
      </c:layout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</cdr:x>
      <cdr:y>0.26</cdr:y>
    </cdr:from>
    <cdr:to>
      <cdr:x>0.6328</cdr:x>
      <cdr:y>0.28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928694"/>
          <a:ext cx="45719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F21B-836D-4166-BDAD-FAF550DAB08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C381-BA0E-4974-9ADB-66A6136C4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9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2C381-BA0E-4974-9ADB-66A6136C4C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92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670A-4311-45DC-A0FC-1C0579B5E650}" type="slidenum">
              <a:rPr lang="ru-RU"/>
              <a:pPr/>
              <a:t>7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Рисунок Ослиной И.В.</a:t>
            </a:r>
          </a:p>
        </p:txBody>
      </p:sp>
    </p:spTree>
    <p:extLst>
      <p:ext uri="{BB962C8B-B14F-4D97-AF65-F5344CB8AC3E}">
        <p14:creationId xmlns:p14="http://schemas.microsoft.com/office/powerpoint/2010/main" xmlns="" val="9128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670A-4311-45DC-A0FC-1C0579B5E650}" type="slidenum">
              <a:rPr lang="ru-RU"/>
              <a:pPr/>
              <a:t>9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Рисунок Ослиной И.В.</a:t>
            </a:r>
          </a:p>
        </p:txBody>
      </p:sp>
    </p:spTree>
    <p:extLst>
      <p:ext uri="{BB962C8B-B14F-4D97-AF65-F5344CB8AC3E}">
        <p14:creationId xmlns:p14="http://schemas.microsoft.com/office/powerpoint/2010/main" xmlns="" val="293713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67C5C7-EBCB-4453-8789-E63A3D4EDCE7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9443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CF16-8B38-4BDE-8591-D297943EC18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6;&#1082;&#1091;&#1084;&#1077;&#1085;&#1090;5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15" Type="http://schemas.openxmlformats.org/officeDocument/2006/relationships/image" Target="../media/image16.gi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35719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Century Schoolbook" pitchFamily="18" charset="0"/>
              </a:rPr>
              <a:t>Доли. Обыкновенные дроби</a:t>
            </a:r>
            <a:endParaRPr lang="ru-RU" sz="72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5" name="Picture 7" descr="f1_14_tafel zah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1282712" cy="2052180"/>
          </a:xfrm>
          <a:prstGeom prst="rect">
            <a:avLst/>
          </a:prstGeom>
          <a:noFill/>
        </p:spPr>
      </p:pic>
      <p:pic>
        <p:nvPicPr>
          <p:cNvPr id="6" name="Picture 5" descr="j0343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357694"/>
            <a:ext cx="1992298" cy="232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786322"/>
            <a:ext cx="5684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 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«Современный урок как основной ресурс реализации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требований </a:t>
            </a:r>
            <a:r>
              <a:rPr lang="ru-RU" b="1" dirty="0" smtClean="0">
                <a:solidFill>
                  <a:srgbClr val="0000CC"/>
                </a:solidFill>
              </a:rPr>
              <a:t>ФГОС </a:t>
            </a:r>
            <a:r>
              <a:rPr lang="ru-RU" b="1" dirty="0" smtClean="0">
                <a:solidFill>
                  <a:srgbClr val="0000CC"/>
                </a:solidFill>
              </a:rPr>
              <a:t>ООО</a:t>
            </a:r>
            <a:r>
              <a:rPr lang="ru-RU" b="1" dirty="0" smtClean="0">
                <a:solidFill>
                  <a:srgbClr val="0000CC"/>
                </a:solidFill>
              </a:rPr>
              <a:t>» </a:t>
            </a:r>
            <a:r>
              <a:rPr lang="ru-RU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 Выполнила Ломакина </a:t>
            </a:r>
            <a:r>
              <a:rPr lang="ru-RU" b="1" dirty="0" smtClean="0">
                <a:solidFill>
                  <a:srgbClr val="0000CC"/>
                </a:solidFill>
              </a:rPr>
              <a:t>Р.А.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 smtClean="0">
              <a:solidFill>
                <a:srgbClr val="0000CC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85794"/>
            <a:ext cx="6870700" cy="9144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Как записывают доли?</a:t>
            </a:r>
            <a:r>
              <a:rPr lang="ru-RU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7696200" cy="446723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 smtClean="0"/>
              <a:t>	</a:t>
            </a:r>
          </a:p>
          <a:p>
            <a:pPr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Для </a:t>
            </a:r>
            <a:r>
              <a:rPr lang="ru-RU" dirty="0"/>
              <a:t>записи любой доли используют горизонтальную чёрточку.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Её </a:t>
            </a:r>
            <a:r>
              <a:rPr lang="ru-RU" dirty="0"/>
              <a:t>называют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дробной чертой </a:t>
            </a:r>
          </a:p>
          <a:p>
            <a:pPr>
              <a:buFontTx/>
              <a:buNone/>
            </a:pPr>
            <a:r>
              <a:rPr lang="ru-RU" dirty="0"/>
              <a:t>  </a:t>
            </a:r>
          </a:p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	Пишут: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 </a:t>
            </a:r>
          </a:p>
          <a:p>
            <a:pPr>
              <a:buFontTx/>
              <a:buNone/>
            </a:pPr>
            <a:endParaRPr lang="ru-RU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9210359"/>
              </p:ext>
            </p:extLst>
          </p:nvPr>
        </p:nvGraphicFramePr>
        <p:xfrm>
          <a:off x="2571736" y="4357694"/>
          <a:ext cx="5926137" cy="904875"/>
        </p:xfrm>
        <a:graphic>
          <a:graphicData uri="http://schemas.openxmlformats.org/presentationml/2006/ole">
            <p:oleObj spid="_x0000_s1036" name="Документ" r:id="rId3" imgW="5925852" imgH="904320" progId="Word.Document.12">
              <p:link updateAutomatic="1"/>
            </p:oleObj>
          </a:graphicData>
        </a:graphic>
      </p:graphicFrame>
      <p:pic>
        <p:nvPicPr>
          <p:cNvPr id="7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8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Что показывает число 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под </a:t>
            </a:r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чертой?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8429684" cy="3657600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/>
              <a:t>	Число </a:t>
            </a:r>
            <a:r>
              <a:rPr lang="ru-RU" u="sng" dirty="0">
                <a:solidFill>
                  <a:srgbClr val="FF0000"/>
                </a:solidFill>
              </a:rPr>
              <a:t>под чертой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показывает на сколько равных частей (долей) разделили единицу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         	Например:</a:t>
            </a:r>
          </a:p>
          <a:p>
            <a:pPr algn="ctr">
              <a:lnSpc>
                <a:spcPts val="4000"/>
              </a:lnSpc>
              <a:buFontTx/>
              <a:buNone/>
            </a:pPr>
            <a:r>
              <a:rPr lang="ru-RU" dirty="0" smtClean="0"/>
              <a:t>Единицу </a:t>
            </a:r>
            <a:r>
              <a:rPr lang="ru-RU" dirty="0"/>
              <a:t>разделили на </a:t>
            </a:r>
            <a:r>
              <a:rPr lang="ru-RU" dirty="0" smtClean="0"/>
              <a:t>5 </a:t>
            </a:r>
            <a:r>
              <a:rPr lang="ru-RU" dirty="0"/>
              <a:t>равных </a:t>
            </a:r>
            <a:r>
              <a:rPr lang="ru-RU" dirty="0" smtClean="0"/>
              <a:t>частей </a:t>
            </a:r>
            <a:r>
              <a:rPr lang="ru-RU" dirty="0"/>
              <a:t>(долей)</a:t>
            </a:r>
            <a:endParaRPr lang="ru-RU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8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342900" cy="733425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Половина.</a:t>
            </a:r>
            <a:r>
              <a:rPr lang="ru-RU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8929750" cy="4038600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/>
              <a:t>Самая </a:t>
            </a:r>
            <a:r>
              <a:rPr lang="ru-RU" dirty="0"/>
              <a:t>известная доля – </a:t>
            </a:r>
            <a:r>
              <a:rPr lang="ru-RU" dirty="0" smtClean="0"/>
              <a:t>это</a:t>
            </a:r>
            <a:r>
              <a:rPr lang="ru-RU" dirty="0"/>
              <a:t>, конечно, половина. Слова с приставкой «пол» можно услышать часто: полчаса, </a:t>
            </a:r>
            <a:r>
              <a:rPr lang="ru-RU" dirty="0" smtClean="0"/>
              <a:t>полкилометра, полведра… 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Разделили единицу </a:t>
            </a:r>
            <a:r>
              <a:rPr lang="ru-RU" dirty="0"/>
              <a:t>на </a:t>
            </a:r>
            <a:r>
              <a:rPr lang="ru-RU" b="1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части – </a:t>
            </a:r>
            <a:r>
              <a:rPr lang="ru-RU" dirty="0" smtClean="0"/>
              <a:t>половина. </a:t>
            </a:r>
            <a:endParaRPr lang="ru-RU" dirty="0"/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/>
              <a:t>     </a:t>
            </a:r>
            <a:r>
              <a:rPr lang="ru-RU" b="1" dirty="0"/>
              <a:t>Долю     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половиной.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500438"/>
            <a:ext cx="333375" cy="9144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5357826"/>
            <a:ext cx="428628" cy="1175666"/>
          </a:xfrm>
          <a:prstGeom prst="rect">
            <a:avLst/>
          </a:prstGeom>
          <a:noFill/>
        </p:spPr>
      </p:pic>
      <p:pic>
        <p:nvPicPr>
          <p:cNvPr id="10" name="Picture 5" descr="E:\Уч.года\karand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1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14876" y="4857760"/>
            <a:ext cx="1285884" cy="1428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4857760"/>
            <a:ext cx="1285884" cy="142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6870700" cy="124301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Треть.</a:t>
            </a:r>
            <a:r>
              <a:rPr lang="ru-RU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/>
              <a:t>Название доли зависит от того, на сколько равных частей разделили единицу. Разделили </a:t>
            </a:r>
            <a:r>
              <a:rPr lang="ru-RU" dirty="0"/>
              <a:t>на </a:t>
            </a:r>
            <a:r>
              <a:rPr lang="ru-RU" b="1" dirty="0" smtClean="0"/>
              <a:t>3</a:t>
            </a:r>
            <a:r>
              <a:rPr lang="ru-RU" dirty="0" smtClean="0"/>
              <a:t> </a:t>
            </a:r>
            <a:r>
              <a:rPr lang="ru-RU" dirty="0"/>
              <a:t>части – </a:t>
            </a:r>
            <a:r>
              <a:rPr lang="ru-RU" dirty="0" smtClean="0"/>
              <a:t>треть.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 smtClean="0"/>
          </a:p>
          <a:p>
            <a:pPr algn="just">
              <a:lnSpc>
                <a:spcPts val="4000"/>
              </a:lnSpc>
              <a:buFontTx/>
              <a:buNone/>
            </a:pPr>
            <a:r>
              <a:rPr lang="ru-RU" dirty="0" smtClean="0"/>
              <a:t>	Долю       </a:t>
            </a:r>
            <a:r>
              <a:rPr lang="ru-RU" dirty="0"/>
              <a:t>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третью.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57884" y="4000504"/>
          <a:ext cx="257176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00372"/>
            <a:ext cx="333375" cy="9144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214950"/>
            <a:ext cx="428628" cy="1228732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2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954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Четверть.</a:t>
            </a:r>
            <a:r>
              <a:rPr lang="ru-RU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6786610" cy="4525963"/>
          </a:xfrm>
        </p:spPr>
        <p:txBody>
          <a:bodyPr/>
          <a:lstStyle/>
          <a:p>
            <a:pPr>
              <a:lnSpc>
                <a:spcPts val="4100"/>
              </a:lnSpc>
              <a:buFontTx/>
              <a:buNone/>
            </a:pPr>
            <a:r>
              <a:rPr lang="ru-RU" dirty="0" smtClean="0"/>
              <a:t>	Если единицу </a:t>
            </a:r>
            <a:r>
              <a:rPr lang="ru-RU" dirty="0"/>
              <a:t>разделили на </a:t>
            </a:r>
            <a:r>
              <a:rPr lang="ru-RU" b="1" dirty="0"/>
              <a:t>4 </a:t>
            </a:r>
            <a:r>
              <a:rPr lang="ru-RU" dirty="0"/>
              <a:t>части, </a:t>
            </a:r>
            <a:r>
              <a:rPr lang="ru-RU" dirty="0" smtClean="0"/>
              <a:t>то  </a:t>
            </a:r>
            <a:r>
              <a:rPr lang="ru-RU" dirty="0"/>
              <a:t>получается     </a:t>
            </a:r>
            <a:r>
              <a:rPr lang="ru-RU" dirty="0" smtClean="0"/>
              <a:t>   или </a:t>
            </a:r>
            <a:r>
              <a:rPr lang="ru-RU" dirty="0"/>
              <a:t>по </a:t>
            </a:r>
            <a:r>
              <a:rPr lang="ru-RU" dirty="0" smtClean="0"/>
              <a:t>другому </a:t>
            </a:r>
            <a:endParaRPr lang="ru-RU" dirty="0"/>
          </a:p>
          <a:p>
            <a:pPr>
              <a:lnSpc>
                <a:spcPts val="4100"/>
              </a:lnSpc>
              <a:buFontTx/>
              <a:buNone/>
            </a:pPr>
            <a:r>
              <a:rPr lang="ru-RU" dirty="0" smtClean="0"/>
              <a:t>	говорят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четверть.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857884" y="4071942"/>
          <a:ext cx="250033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143116"/>
            <a:ext cx="286496" cy="78581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214950"/>
            <a:ext cx="447976" cy="1228734"/>
          </a:xfrm>
          <a:prstGeom prst="rect">
            <a:avLst/>
          </a:prstGeom>
          <a:noFill/>
        </p:spPr>
      </p:pic>
      <p:pic>
        <p:nvPicPr>
          <p:cNvPr id="9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0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CC"/>
                </a:solidFill>
              </a:rPr>
              <a:t>Решите задачу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Торт разрезали на 8 равных частей. За обедом</a:t>
            </a:r>
          </a:p>
          <a:p>
            <a:pPr>
              <a:buNone/>
            </a:pPr>
            <a:r>
              <a:rPr lang="ru-RU" dirty="0" smtClean="0"/>
              <a:t>съели 3 доли. Какая часть пирога осталась?</a:t>
            </a:r>
          </a:p>
          <a:p>
            <a:endParaRPr lang="ru-RU" dirty="0"/>
          </a:p>
        </p:txBody>
      </p:sp>
      <p:pic>
        <p:nvPicPr>
          <p:cNvPr id="4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pic>
        <p:nvPicPr>
          <p:cNvPr id="6" name="Picture 4" descr="http://pocketchange.become.com/images/birthday-cake-77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500330" cy="2360312"/>
          </a:xfrm>
          <a:prstGeom prst="rect">
            <a:avLst/>
          </a:prstGeom>
          <a:noFill/>
        </p:spPr>
      </p:pic>
      <p:pic>
        <p:nvPicPr>
          <p:cNvPr id="103430" name="Picture 6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1343034" cy="1071570"/>
          </a:xfrm>
          <a:prstGeom prst="rect">
            <a:avLst/>
          </a:prstGeom>
          <a:noFill/>
        </p:spPr>
      </p:pic>
      <p:pic>
        <p:nvPicPr>
          <p:cNvPr id="103432" name="Picture 8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286388"/>
            <a:ext cx="1432570" cy="1143008"/>
          </a:xfrm>
          <a:prstGeom prst="rect">
            <a:avLst/>
          </a:prstGeom>
          <a:noFill/>
        </p:spPr>
      </p:pic>
      <p:pic>
        <p:nvPicPr>
          <p:cNvPr id="103434" name="Picture 10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428868"/>
            <a:ext cx="1432570" cy="1143008"/>
          </a:xfrm>
          <a:prstGeom prst="rect">
            <a:avLst/>
          </a:prstGeom>
          <a:noFill/>
        </p:spPr>
      </p:pic>
      <p:pic>
        <p:nvPicPr>
          <p:cNvPr id="103436" name="Picture 12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1432570" cy="1143008"/>
          </a:xfrm>
          <a:prstGeom prst="rect">
            <a:avLst/>
          </a:prstGeom>
          <a:noFill/>
        </p:spPr>
      </p:pic>
      <p:pic>
        <p:nvPicPr>
          <p:cNvPr id="103438" name="Picture 14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894" y="5357826"/>
            <a:ext cx="1522106" cy="1214446"/>
          </a:xfrm>
          <a:prstGeom prst="rect">
            <a:avLst/>
          </a:prstGeom>
          <a:noFill/>
        </p:spPr>
      </p:pic>
      <p:pic>
        <p:nvPicPr>
          <p:cNvPr id="103440" name="Picture 16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214950"/>
            <a:ext cx="1611641" cy="1285884"/>
          </a:xfrm>
          <a:prstGeom prst="rect">
            <a:avLst/>
          </a:prstGeom>
          <a:noFill/>
        </p:spPr>
      </p:pic>
      <p:pic>
        <p:nvPicPr>
          <p:cNvPr id="103442" name="Picture 18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286388"/>
            <a:ext cx="1428760" cy="1139968"/>
          </a:xfrm>
          <a:prstGeom prst="rect">
            <a:avLst/>
          </a:prstGeom>
          <a:noFill/>
        </p:spPr>
      </p:pic>
      <p:pic>
        <p:nvPicPr>
          <p:cNvPr id="103444" name="Picture 20" descr="http://im3-tub-ru.yandex.net/i?id=244258325-5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286388"/>
            <a:ext cx="1357322" cy="108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57166"/>
            <a:ext cx="6870700" cy="10668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Обыкновенная дробь.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24000"/>
            <a:ext cx="864399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Записи </a:t>
            </a:r>
            <a:r>
              <a:rPr lang="ru-RU" dirty="0"/>
              <a:t>вида       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обыкновенными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дробями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…</a:t>
            </a:r>
          </a:p>
          <a:p>
            <a:pPr>
              <a:buFontTx/>
              <a:buNone/>
            </a:pPr>
            <a:r>
              <a:rPr lang="ru-RU" dirty="0" smtClean="0"/>
              <a:t>	Числитель </a:t>
            </a:r>
            <a:r>
              <a:rPr lang="ru-RU" dirty="0"/>
              <a:t>дроби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 smtClean="0"/>
              <a:t>	Черта </a:t>
            </a:r>
            <a:r>
              <a:rPr lang="ru-RU" dirty="0"/>
              <a:t>дроби (дробная черта)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 smtClean="0"/>
              <a:t>	Знаменатель </a:t>
            </a:r>
            <a:r>
              <a:rPr lang="ru-RU" dirty="0"/>
              <a:t>дроби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350838" cy="819150"/>
          </a:xfrm>
          <a:prstGeom prst="rect">
            <a:avLst/>
          </a:prstGeom>
          <a:noFill/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429000"/>
            <a:ext cx="590550" cy="1466850"/>
          </a:xfrm>
          <a:prstGeom prst="rect">
            <a:avLst/>
          </a:prstGeom>
          <a:noFill/>
        </p:spPr>
      </p:pic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191000" y="3048000"/>
            <a:ext cx="3200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62484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4648200" y="45720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0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Вопросы: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1. Что показывает число внизу, под дробной чертой? Как оно называется? </a:t>
            </a:r>
            <a:br>
              <a:rPr lang="ru-RU" dirty="0" smtClean="0"/>
            </a:br>
            <a:r>
              <a:rPr lang="ru-RU" dirty="0" smtClean="0"/>
              <a:t>2. Что, показывает знаменатель дроби? </a:t>
            </a:r>
            <a:br>
              <a:rPr lang="ru-RU" dirty="0" smtClean="0"/>
            </a:br>
            <a:r>
              <a:rPr lang="ru-RU" dirty="0" smtClean="0"/>
              <a:t>3. Что показывает число вверху, над дробной чертой? Как оно называется? </a:t>
            </a:r>
          </a:p>
          <a:p>
            <a:pPr>
              <a:buNone/>
            </a:pPr>
            <a:r>
              <a:rPr lang="ru-RU" dirty="0" smtClean="0"/>
              <a:t>   4. Что показывает числитель дроби?  </a:t>
            </a:r>
          </a:p>
          <a:p>
            <a:endParaRPr lang="ru-RU" dirty="0"/>
          </a:p>
        </p:txBody>
      </p:sp>
      <p:pic>
        <p:nvPicPr>
          <p:cNvPr id="4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428604"/>
            <a:ext cx="8786874" cy="5410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dirty="0" smtClean="0"/>
              <a:t>	</a:t>
            </a:r>
            <a:r>
              <a:rPr lang="ru-RU" sz="3500" dirty="0" smtClean="0"/>
              <a:t>При </a:t>
            </a:r>
            <a:r>
              <a:rPr lang="ru-RU" sz="3500" dirty="0"/>
              <a:t>чтении дробей надо помнить: </a:t>
            </a:r>
            <a:endParaRPr lang="ru-RU" sz="3500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ru-RU" sz="3500" dirty="0" smtClean="0"/>
              <a:t>	</a:t>
            </a:r>
            <a:r>
              <a:rPr lang="ru-RU" sz="3500" u="sng" dirty="0" smtClean="0">
                <a:solidFill>
                  <a:srgbClr val="FF0000"/>
                </a:solidFill>
              </a:rPr>
              <a:t>числитель </a:t>
            </a:r>
            <a:r>
              <a:rPr lang="ru-RU" sz="3500" u="sng" dirty="0">
                <a:solidFill>
                  <a:srgbClr val="FF0000"/>
                </a:solidFill>
              </a:rPr>
              <a:t>дроби </a:t>
            </a:r>
            <a:r>
              <a:rPr lang="ru-RU" sz="3500" dirty="0"/>
              <a:t>– количественное числительное женского </a:t>
            </a:r>
            <a:r>
              <a:rPr lang="ru-RU" sz="3500" dirty="0" smtClean="0"/>
              <a:t>рода, отвечает на вопрос </a:t>
            </a:r>
            <a:r>
              <a:rPr lang="ru-RU" sz="3500" b="1" u="sng" dirty="0" smtClean="0"/>
              <a:t>СКОЛЬКО?</a:t>
            </a:r>
            <a:r>
              <a:rPr lang="ru-RU" sz="3500" dirty="0" smtClean="0"/>
              <a:t> 	(</a:t>
            </a:r>
            <a:r>
              <a:rPr lang="ru-RU" sz="3500" dirty="0"/>
              <a:t>одна, две, восемь и т.д.), </a:t>
            </a:r>
            <a:endParaRPr lang="ru-RU" sz="3500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ru-RU" sz="3500" dirty="0" smtClean="0"/>
              <a:t>	</a:t>
            </a:r>
            <a:r>
              <a:rPr lang="ru-RU" sz="3500" u="sng" dirty="0" smtClean="0">
                <a:solidFill>
                  <a:srgbClr val="FF0000"/>
                </a:solidFill>
              </a:rPr>
              <a:t>знаменатель</a:t>
            </a:r>
            <a:r>
              <a:rPr lang="ru-RU" sz="3500" dirty="0" smtClean="0"/>
              <a:t> </a:t>
            </a:r>
            <a:r>
              <a:rPr lang="ru-RU" sz="3500" dirty="0"/>
              <a:t>– порядковое </a:t>
            </a:r>
            <a:r>
              <a:rPr lang="ru-RU" sz="3500" dirty="0" smtClean="0"/>
              <a:t>числительное, отвечает на вопрос </a:t>
            </a:r>
            <a:r>
              <a:rPr lang="ru-RU" sz="3500" b="1" u="sng" dirty="0" smtClean="0"/>
              <a:t>КАКАЯ</a:t>
            </a:r>
            <a:r>
              <a:rPr lang="ru-RU" sz="3500" dirty="0" smtClean="0"/>
              <a:t> или </a:t>
            </a:r>
            <a:r>
              <a:rPr lang="ru-RU" sz="3500" b="1" u="sng" dirty="0" smtClean="0"/>
              <a:t>КАКИХ?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3500" dirty="0" smtClean="0"/>
              <a:t>    (седьмая</a:t>
            </a:r>
            <a:r>
              <a:rPr lang="ru-RU" sz="3500" dirty="0"/>
              <a:t>, сотая, двести тридцатая и т.д.)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3500" dirty="0" smtClean="0"/>
              <a:t>	Например</a:t>
            </a:r>
            <a:r>
              <a:rPr lang="ru-RU" sz="3500" dirty="0"/>
              <a:t>:   </a:t>
            </a:r>
            <a:r>
              <a:rPr lang="ru-RU" sz="3500" dirty="0" smtClean="0"/>
              <a:t> 	 - одна </a:t>
            </a:r>
            <a:r>
              <a:rPr lang="ru-RU" sz="3500" dirty="0"/>
              <a:t>пятая;    </a:t>
            </a:r>
            <a:r>
              <a:rPr lang="ru-RU" sz="3500" dirty="0" smtClean="0"/>
              <a:t>	   - </a:t>
            </a:r>
            <a:r>
              <a:rPr lang="ru-RU" sz="3500" dirty="0"/>
              <a:t>две </a:t>
            </a:r>
            <a:r>
              <a:rPr lang="ru-RU" sz="3500" dirty="0" smtClean="0"/>
              <a:t>шестых.</a:t>
            </a:r>
            <a:endParaRPr lang="ru-RU" sz="3500" dirty="0"/>
          </a:p>
          <a:p>
            <a:pPr>
              <a:buFontTx/>
              <a:buNone/>
            </a:pPr>
            <a:r>
              <a:rPr lang="ru-RU" sz="3500" dirty="0"/>
              <a:t>    </a:t>
            </a:r>
            <a:r>
              <a:rPr lang="ru-RU" sz="3500" dirty="0" smtClean="0"/>
              <a:t>			      	</a:t>
            </a:r>
            <a:endParaRPr lang="ru-RU" sz="3500" dirty="0"/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72008"/>
            <a:ext cx="342900" cy="73342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72008"/>
            <a:ext cx="314325" cy="695325"/>
          </a:xfrm>
          <a:prstGeom prst="rect">
            <a:avLst/>
          </a:prstGeom>
          <a:noFill/>
        </p:spPr>
      </p:pic>
      <p:pic>
        <p:nvPicPr>
          <p:cNvPr id="5" name="Picture 5" descr="E:\Уч.года\karanda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6" name="Picture 9" descr="E:\Уч.года\Lento4ki\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1428750" y="5429250"/>
          <a:ext cx="7286625" cy="1096963"/>
        </p:xfrm>
        <a:graphic>
          <a:graphicData uri="http://schemas.openxmlformats.org/presentationml/2006/ole">
            <p:oleObj spid="_x0000_s100357" name="Формула" r:id="rId7" imgW="3708400" imgH="558800" progId="Equation.3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401109" y="-172367"/>
            <a:ext cx="1071570" cy="1844884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62928" cy="22098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Что показывают числитель  и  знаменатель дроби?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786058"/>
            <a:ext cx="8429684" cy="3352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Знаменатель</a:t>
            </a:r>
            <a:r>
              <a:rPr lang="ru-RU" dirty="0" smtClean="0"/>
              <a:t> </a:t>
            </a:r>
            <a:r>
              <a:rPr lang="ru-RU" dirty="0"/>
              <a:t>показывает, </a:t>
            </a:r>
            <a:r>
              <a:rPr lang="ru-RU" u="sng" dirty="0" smtClean="0"/>
              <a:t>на </a:t>
            </a:r>
            <a:r>
              <a:rPr lang="ru-RU" u="sng" dirty="0"/>
              <a:t>сколько долей </a:t>
            </a:r>
            <a:r>
              <a:rPr lang="ru-RU" u="sng" dirty="0" smtClean="0"/>
              <a:t>делят</a:t>
            </a:r>
            <a:r>
              <a:rPr lang="ru-RU" dirty="0" smtClean="0"/>
              <a:t> 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  числитель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u="sng" dirty="0"/>
              <a:t>сколько таких долей взято.</a:t>
            </a:r>
          </a:p>
          <a:p>
            <a:pPr>
              <a:buFontTx/>
              <a:buNone/>
            </a:pPr>
            <a:r>
              <a:rPr lang="ru-RU" i="1" dirty="0" smtClean="0"/>
              <a:t>	</a:t>
            </a:r>
            <a:endParaRPr lang="ru-RU" i="1" dirty="0"/>
          </a:p>
        </p:txBody>
      </p:sp>
      <p:pic>
        <p:nvPicPr>
          <p:cNvPr id="4" name="Picture 5" descr="E:\Уч.года\karand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Устный счет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Сколько минут: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 трети часа;</a:t>
            </a:r>
          </a:p>
          <a:p>
            <a:pPr lvl="0"/>
            <a:r>
              <a:rPr lang="ru-RU" dirty="0" smtClean="0"/>
              <a:t>В четверти часа;</a:t>
            </a:r>
          </a:p>
          <a:p>
            <a:pPr lvl="0"/>
            <a:r>
              <a:rPr lang="ru-RU" dirty="0" smtClean="0"/>
              <a:t>В половине часа;</a:t>
            </a:r>
          </a:p>
          <a:p>
            <a:pPr lvl="0"/>
            <a:r>
              <a:rPr lang="ru-RU" dirty="0" smtClean="0"/>
              <a:t>В десятой доле часа;</a:t>
            </a:r>
          </a:p>
          <a:p>
            <a:pPr lvl="0"/>
            <a:r>
              <a:rPr lang="ru-RU" dirty="0" smtClean="0"/>
              <a:t>В двенадцатой доле часа;</a:t>
            </a:r>
          </a:p>
          <a:p>
            <a:pPr lvl="0"/>
            <a:r>
              <a:rPr lang="ru-RU" dirty="0" smtClean="0"/>
              <a:t>В шестой доле половины часа?</a:t>
            </a:r>
            <a:endParaRPr lang="ru-RU" dirty="0"/>
          </a:p>
        </p:txBody>
      </p:sp>
      <p:pic>
        <p:nvPicPr>
          <p:cNvPr id="4" name="Picture 2" descr="http://www.pradv.ru/published/publicdata/PRADVRUPRAD/attachments/SC/products_pictures/KC8309-14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3000396" cy="3000396"/>
          </a:xfrm>
          <a:prstGeom prst="rect">
            <a:avLst/>
          </a:prstGeom>
          <a:noFill/>
        </p:spPr>
      </p:pic>
      <p:pic>
        <p:nvPicPr>
          <p:cNvPr id="5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ДРОБИ В ДРЕВНОСТИ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364333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ДРЕВНИЙ  ЕГИПЕТ</a:t>
            </a:r>
          </a:p>
          <a:p>
            <a:endParaRPr lang="ru-RU" dirty="0"/>
          </a:p>
        </p:txBody>
      </p:sp>
      <p:pic>
        <p:nvPicPr>
          <p:cNvPr id="4" name="Рисунок 3" descr="Image16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71475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ДРЕВНИЙ КИТАЙ</a:t>
            </a:r>
            <a:endParaRPr lang="ru-RU" sz="3200" b="1" dirty="0"/>
          </a:p>
        </p:txBody>
      </p:sp>
      <p:pic>
        <p:nvPicPr>
          <p:cNvPr id="6" name="Рисунок 5" descr="Image16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00570"/>
            <a:ext cx="7143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16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00570"/>
            <a:ext cx="6429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00496" y="1571612"/>
            <a:ext cx="514350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РУСИ</a:t>
            </a:r>
          </a:p>
          <a:p>
            <a:pPr algn="ctr"/>
            <a:endParaRPr lang="ru-RU" sz="3200" b="1" dirty="0" smtClean="0"/>
          </a:p>
          <a:p>
            <a:r>
              <a:rPr lang="ru-RU" dirty="0" smtClean="0"/>
              <a:t>  	- </a:t>
            </a:r>
            <a:r>
              <a:rPr lang="ru-RU" sz="3200" dirty="0" smtClean="0"/>
              <a:t>полтина;     - пятина;</a:t>
            </a:r>
          </a:p>
          <a:p>
            <a:r>
              <a:rPr lang="ru-RU" sz="3200" dirty="0" smtClean="0"/>
              <a:t>	 </a:t>
            </a:r>
          </a:p>
          <a:p>
            <a:r>
              <a:rPr lang="ru-RU" sz="3200" dirty="0" smtClean="0"/>
              <a:t> 	</a:t>
            </a:r>
          </a:p>
          <a:p>
            <a:r>
              <a:rPr lang="ru-RU" sz="3200" dirty="0" smtClean="0"/>
              <a:t>	- треть;       - седьмина;</a:t>
            </a:r>
          </a:p>
          <a:p>
            <a:endParaRPr lang="ru-RU" sz="3200" dirty="0" smtClean="0"/>
          </a:p>
          <a:p>
            <a:r>
              <a:rPr lang="ru-RU" sz="3200" dirty="0" smtClean="0"/>
              <a:t> 	 - четь;         - десятина.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	</a:t>
            </a:r>
          </a:p>
          <a:p>
            <a:endParaRPr lang="ru-RU" sz="3200" dirty="0" smtClean="0"/>
          </a:p>
          <a:p>
            <a:r>
              <a:rPr lang="ru-RU" sz="3200" dirty="0" smtClean="0"/>
              <a:t> 	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28868"/>
            <a:ext cx="214314" cy="81829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857628"/>
            <a:ext cx="209550" cy="80010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857760"/>
            <a:ext cx="209550" cy="800100"/>
          </a:xfrm>
          <a:prstGeom prst="rect">
            <a:avLst/>
          </a:prstGeom>
          <a:noFill/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428868"/>
            <a:ext cx="209550" cy="800100"/>
          </a:xfrm>
          <a:prstGeom prst="rect">
            <a:avLst/>
          </a:prstGeom>
          <a:noFill/>
        </p:spPr>
      </p:pic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929066"/>
            <a:ext cx="209550" cy="800100"/>
          </a:xfrm>
          <a:prstGeom prst="rect">
            <a:avLst/>
          </a:prstGeom>
          <a:noFill/>
        </p:spPr>
      </p:pic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929198"/>
            <a:ext cx="428625" cy="800100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9" descr="E:\Уч.года\Lento4ki\1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pic>
        <p:nvPicPr>
          <p:cNvPr id="28" name="Picture 9" descr="E:\Уч.года\Lento4ki\1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7164527" y="-235097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14480" y="1714488"/>
            <a:ext cx="6643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 теперь, ребята, встать,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медленно поднять,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Пальцы сжать, потом разжать,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вниз и так стоять.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Наклонись ты вправо, влево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Упражненье делай смело!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Вниз потянемся, пройдёмся,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 место вновь вернёмся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579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ФИЗКУЛЬТМИНУТКА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64527" y="-235097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73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/>
              <a:t>Назовите числитель и знаменатель каждой     дроби </a:t>
            </a:r>
            <a:endParaRPr lang="ru-RU" sz="32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Выполни 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задание.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357562"/>
            <a:ext cx="571504" cy="125113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286124"/>
            <a:ext cx="357190" cy="132160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6124"/>
            <a:ext cx="301627" cy="1357323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9" y="3214686"/>
            <a:ext cx="301627" cy="1357322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3286124"/>
            <a:ext cx="285752" cy="1285884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457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91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714752"/>
            <a:ext cx="250825" cy="533400"/>
          </a:xfrm>
          <a:prstGeom prst="rect">
            <a:avLst/>
          </a:prstGeom>
          <a:noFill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714752"/>
            <a:ext cx="250825" cy="533400"/>
          </a:xfrm>
          <a:prstGeom prst="rect">
            <a:avLst/>
          </a:prstGeom>
          <a:noFill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643314"/>
            <a:ext cx="250825" cy="533400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643314"/>
            <a:ext cx="250825" cy="533400"/>
          </a:xfrm>
          <a:prstGeom prst="rect">
            <a:avLst/>
          </a:prstGeom>
          <a:noFill/>
        </p:spPr>
      </p:pic>
      <p:pic>
        <p:nvPicPr>
          <p:cNvPr id="21" name="Picture 5" descr="E:\Уч.года\karanda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22" name="Picture 9" descr="E:\Уч.года\Lento4ki\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28810" y="-270817"/>
            <a:ext cx="1316858" cy="2144195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 №1</a:t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 smtClean="0">
                <a:latin typeface="Century Gothic" pitchFamily="34" charset="0"/>
              </a:rPr>
              <a:t>Запишите </a:t>
            </a:r>
            <a:r>
              <a:rPr lang="ru-RU" sz="3200" b="1" dirty="0">
                <a:latin typeface="Century Gothic" pitchFamily="34" charset="0"/>
              </a:rPr>
              <a:t>в виде обыкновенной дроби.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Половина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395230" cy="609592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85993"/>
            <a:ext cx="215155" cy="571504"/>
          </a:xfrm>
          <a:prstGeom prst="rect">
            <a:avLst/>
          </a:prstGeom>
          <a:noFill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286124"/>
            <a:ext cx="352427" cy="663392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496"/>
            <a:ext cx="481010" cy="598836"/>
          </a:xfrm>
          <a:prstGeom prst="rect">
            <a:avLst/>
          </a:prstGeom>
          <a:noFill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929066"/>
            <a:ext cx="509343" cy="604845"/>
          </a:xfrm>
          <a:prstGeom prst="rect">
            <a:avLst/>
          </a:prstGeom>
          <a:noFill/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500570"/>
            <a:ext cx="301789" cy="642942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72000" y="164305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43570" y="2786058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29190" y="2285992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72198" y="3357562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72264" y="4000504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072330" y="450057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5" descr="E:\Уч.года\karanda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 №1</a:t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ru-RU" sz="3100" b="1" dirty="0" smtClean="0">
                <a:latin typeface="Century Gothic" pitchFamily="34" charset="0"/>
              </a:rPr>
              <a:t>Запишите какая часть фигуры закрашена?</a:t>
            </a:r>
            <a:endParaRPr lang="ru-RU" sz="3100" b="1" dirty="0"/>
          </a:p>
        </p:txBody>
      </p:sp>
      <p:grpSp>
        <p:nvGrpSpPr>
          <p:cNvPr id="14" name="Group 1080"/>
          <p:cNvGrpSpPr>
            <a:grpSpLocks/>
          </p:cNvGrpSpPr>
          <p:nvPr/>
        </p:nvGrpSpPr>
        <p:grpSpPr bwMode="auto">
          <a:xfrm>
            <a:off x="3500430" y="2500306"/>
            <a:ext cx="1785950" cy="1428760"/>
            <a:chOff x="2271" y="3133"/>
            <a:chExt cx="2118" cy="1255"/>
          </a:xfrm>
        </p:grpSpPr>
        <p:sp>
          <p:nvSpPr>
            <p:cNvPr id="15" name="Rectangle 1081"/>
            <p:cNvSpPr>
              <a:spLocks noChangeArrowheads="1"/>
            </p:cNvSpPr>
            <p:nvPr/>
          </p:nvSpPr>
          <p:spPr bwMode="auto">
            <a:xfrm>
              <a:off x="2271" y="3133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082"/>
            <p:cNvSpPr>
              <a:spLocks noChangeArrowheads="1"/>
            </p:cNvSpPr>
            <p:nvPr/>
          </p:nvSpPr>
          <p:spPr bwMode="auto">
            <a:xfrm>
              <a:off x="3118" y="3551"/>
              <a:ext cx="422" cy="417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083"/>
            <p:cNvSpPr>
              <a:spLocks noChangeArrowheads="1"/>
            </p:cNvSpPr>
            <p:nvPr/>
          </p:nvSpPr>
          <p:spPr bwMode="auto">
            <a:xfrm>
              <a:off x="2696" y="3551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1084"/>
            <p:cNvSpPr>
              <a:spLocks noChangeArrowheads="1"/>
            </p:cNvSpPr>
            <p:nvPr/>
          </p:nvSpPr>
          <p:spPr bwMode="auto">
            <a:xfrm>
              <a:off x="2696" y="3133"/>
              <a:ext cx="422" cy="417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085"/>
            <p:cNvSpPr>
              <a:spLocks noChangeArrowheads="1"/>
            </p:cNvSpPr>
            <p:nvPr/>
          </p:nvSpPr>
          <p:spPr bwMode="auto">
            <a:xfrm>
              <a:off x="2272" y="3551"/>
              <a:ext cx="422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1086"/>
            <p:cNvSpPr>
              <a:spLocks noChangeArrowheads="1"/>
            </p:cNvSpPr>
            <p:nvPr/>
          </p:nvSpPr>
          <p:spPr bwMode="auto">
            <a:xfrm>
              <a:off x="3965" y="3133"/>
              <a:ext cx="424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1087"/>
            <p:cNvSpPr>
              <a:spLocks noChangeArrowheads="1"/>
            </p:cNvSpPr>
            <p:nvPr/>
          </p:nvSpPr>
          <p:spPr bwMode="auto">
            <a:xfrm>
              <a:off x="3966" y="3551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1088"/>
            <p:cNvSpPr>
              <a:spLocks noChangeArrowheads="1"/>
            </p:cNvSpPr>
            <p:nvPr/>
          </p:nvSpPr>
          <p:spPr bwMode="auto">
            <a:xfrm>
              <a:off x="3543" y="3133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1089"/>
            <p:cNvSpPr>
              <a:spLocks noChangeArrowheads="1"/>
            </p:cNvSpPr>
            <p:nvPr/>
          </p:nvSpPr>
          <p:spPr bwMode="auto">
            <a:xfrm>
              <a:off x="3543" y="3551"/>
              <a:ext cx="423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1090"/>
            <p:cNvSpPr>
              <a:spLocks noChangeArrowheads="1"/>
            </p:cNvSpPr>
            <p:nvPr/>
          </p:nvSpPr>
          <p:spPr bwMode="auto">
            <a:xfrm>
              <a:off x="3119" y="3969"/>
              <a:ext cx="423" cy="419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091"/>
          <p:cNvGrpSpPr>
            <a:grpSpLocks/>
          </p:cNvGrpSpPr>
          <p:nvPr/>
        </p:nvGrpSpPr>
        <p:grpSpPr bwMode="auto">
          <a:xfrm>
            <a:off x="6500826" y="4500570"/>
            <a:ext cx="1785950" cy="1571636"/>
            <a:chOff x="2412" y="5084"/>
            <a:chExt cx="1412" cy="1115"/>
          </a:xfrm>
        </p:grpSpPr>
        <p:sp>
          <p:nvSpPr>
            <p:cNvPr id="26" name="Rectangle 1092"/>
            <p:cNvSpPr>
              <a:spLocks noChangeArrowheads="1"/>
            </p:cNvSpPr>
            <p:nvPr/>
          </p:nvSpPr>
          <p:spPr bwMode="auto">
            <a:xfrm>
              <a:off x="2412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1093"/>
            <p:cNvSpPr>
              <a:spLocks noChangeArrowheads="1"/>
            </p:cNvSpPr>
            <p:nvPr/>
          </p:nvSpPr>
          <p:spPr bwMode="auto">
            <a:xfrm>
              <a:off x="2695" y="5920"/>
              <a:ext cx="847" cy="279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1094"/>
            <p:cNvSpPr>
              <a:spLocks noChangeArrowheads="1"/>
            </p:cNvSpPr>
            <p:nvPr/>
          </p:nvSpPr>
          <p:spPr bwMode="auto">
            <a:xfrm>
              <a:off x="3118" y="5641"/>
              <a:ext cx="706" cy="279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1095"/>
            <p:cNvSpPr>
              <a:spLocks noChangeArrowheads="1"/>
            </p:cNvSpPr>
            <p:nvPr/>
          </p:nvSpPr>
          <p:spPr bwMode="auto">
            <a:xfrm>
              <a:off x="2412" y="5641"/>
              <a:ext cx="705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1096"/>
            <p:cNvSpPr>
              <a:spLocks noChangeArrowheads="1"/>
            </p:cNvSpPr>
            <p:nvPr/>
          </p:nvSpPr>
          <p:spPr bwMode="auto">
            <a:xfrm>
              <a:off x="3118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1097"/>
            <p:cNvSpPr>
              <a:spLocks noChangeArrowheads="1"/>
            </p:cNvSpPr>
            <p:nvPr/>
          </p:nvSpPr>
          <p:spPr bwMode="auto">
            <a:xfrm>
              <a:off x="2412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098"/>
            <p:cNvSpPr>
              <a:spLocks noChangeArrowheads="1"/>
            </p:cNvSpPr>
            <p:nvPr/>
          </p:nvSpPr>
          <p:spPr bwMode="auto">
            <a:xfrm>
              <a:off x="3118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1105"/>
          <p:cNvGrpSpPr>
            <a:grpSpLocks/>
          </p:cNvGrpSpPr>
          <p:nvPr/>
        </p:nvGrpSpPr>
        <p:grpSpPr bwMode="auto">
          <a:xfrm>
            <a:off x="6500826" y="2500306"/>
            <a:ext cx="1714512" cy="1428760"/>
            <a:chOff x="1848" y="8847"/>
            <a:chExt cx="3389" cy="1671"/>
          </a:xfrm>
        </p:grpSpPr>
        <p:sp>
          <p:nvSpPr>
            <p:cNvPr id="34" name="Rectangle 1106"/>
            <p:cNvSpPr>
              <a:spLocks noChangeArrowheads="1"/>
            </p:cNvSpPr>
            <p:nvPr/>
          </p:nvSpPr>
          <p:spPr bwMode="auto">
            <a:xfrm>
              <a:off x="1848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1107"/>
            <p:cNvSpPr>
              <a:spLocks noChangeArrowheads="1"/>
            </p:cNvSpPr>
            <p:nvPr/>
          </p:nvSpPr>
          <p:spPr bwMode="auto">
            <a:xfrm>
              <a:off x="1848" y="9265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1108"/>
            <p:cNvSpPr>
              <a:spLocks noChangeArrowheads="1"/>
            </p:cNvSpPr>
            <p:nvPr/>
          </p:nvSpPr>
          <p:spPr bwMode="auto">
            <a:xfrm>
              <a:off x="2977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1109"/>
            <p:cNvSpPr>
              <a:spLocks noChangeArrowheads="1"/>
            </p:cNvSpPr>
            <p:nvPr/>
          </p:nvSpPr>
          <p:spPr bwMode="auto">
            <a:xfrm>
              <a:off x="2977" y="9265"/>
              <a:ext cx="1129" cy="417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1110"/>
            <p:cNvSpPr>
              <a:spLocks noChangeArrowheads="1"/>
            </p:cNvSpPr>
            <p:nvPr/>
          </p:nvSpPr>
          <p:spPr bwMode="auto">
            <a:xfrm>
              <a:off x="2977" y="9682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111"/>
            <p:cNvSpPr>
              <a:spLocks noChangeArrowheads="1"/>
            </p:cNvSpPr>
            <p:nvPr/>
          </p:nvSpPr>
          <p:spPr bwMode="auto">
            <a:xfrm>
              <a:off x="4106" y="9682"/>
              <a:ext cx="1131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1112"/>
            <p:cNvSpPr>
              <a:spLocks noChangeArrowheads="1"/>
            </p:cNvSpPr>
            <p:nvPr/>
          </p:nvSpPr>
          <p:spPr bwMode="auto">
            <a:xfrm>
              <a:off x="2977" y="10100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1113"/>
            <p:cNvSpPr>
              <a:spLocks noChangeArrowheads="1"/>
            </p:cNvSpPr>
            <p:nvPr/>
          </p:nvSpPr>
          <p:spPr bwMode="auto">
            <a:xfrm>
              <a:off x="4106" y="10100"/>
              <a:ext cx="1130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1114"/>
          <p:cNvGrpSpPr>
            <a:grpSpLocks/>
          </p:cNvGrpSpPr>
          <p:nvPr/>
        </p:nvGrpSpPr>
        <p:grpSpPr bwMode="auto">
          <a:xfrm>
            <a:off x="571472" y="2500306"/>
            <a:ext cx="1714512" cy="1500198"/>
            <a:chOff x="2412" y="11077"/>
            <a:chExt cx="1412" cy="2090"/>
          </a:xfrm>
        </p:grpSpPr>
        <p:sp>
          <p:nvSpPr>
            <p:cNvPr id="43" name="Rectangle 1115"/>
            <p:cNvSpPr>
              <a:spLocks noChangeArrowheads="1"/>
            </p:cNvSpPr>
            <p:nvPr/>
          </p:nvSpPr>
          <p:spPr bwMode="auto">
            <a:xfrm>
              <a:off x="2412" y="11077"/>
              <a:ext cx="283" cy="1393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1116"/>
            <p:cNvSpPr>
              <a:spLocks noChangeArrowheads="1"/>
            </p:cNvSpPr>
            <p:nvPr/>
          </p:nvSpPr>
          <p:spPr bwMode="auto">
            <a:xfrm>
              <a:off x="2695" y="11773"/>
              <a:ext cx="282" cy="1394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1117"/>
            <p:cNvSpPr>
              <a:spLocks noChangeArrowheads="1"/>
            </p:cNvSpPr>
            <p:nvPr/>
          </p:nvSpPr>
          <p:spPr bwMode="auto">
            <a:xfrm>
              <a:off x="2977" y="11077"/>
              <a:ext cx="283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1118"/>
            <p:cNvSpPr>
              <a:spLocks noChangeArrowheads="1"/>
            </p:cNvSpPr>
            <p:nvPr/>
          </p:nvSpPr>
          <p:spPr bwMode="auto">
            <a:xfrm>
              <a:off x="3260" y="11773"/>
              <a:ext cx="280" cy="1393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1119"/>
            <p:cNvSpPr>
              <a:spLocks noChangeArrowheads="1"/>
            </p:cNvSpPr>
            <p:nvPr/>
          </p:nvSpPr>
          <p:spPr bwMode="auto">
            <a:xfrm>
              <a:off x="3542" y="11077"/>
              <a:ext cx="282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" name="Group 1140"/>
          <p:cNvGrpSpPr>
            <a:grpSpLocks/>
          </p:cNvGrpSpPr>
          <p:nvPr/>
        </p:nvGrpSpPr>
        <p:grpSpPr bwMode="auto">
          <a:xfrm rot="7166870">
            <a:off x="642910" y="4500570"/>
            <a:ext cx="1714512" cy="1571636"/>
            <a:chOff x="6520" y="4087"/>
            <a:chExt cx="989" cy="842"/>
          </a:xfrm>
        </p:grpSpPr>
        <p:grpSp>
          <p:nvGrpSpPr>
            <p:cNvPr id="50" name="Group 1141"/>
            <p:cNvGrpSpPr>
              <a:grpSpLocks/>
            </p:cNvGrpSpPr>
            <p:nvPr/>
          </p:nvGrpSpPr>
          <p:grpSpPr bwMode="auto">
            <a:xfrm>
              <a:off x="6520" y="4087"/>
              <a:ext cx="989" cy="840"/>
              <a:chOff x="6520" y="4087"/>
              <a:chExt cx="989" cy="840"/>
            </a:xfrm>
          </p:grpSpPr>
          <p:sp>
            <p:nvSpPr>
              <p:cNvPr id="59" name="AutoShape 1142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143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AutoShape 1144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AutoShape 1145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AutoShape 1146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AutoShape 1147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AutoShape 1148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1149"/>
            <p:cNvGrpSpPr>
              <a:grpSpLocks/>
            </p:cNvGrpSpPr>
            <p:nvPr/>
          </p:nvGrpSpPr>
          <p:grpSpPr bwMode="auto">
            <a:xfrm>
              <a:off x="6520" y="4089"/>
              <a:ext cx="989" cy="840"/>
              <a:chOff x="6520" y="4087"/>
              <a:chExt cx="989" cy="840"/>
            </a:xfrm>
          </p:grpSpPr>
          <p:sp>
            <p:nvSpPr>
              <p:cNvPr id="52" name="AutoShape 1150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1151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AutoShape 1152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AutoShape 1153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AutoShape 1154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AutoShape 1155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AutoShape 1156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0" name="Group 14"/>
          <p:cNvGrpSpPr>
            <a:grpSpLocks/>
          </p:cNvGrpSpPr>
          <p:nvPr/>
        </p:nvGrpSpPr>
        <p:grpSpPr bwMode="auto">
          <a:xfrm>
            <a:off x="3857620" y="4357694"/>
            <a:ext cx="1143008" cy="1785950"/>
            <a:chOff x="2154" y="391"/>
            <a:chExt cx="1361" cy="2540"/>
          </a:xfrm>
        </p:grpSpPr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2154" y="391"/>
              <a:ext cx="1361" cy="2540"/>
              <a:chOff x="2154" y="391"/>
              <a:chExt cx="1361" cy="2540"/>
            </a:xfrm>
          </p:grpSpPr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>
                <a:off x="2154" y="391"/>
                <a:ext cx="1361" cy="2540"/>
              </a:xfrm>
              <a:prstGeom prst="flowChartSort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2835" y="391"/>
                <a:ext cx="0" cy="25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AutoShape 13"/>
            <p:cNvSpPr>
              <a:spLocks noChangeArrowheads="1"/>
            </p:cNvSpPr>
            <p:nvPr/>
          </p:nvSpPr>
          <p:spPr bwMode="auto">
            <a:xfrm flipV="1">
              <a:off x="2835" y="1661"/>
              <a:ext cx="680" cy="1270"/>
            </a:xfrm>
            <a:prstGeom prst="rt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4920" name="Object 1128"/>
          <p:cNvGraphicFramePr>
            <a:graphicFrameLocks noChangeAspect="1"/>
          </p:cNvGraphicFramePr>
          <p:nvPr/>
        </p:nvGraphicFramePr>
        <p:xfrm>
          <a:off x="2428860" y="3143248"/>
          <a:ext cx="319087" cy="825500"/>
        </p:xfrm>
        <a:graphic>
          <a:graphicData uri="http://schemas.openxmlformats.org/presentationml/2006/ole">
            <p:oleObj spid="_x0000_s19507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34921" name="Object 1129"/>
          <p:cNvGraphicFramePr>
            <a:graphicFrameLocks noChangeAspect="1"/>
          </p:cNvGraphicFramePr>
          <p:nvPr/>
        </p:nvGraphicFramePr>
        <p:xfrm>
          <a:off x="8429652" y="5429264"/>
          <a:ext cx="347663" cy="898525"/>
        </p:xfrm>
        <a:graphic>
          <a:graphicData uri="http://schemas.openxmlformats.org/presentationml/2006/ole">
            <p:oleObj spid="_x0000_s19508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34923" name="Object 1131"/>
          <p:cNvGraphicFramePr>
            <a:graphicFrameLocks noChangeAspect="1"/>
          </p:cNvGraphicFramePr>
          <p:nvPr/>
        </p:nvGraphicFramePr>
        <p:xfrm>
          <a:off x="5429256" y="3071810"/>
          <a:ext cx="428628" cy="863600"/>
        </p:xfrm>
        <a:graphic>
          <a:graphicData uri="http://schemas.openxmlformats.org/presentationml/2006/ole">
            <p:oleObj spid="_x0000_s19509" name="Формула" r:id="rId5" imgW="203112" imgH="393529" progId="Equation.3">
              <p:embed/>
            </p:oleObj>
          </a:graphicData>
        </a:graphic>
      </p:graphicFrame>
      <p:graphicFrame>
        <p:nvGraphicFramePr>
          <p:cNvPr id="34924" name="Object 1132"/>
          <p:cNvGraphicFramePr>
            <a:graphicFrameLocks noChangeAspect="1"/>
          </p:cNvGraphicFramePr>
          <p:nvPr/>
        </p:nvGraphicFramePr>
        <p:xfrm>
          <a:off x="2285984" y="5500702"/>
          <a:ext cx="347663" cy="896938"/>
        </p:xfrm>
        <a:graphic>
          <a:graphicData uri="http://schemas.openxmlformats.org/presentationml/2006/ole">
            <p:oleObj spid="_x0000_s19510" name="Формула" r:id="rId6" imgW="152334" imgH="393529" progId="Equation.3">
              <p:embed/>
            </p:oleObj>
          </a:graphicData>
        </a:graphic>
      </p:graphicFrame>
      <p:graphicFrame>
        <p:nvGraphicFramePr>
          <p:cNvPr id="34925" name="Object 1133"/>
          <p:cNvGraphicFramePr>
            <a:graphicFrameLocks noChangeAspect="1"/>
          </p:cNvGraphicFramePr>
          <p:nvPr/>
        </p:nvGraphicFramePr>
        <p:xfrm>
          <a:off x="8358214" y="3000372"/>
          <a:ext cx="347663" cy="896938"/>
        </p:xfrm>
        <a:graphic>
          <a:graphicData uri="http://schemas.openxmlformats.org/presentationml/2006/ole">
            <p:oleObj spid="_x0000_s19511" name="Формула" r:id="rId7" imgW="152334" imgH="393529" progId="Equation.3">
              <p:embed/>
            </p:oleObj>
          </a:graphicData>
        </a:graphic>
      </p:graphicFrame>
      <p:graphicFrame>
        <p:nvGraphicFramePr>
          <p:cNvPr id="34926" name="Object 1134"/>
          <p:cNvGraphicFramePr>
            <a:graphicFrameLocks noChangeAspect="1"/>
          </p:cNvGraphicFramePr>
          <p:nvPr/>
        </p:nvGraphicFramePr>
        <p:xfrm>
          <a:off x="5000628" y="5429264"/>
          <a:ext cx="357190" cy="924758"/>
        </p:xfrm>
        <a:graphic>
          <a:graphicData uri="http://schemas.openxmlformats.org/presentationml/2006/ole">
            <p:oleObj spid="_x0000_s19512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1142976" y="1857364"/>
          <a:ext cx="500066" cy="332323"/>
        </p:xfrm>
        <a:graphic>
          <a:graphicData uri="http://schemas.openxmlformats.org/presentationml/2006/ole">
            <p:oleObj spid="_x0000_s19513" name="Формула" r:id="rId9" imgW="342751" imgH="228501" progId="Equation.3">
              <p:embed/>
            </p:oleObj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4143372" y="1928802"/>
          <a:ext cx="517454" cy="300028"/>
        </p:xfrm>
        <a:graphic>
          <a:graphicData uri="http://schemas.openxmlformats.org/presentationml/2006/ole">
            <p:oleObj spid="_x0000_s19514" name="Формула" r:id="rId10" imgW="393529" imgH="228501" progId="Equation.3">
              <p:embed/>
            </p:oleObj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7496175" y="1914525"/>
          <a:ext cx="504849" cy="303293"/>
        </p:xfrm>
        <a:graphic>
          <a:graphicData uri="http://schemas.openxmlformats.org/presentationml/2006/ole">
            <p:oleObj spid="_x0000_s19515" name="Формула" r:id="rId11" imgW="381000" imgH="228600" progId="Equation.3">
              <p:embed/>
            </p:oleObj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/>
        </p:nvGraphicFramePr>
        <p:xfrm>
          <a:off x="1285852" y="6286520"/>
          <a:ext cx="520679" cy="301898"/>
        </p:xfrm>
        <a:graphic>
          <a:graphicData uri="http://schemas.openxmlformats.org/presentationml/2006/ole">
            <p:oleObj spid="_x0000_s19516" name="Формула" r:id="rId12" imgW="393529" imgH="228501" progId="Equation.3">
              <p:embed/>
            </p:oleObj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4143372" y="6286520"/>
          <a:ext cx="577850" cy="345834"/>
        </p:xfrm>
        <a:graphic>
          <a:graphicData uri="http://schemas.openxmlformats.org/presentationml/2006/ole">
            <p:oleObj spid="_x0000_s19517" name="Формула" r:id="rId13" imgW="381000" imgH="228600" progId="Equation.3">
              <p:embed/>
            </p:oleObj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7358082" y="6286520"/>
          <a:ext cx="577871" cy="346503"/>
        </p:xfrm>
        <a:graphic>
          <a:graphicData uri="http://schemas.openxmlformats.org/presentationml/2006/ole">
            <p:oleObj spid="_x0000_s19518" name="Формула" r:id="rId14" imgW="381000" imgH="228600" progId="Equation.3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9"/>
          <p:cNvGrpSpPr/>
          <p:nvPr/>
        </p:nvGrpSpPr>
        <p:grpSpPr>
          <a:xfrm>
            <a:off x="785786" y="2357430"/>
            <a:ext cx="7429553" cy="2071702"/>
            <a:chOff x="857224" y="928670"/>
            <a:chExt cx="7429553" cy="2071702"/>
          </a:xfrm>
        </p:grpSpPr>
        <p:grpSp>
          <p:nvGrpSpPr>
            <p:cNvPr id="6" name="Группа 115"/>
            <p:cNvGrpSpPr/>
            <p:nvPr/>
          </p:nvGrpSpPr>
          <p:grpSpPr>
            <a:xfrm>
              <a:off x="857224" y="928670"/>
              <a:ext cx="2143140" cy="2071702"/>
              <a:chOff x="857224" y="857232"/>
              <a:chExt cx="2143140" cy="207170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857224" y="862335"/>
                <a:ext cx="2143140" cy="20665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>
                <a:stCxn id="3" idx="0"/>
                <a:endCxn id="3" idx="2"/>
              </p:cNvCxnSpPr>
              <p:nvPr/>
            </p:nvCxnSpPr>
            <p:spPr>
              <a:xfrm rot="16200000" flipH="1">
                <a:off x="895494" y="1895634"/>
                <a:ext cx="2066599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395429" y="1895634"/>
                <a:ext cx="2066598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464447" y="1893083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>
                <a:stCxn id="3" idx="1"/>
                <a:endCxn id="3" idx="3"/>
              </p:cNvCxnSpPr>
              <p:nvPr/>
            </p:nvCxnSpPr>
            <p:spPr>
              <a:xfrm rot="10800000" flipH="1">
                <a:off x="857224" y="1895635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857224" y="1321579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857224" y="2393149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олилиния 41"/>
              <p:cNvSpPr/>
              <p:nvPr/>
            </p:nvSpPr>
            <p:spPr>
              <a:xfrm>
                <a:off x="857225" y="857233"/>
                <a:ext cx="571504" cy="500066"/>
              </a:xfrm>
              <a:custGeom>
                <a:avLst/>
                <a:gdLst>
                  <a:gd name="connsiteX0" fmla="*/ 103031 w 695459"/>
                  <a:gd name="connsiteY0" fmla="*/ 38636 h 437881"/>
                  <a:gd name="connsiteX1" fmla="*/ 103031 w 695459"/>
                  <a:gd name="connsiteY1" fmla="*/ 437881 h 437881"/>
                  <a:gd name="connsiteX2" fmla="*/ 682580 w 695459"/>
                  <a:gd name="connsiteY2" fmla="*/ 437881 h 437881"/>
                  <a:gd name="connsiteX3" fmla="*/ 695459 w 695459"/>
                  <a:gd name="connsiteY3" fmla="*/ 0 h 437881"/>
                  <a:gd name="connsiteX4" fmla="*/ 0 w 695459"/>
                  <a:gd name="connsiteY4" fmla="*/ 25757 h 437881"/>
                  <a:gd name="connsiteX5" fmla="*/ 103031 w 695459"/>
                  <a:gd name="connsiteY5" fmla="*/ 38636 h 437881"/>
                  <a:gd name="connsiteX0" fmla="*/ 27370 w 619798"/>
                  <a:gd name="connsiteY0" fmla="*/ 38636 h 437881"/>
                  <a:gd name="connsiteX1" fmla="*/ 27370 w 619798"/>
                  <a:gd name="connsiteY1" fmla="*/ 437881 h 437881"/>
                  <a:gd name="connsiteX2" fmla="*/ 606919 w 619798"/>
                  <a:gd name="connsiteY2" fmla="*/ 437881 h 437881"/>
                  <a:gd name="connsiteX3" fmla="*/ 619798 w 619798"/>
                  <a:gd name="connsiteY3" fmla="*/ 0 h 437881"/>
                  <a:gd name="connsiteX4" fmla="*/ 0 w 619798"/>
                  <a:gd name="connsiteY4" fmla="*/ 74056 h 437881"/>
                  <a:gd name="connsiteX5" fmla="*/ 27370 w 619798"/>
                  <a:gd name="connsiteY5" fmla="*/ 38636 h 437881"/>
                  <a:gd name="connsiteX0" fmla="*/ 0 w 619799"/>
                  <a:gd name="connsiteY0" fmla="*/ 0 h 511937"/>
                  <a:gd name="connsiteX1" fmla="*/ 27371 w 619799"/>
                  <a:gd name="connsiteY1" fmla="*/ 511937 h 511937"/>
                  <a:gd name="connsiteX2" fmla="*/ 606920 w 619799"/>
                  <a:gd name="connsiteY2" fmla="*/ 511937 h 511937"/>
                  <a:gd name="connsiteX3" fmla="*/ 619799 w 619799"/>
                  <a:gd name="connsiteY3" fmla="*/ 74056 h 511937"/>
                  <a:gd name="connsiteX4" fmla="*/ 1 w 619799"/>
                  <a:gd name="connsiteY4" fmla="*/ 148112 h 511937"/>
                  <a:gd name="connsiteX5" fmla="*/ 0 w 619799"/>
                  <a:gd name="connsiteY5" fmla="*/ 0 h 511937"/>
                  <a:gd name="connsiteX0" fmla="*/ 0 w 619799"/>
                  <a:gd name="connsiteY0" fmla="*/ 0 h 511937"/>
                  <a:gd name="connsiteX1" fmla="*/ 27371 w 619799"/>
                  <a:gd name="connsiteY1" fmla="*/ 511937 h 511937"/>
                  <a:gd name="connsiteX2" fmla="*/ 606920 w 619799"/>
                  <a:gd name="connsiteY2" fmla="*/ 511937 h 511937"/>
                  <a:gd name="connsiteX3" fmla="*/ 619799 w 619799"/>
                  <a:gd name="connsiteY3" fmla="*/ 74056 h 511937"/>
                  <a:gd name="connsiteX4" fmla="*/ 1 w 619799"/>
                  <a:gd name="connsiteY4" fmla="*/ 74056 h 511937"/>
                  <a:gd name="connsiteX5" fmla="*/ 0 w 619799"/>
                  <a:gd name="connsiteY5" fmla="*/ 0 h 511937"/>
                  <a:gd name="connsiteX0" fmla="*/ 0 w 619798"/>
                  <a:gd name="connsiteY0" fmla="*/ 0 h 511937"/>
                  <a:gd name="connsiteX1" fmla="*/ 27370 w 619798"/>
                  <a:gd name="connsiteY1" fmla="*/ 511937 h 511937"/>
                  <a:gd name="connsiteX2" fmla="*/ 606919 w 619798"/>
                  <a:gd name="connsiteY2" fmla="*/ 511937 h 511937"/>
                  <a:gd name="connsiteX3" fmla="*/ 619798 w 619798"/>
                  <a:gd name="connsiteY3" fmla="*/ 74056 h 511937"/>
                  <a:gd name="connsiteX4" fmla="*/ 0 w 619798"/>
                  <a:gd name="connsiteY4" fmla="*/ 74056 h 511937"/>
                  <a:gd name="connsiteX5" fmla="*/ 0 w 619798"/>
                  <a:gd name="connsiteY5" fmla="*/ 0 h 511937"/>
                  <a:gd name="connsiteX0" fmla="*/ 0 w 619799"/>
                  <a:gd name="connsiteY0" fmla="*/ 0 h 437881"/>
                  <a:gd name="connsiteX1" fmla="*/ 27371 w 619799"/>
                  <a:gd name="connsiteY1" fmla="*/ 437881 h 437881"/>
                  <a:gd name="connsiteX2" fmla="*/ 606920 w 619799"/>
                  <a:gd name="connsiteY2" fmla="*/ 437881 h 437881"/>
                  <a:gd name="connsiteX3" fmla="*/ 619799 w 619799"/>
                  <a:gd name="connsiteY3" fmla="*/ 0 h 437881"/>
                  <a:gd name="connsiteX4" fmla="*/ 1 w 619799"/>
                  <a:gd name="connsiteY4" fmla="*/ 0 h 437881"/>
                  <a:gd name="connsiteX5" fmla="*/ 0 w 619799"/>
                  <a:gd name="connsiteY5" fmla="*/ 0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799" h="437881">
                    <a:moveTo>
                      <a:pt x="0" y="0"/>
                    </a:moveTo>
                    <a:lnTo>
                      <a:pt x="27371" y="437881"/>
                    </a:lnTo>
                    <a:lnTo>
                      <a:pt x="606920" y="437881"/>
                    </a:lnTo>
                    <a:lnTo>
                      <a:pt x="619799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02"/>
            <p:cNvGrpSpPr/>
            <p:nvPr/>
          </p:nvGrpSpPr>
          <p:grpSpPr>
            <a:xfrm>
              <a:off x="3500430" y="928670"/>
              <a:ext cx="2157964" cy="2027413"/>
              <a:chOff x="3500430" y="928670"/>
              <a:chExt cx="2157964" cy="2027413"/>
            </a:xfrm>
          </p:grpSpPr>
          <p:sp>
            <p:nvSpPr>
              <p:cNvPr id="59" name="Прямоугольник 2"/>
              <p:cNvSpPr/>
              <p:nvPr/>
            </p:nvSpPr>
            <p:spPr>
              <a:xfrm>
                <a:off x="3500430" y="956811"/>
                <a:ext cx="2143140" cy="1999272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3572364" y="1956447"/>
                <a:ext cx="199927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10800000" flipH="1">
                <a:off x="3500430" y="1956447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3500430" y="928670"/>
                <a:ext cx="2143140" cy="1999272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00000" flipV="1">
                <a:off x="3500430" y="956811"/>
                <a:ext cx="2143140" cy="1999272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6" name="Полилиния 85"/>
              <p:cNvSpPr/>
              <p:nvPr/>
            </p:nvSpPr>
            <p:spPr>
              <a:xfrm>
                <a:off x="4572000" y="928670"/>
                <a:ext cx="1086394" cy="1041242"/>
              </a:xfrm>
              <a:custGeom>
                <a:avLst/>
                <a:gdLst>
                  <a:gd name="connsiteX0" fmla="*/ 0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0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0 w 1134549"/>
                  <a:gd name="connsiteY0" fmla="*/ 58559 h 991673"/>
                  <a:gd name="connsiteX1" fmla="*/ 65603 w 1134549"/>
                  <a:gd name="connsiteY1" fmla="*/ 991673 h 991673"/>
                  <a:gd name="connsiteX2" fmla="*/ 1134549 w 1134549"/>
                  <a:gd name="connsiteY2" fmla="*/ 0 h 991673"/>
                  <a:gd name="connsiteX3" fmla="*/ 0 w 1134549"/>
                  <a:gd name="connsiteY3" fmla="*/ 58559 h 991673"/>
                  <a:gd name="connsiteX0" fmla="*/ 0 w 1205986"/>
                  <a:gd name="connsiteY0" fmla="*/ 58559 h 991673"/>
                  <a:gd name="connsiteX1" fmla="*/ 137040 w 1205986"/>
                  <a:gd name="connsiteY1" fmla="*/ 991673 h 991673"/>
                  <a:gd name="connsiteX2" fmla="*/ 1205986 w 1205986"/>
                  <a:gd name="connsiteY2" fmla="*/ 0 h 991673"/>
                  <a:gd name="connsiteX3" fmla="*/ 0 w 1205986"/>
                  <a:gd name="connsiteY3" fmla="*/ 58559 h 991673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56042 h 991673"/>
                  <a:gd name="connsiteX1" fmla="*/ 0 w 1068946"/>
                  <a:gd name="connsiteY1" fmla="*/ 991673 h 991673"/>
                  <a:gd name="connsiteX2" fmla="*/ 1068946 w 1068946"/>
                  <a:gd name="connsiteY2" fmla="*/ 0 h 991673"/>
                  <a:gd name="connsiteX3" fmla="*/ 5836 w 1068946"/>
                  <a:gd name="connsiteY3" fmla="*/ 56042 h 991673"/>
                  <a:gd name="connsiteX0" fmla="*/ 5836 w 1005968"/>
                  <a:gd name="connsiteY0" fmla="*/ 1 h 935632"/>
                  <a:gd name="connsiteX1" fmla="*/ 0 w 1005968"/>
                  <a:gd name="connsiteY1" fmla="*/ 935632 h 935632"/>
                  <a:gd name="connsiteX2" fmla="*/ 1005968 w 1005968"/>
                  <a:gd name="connsiteY2" fmla="*/ 0 h 935632"/>
                  <a:gd name="connsiteX3" fmla="*/ 5836 w 1005968"/>
                  <a:gd name="connsiteY3" fmla="*/ 1 h 935632"/>
                  <a:gd name="connsiteX0" fmla="*/ 5836 w 1005968"/>
                  <a:gd name="connsiteY0" fmla="*/ 68922 h 1004553"/>
                  <a:gd name="connsiteX1" fmla="*/ 0 w 1005968"/>
                  <a:gd name="connsiteY1" fmla="*/ 1004553 h 1004553"/>
                  <a:gd name="connsiteX2" fmla="*/ 1005968 w 1005968"/>
                  <a:gd name="connsiteY2" fmla="*/ 0 h 1004553"/>
                  <a:gd name="connsiteX3" fmla="*/ 5836 w 1005968"/>
                  <a:gd name="connsiteY3" fmla="*/ 68922 h 1004553"/>
                  <a:gd name="connsiteX0" fmla="*/ 5836 w 1077406"/>
                  <a:gd name="connsiteY0" fmla="*/ 1 h 935632"/>
                  <a:gd name="connsiteX1" fmla="*/ 0 w 1077406"/>
                  <a:gd name="connsiteY1" fmla="*/ 935632 h 935632"/>
                  <a:gd name="connsiteX2" fmla="*/ 1077406 w 1077406"/>
                  <a:gd name="connsiteY2" fmla="*/ 0 h 935632"/>
                  <a:gd name="connsiteX3" fmla="*/ 5836 w 1077406"/>
                  <a:gd name="connsiteY3" fmla="*/ 1 h 935632"/>
                  <a:gd name="connsiteX0" fmla="*/ 5836 w 1005968"/>
                  <a:gd name="connsiteY0" fmla="*/ 1 h 935632"/>
                  <a:gd name="connsiteX1" fmla="*/ 0 w 1005968"/>
                  <a:gd name="connsiteY1" fmla="*/ 935632 h 935632"/>
                  <a:gd name="connsiteX2" fmla="*/ 1005968 w 1005968"/>
                  <a:gd name="connsiteY2" fmla="*/ 0 h 935632"/>
                  <a:gd name="connsiteX3" fmla="*/ 5836 w 1005968"/>
                  <a:gd name="connsiteY3" fmla="*/ 1 h 935632"/>
                  <a:gd name="connsiteX0" fmla="*/ 5836 w 1005968"/>
                  <a:gd name="connsiteY0" fmla="*/ 0 h 1004553"/>
                  <a:gd name="connsiteX1" fmla="*/ 0 w 1005968"/>
                  <a:gd name="connsiteY1" fmla="*/ 1004553 h 1004553"/>
                  <a:gd name="connsiteX2" fmla="*/ 1005968 w 1005968"/>
                  <a:gd name="connsiteY2" fmla="*/ 68921 h 1004553"/>
                  <a:gd name="connsiteX3" fmla="*/ 5836 w 1005968"/>
                  <a:gd name="connsiteY3" fmla="*/ 0 h 100455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1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157832"/>
                  <a:gd name="connsiteY0" fmla="*/ 0 h 979703"/>
                  <a:gd name="connsiteX1" fmla="*/ 8988 w 1157832"/>
                  <a:gd name="connsiteY1" fmla="*/ 979703 h 979703"/>
                  <a:gd name="connsiteX2" fmla="*/ 1157832 w 1157832"/>
                  <a:gd name="connsiteY2" fmla="*/ 44070 h 979703"/>
                  <a:gd name="connsiteX3" fmla="*/ 1945 w 1157832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086394"/>
                  <a:gd name="connsiteY0" fmla="*/ 24850 h 1004553"/>
                  <a:gd name="connsiteX1" fmla="*/ 8988 w 1086394"/>
                  <a:gd name="connsiteY1" fmla="*/ 1004553 h 1004553"/>
                  <a:gd name="connsiteX2" fmla="*/ 1086394 w 1086394"/>
                  <a:gd name="connsiteY2" fmla="*/ 0 h 1004553"/>
                  <a:gd name="connsiteX3" fmla="*/ 1945 w 1086394"/>
                  <a:gd name="connsiteY3" fmla="*/ 24850 h 100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394" h="1004553">
                    <a:moveTo>
                      <a:pt x="1945" y="24850"/>
                    </a:moveTo>
                    <a:cubicBezTo>
                      <a:pt x="0" y="359701"/>
                      <a:pt x="10933" y="669702"/>
                      <a:pt x="8988" y="1004553"/>
                    </a:cubicBezTo>
                    <a:lnTo>
                      <a:pt x="1086394" y="0"/>
                    </a:lnTo>
                    <a:lnTo>
                      <a:pt x="1945" y="248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01"/>
            <p:cNvGrpSpPr/>
            <p:nvPr/>
          </p:nvGrpSpPr>
          <p:grpSpPr>
            <a:xfrm>
              <a:off x="6143636" y="928981"/>
              <a:ext cx="2143141" cy="1999953"/>
              <a:chOff x="6143636" y="1000419"/>
              <a:chExt cx="2143141" cy="1999953"/>
            </a:xfrm>
          </p:grpSpPr>
          <p:sp>
            <p:nvSpPr>
              <p:cNvPr id="69" name="Прямоугольник 2"/>
              <p:cNvSpPr/>
              <p:nvPr/>
            </p:nvSpPr>
            <p:spPr>
              <a:xfrm>
                <a:off x="6143637" y="1000419"/>
                <a:ext cx="2143140" cy="1999953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 rot="16200000" flipH="1">
                <a:off x="6215231" y="2000396"/>
                <a:ext cx="1999953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10800000" flipH="1">
                <a:off x="6143637" y="2000396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143636" y="1518925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6143637" y="2481866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8" name="Полилиния 87"/>
              <p:cNvSpPr/>
              <p:nvPr/>
            </p:nvSpPr>
            <p:spPr>
              <a:xfrm>
                <a:off x="7215206" y="2000240"/>
                <a:ext cx="1071570" cy="512363"/>
              </a:xfrm>
              <a:custGeom>
                <a:avLst/>
                <a:gdLst>
                  <a:gd name="connsiteX0" fmla="*/ 0 w 1056068"/>
                  <a:gd name="connsiteY0" fmla="*/ 12879 h 502276"/>
                  <a:gd name="connsiteX1" fmla="*/ 25758 w 1056068"/>
                  <a:gd name="connsiteY1" fmla="*/ 502276 h 502276"/>
                  <a:gd name="connsiteX2" fmla="*/ 1056068 w 1056068"/>
                  <a:gd name="connsiteY2" fmla="*/ 489397 h 502276"/>
                  <a:gd name="connsiteX3" fmla="*/ 1056068 w 1056068"/>
                  <a:gd name="connsiteY3" fmla="*/ 0 h 502276"/>
                  <a:gd name="connsiteX4" fmla="*/ 0 w 1056068"/>
                  <a:gd name="connsiteY4" fmla="*/ 12879 h 502276"/>
                  <a:gd name="connsiteX0" fmla="*/ 0 w 1056068"/>
                  <a:gd name="connsiteY0" fmla="*/ 4744 h 494141"/>
                  <a:gd name="connsiteX1" fmla="*/ 25758 w 1056068"/>
                  <a:gd name="connsiteY1" fmla="*/ 494141 h 494141"/>
                  <a:gd name="connsiteX2" fmla="*/ 1056068 w 1056068"/>
                  <a:gd name="connsiteY2" fmla="*/ 481262 h 494141"/>
                  <a:gd name="connsiteX3" fmla="*/ 1016048 w 1056068"/>
                  <a:gd name="connsiteY3" fmla="*/ 0 h 494141"/>
                  <a:gd name="connsiteX4" fmla="*/ 0 w 1056068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56068"/>
                  <a:gd name="connsiteY0" fmla="*/ 4744 h 494141"/>
                  <a:gd name="connsiteX1" fmla="*/ 25758 w 1056068"/>
                  <a:gd name="connsiteY1" fmla="*/ 494141 h 494141"/>
                  <a:gd name="connsiteX2" fmla="*/ 1056068 w 1056068"/>
                  <a:gd name="connsiteY2" fmla="*/ 481262 h 494141"/>
                  <a:gd name="connsiteX3" fmla="*/ 1016048 w 1056068"/>
                  <a:gd name="connsiteY3" fmla="*/ 0 h 494141"/>
                  <a:gd name="connsiteX4" fmla="*/ 0 w 1056068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71570"/>
                  <a:gd name="connsiteY0" fmla="*/ 0 h 494141"/>
                  <a:gd name="connsiteX1" fmla="*/ 9842 w 1071570"/>
                  <a:gd name="connsiteY1" fmla="*/ 494141 h 494141"/>
                  <a:gd name="connsiteX2" fmla="*/ 1040152 w 1071570"/>
                  <a:gd name="connsiteY2" fmla="*/ 481262 h 494141"/>
                  <a:gd name="connsiteX3" fmla="*/ 1071570 w 1071570"/>
                  <a:gd name="connsiteY3" fmla="*/ 0 h 494141"/>
                  <a:gd name="connsiteX4" fmla="*/ 0 w 1071570"/>
                  <a:gd name="connsiteY4" fmla="*/ 0 h 49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570" h="494141">
                    <a:moveTo>
                      <a:pt x="0" y="0"/>
                    </a:moveTo>
                    <a:lnTo>
                      <a:pt x="9842" y="494141"/>
                    </a:lnTo>
                    <a:lnTo>
                      <a:pt x="1040152" y="481262"/>
                    </a:lnTo>
                    <a:lnTo>
                      <a:pt x="10715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428596" y="28572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entury Gothic" pitchFamily="34" charset="0"/>
              </a:rPr>
              <a:t>ЗАДАНИЕ №2 </a:t>
            </a: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Какую часть квадрата составляет  выделенная часть? 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3768" y="3857628"/>
            <a:ext cx="1071570" cy="500066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72008"/>
            <a:ext cx="357190" cy="142876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2857496"/>
            <a:ext cx="1071570" cy="500066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572008"/>
            <a:ext cx="714380" cy="1459159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 rot="10800000">
            <a:off x="3428992" y="3357562"/>
            <a:ext cx="1086394" cy="1041242"/>
          </a:xfrm>
          <a:custGeom>
            <a:avLst/>
            <a:gdLst>
              <a:gd name="connsiteX0" fmla="*/ 0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0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0 w 1134549"/>
              <a:gd name="connsiteY0" fmla="*/ 58559 h 991673"/>
              <a:gd name="connsiteX1" fmla="*/ 65603 w 1134549"/>
              <a:gd name="connsiteY1" fmla="*/ 991673 h 991673"/>
              <a:gd name="connsiteX2" fmla="*/ 1134549 w 1134549"/>
              <a:gd name="connsiteY2" fmla="*/ 0 h 991673"/>
              <a:gd name="connsiteX3" fmla="*/ 0 w 1134549"/>
              <a:gd name="connsiteY3" fmla="*/ 58559 h 991673"/>
              <a:gd name="connsiteX0" fmla="*/ 0 w 1205986"/>
              <a:gd name="connsiteY0" fmla="*/ 58559 h 991673"/>
              <a:gd name="connsiteX1" fmla="*/ 137040 w 1205986"/>
              <a:gd name="connsiteY1" fmla="*/ 991673 h 991673"/>
              <a:gd name="connsiteX2" fmla="*/ 1205986 w 1205986"/>
              <a:gd name="connsiteY2" fmla="*/ 0 h 991673"/>
              <a:gd name="connsiteX3" fmla="*/ 0 w 1205986"/>
              <a:gd name="connsiteY3" fmla="*/ 58559 h 991673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56042 h 991673"/>
              <a:gd name="connsiteX1" fmla="*/ 0 w 1068946"/>
              <a:gd name="connsiteY1" fmla="*/ 991673 h 991673"/>
              <a:gd name="connsiteX2" fmla="*/ 1068946 w 1068946"/>
              <a:gd name="connsiteY2" fmla="*/ 0 h 991673"/>
              <a:gd name="connsiteX3" fmla="*/ 5836 w 1068946"/>
              <a:gd name="connsiteY3" fmla="*/ 56042 h 991673"/>
              <a:gd name="connsiteX0" fmla="*/ 5836 w 1005968"/>
              <a:gd name="connsiteY0" fmla="*/ 1 h 935632"/>
              <a:gd name="connsiteX1" fmla="*/ 0 w 1005968"/>
              <a:gd name="connsiteY1" fmla="*/ 935632 h 935632"/>
              <a:gd name="connsiteX2" fmla="*/ 1005968 w 1005968"/>
              <a:gd name="connsiteY2" fmla="*/ 0 h 935632"/>
              <a:gd name="connsiteX3" fmla="*/ 5836 w 1005968"/>
              <a:gd name="connsiteY3" fmla="*/ 1 h 935632"/>
              <a:gd name="connsiteX0" fmla="*/ 5836 w 1005968"/>
              <a:gd name="connsiteY0" fmla="*/ 68922 h 1004553"/>
              <a:gd name="connsiteX1" fmla="*/ 0 w 1005968"/>
              <a:gd name="connsiteY1" fmla="*/ 1004553 h 1004553"/>
              <a:gd name="connsiteX2" fmla="*/ 1005968 w 1005968"/>
              <a:gd name="connsiteY2" fmla="*/ 0 h 1004553"/>
              <a:gd name="connsiteX3" fmla="*/ 5836 w 1005968"/>
              <a:gd name="connsiteY3" fmla="*/ 68922 h 1004553"/>
              <a:gd name="connsiteX0" fmla="*/ 5836 w 1077406"/>
              <a:gd name="connsiteY0" fmla="*/ 1 h 935632"/>
              <a:gd name="connsiteX1" fmla="*/ 0 w 1077406"/>
              <a:gd name="connsiteY1" fmla="*/ 935632 h 935632"/>
              <a:gd name="connsiteX2" fmla="*/ 1077406 w 1077406"/>
              <a:gd name="connsiteY2" fmla="*/ 0 h 935632"/>
              <a:gd name="connsiteX3" fmla="*/ 5836 w 1077406"/>
              <a:gd name="connsiteY3" fmla="*/ 1 h 935632"/>
              <a:gd name="connsiteX0" fmla="*/ 5836 w 1005968"/>
              <a:gd name="connsiteY0" fmla="*/ 1 h 935632"/>
              <a:gd name="connsiteX1" fmla="*/ 0 w 1005968"/>
              <a:gd name="connsiteY1" fmla="*/ 935632 h 935632"/>
              <a:gd name="connsiteX2" fmla="*/ 1005968 w 1005968"/>
              <a:gd name="connsiteY2" fmla="*/ 0 h 935632"/>
              <a:gd name="connsiteX3" fmla="*/ 5836 w 1005968"/>
              <a:gd name="connsiteY3" fmla="*/ 1 h 935632"/>
              <a:gd name="connsiteX0" fmla="*/ 5836 w 1005968"/>
              <a:gd name="connsiteY0" fmla="*/ 0 h 1004553"/>
              <a:gd name="connsiteX1" fmla="*/ 0 w 1005968"/>
              <a:gd name="connsiteY1" fmla="*/ 1004553 h 1004553"/>
              <a:gd name="connsiteX2" fmla="*/ 1005968 w 1005968"/>
              <a:gd name="connsiteY2" fmla="*/ 68921 h 1004553"/>
              <a:gd name="connsiteX3" fmla="*/ 5836 w 1005968"/>
              <a:gd name="connsiteY3" fmla="*/ 0 h 100455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1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157832"/>
              <a:gd name="connsiteY0" fmla="*/ 0 h 979703"/>
              <a:gd name="connsiteX1" fmla="*/ 8988 w 1157832"/>
              <a:gd name="connsiteY1" fmla="*/ 979703 h 979703"/>
              <a:gd name="connsiteX2" fmla="*/ 1157832 w 1157832"/>
              <a:gd name="connsiteY2" fmla="*/ 44070 h 979703"/>
              <a:gd name="connsiteX3" fmla="*/ 1945 w 1157832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086394"/>
              <a:gd name="connsiteY0" fmla="*/ 24850 h 1004553"/>
              <a:gd name="connsiteX1" fmla="*/ 8988 w 1086394"/>
              <a:gd name="connsiteY1" fmla="*/ 1004553 h 1004553"/>
              <a:gd name="connsiteX2" fmla="*/ 1086394 w 1086394"/>
              <a:gd name="connsiteY2" fmla="*/ 0 h 1004553"/>
              <a:gd name="connsiteX3" fmla="*/ 1945 w 1086394"/>
              <a:gd name="connsiteY3" fmla="*/ 24850 h 10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394" h="1004553">
                <a:moveTo>
                  <a:pt x="1945" y="24850"/>
                </a:moveTo>
                <a:cubicBezTo>
                  <a:pt x="0" y="359701"/>
                  <a:pt x="10933" y="669702"/>
                  <a:pt x="8988" y="1004553"/>
                </a:cubicBezTo>
                <a:lnTo>
                  <a:pt x="1086394" y="0"/>
                </a:lnTo>
                <a:lnTo>
                  <a:pt x="1945" y="248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72008"/>
            <a:ext cx="357190" cy="1428760"/>
          </a:xfrm>
          <a:prstGeom prst="rect">
            <a:avLst/>
          </a:prstGeom>
          <a:noFill/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latin typeface="Century Gothic" pitchFamily="34" charset="0"/>
              </a:rPr>
              <a:t>ЗАДАНИЕ №3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600" b="1" dirty="0" smtClean="0">
                <a:latin typeface="Century Gothic" pitchFamily="34" charset="0"/>
              </a:rPr>
              <a:t>Закрасьте карандашом нужную часть фигуры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25003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Закрасьте      фигуры</a:t>
            </a:r>
            <a:endParaRPr lang="ru-RU" sz="2400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357430"/>
            <a:ext cx="214314" cy="81829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643042" y="3357562"/>
            <a:ext cx="1700213" cy="1133475"/>
            <a:chOff x="4626" y="918"/>
            <a:chExt cx="2676" cy="1784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4626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518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042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5934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518" y="1810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518" y="2256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6410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29190" y="25003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Закрасьте      фигуры</a:t>
            </a:r>
            <a:endParaRPr lang="ru-RU" sz="2400" dirty="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285992"/>
            <a:ext cx="214314" cy="818290"/>
          </a:xfrm>
          <a:prstGeom prst="rect">
            <a:avLst/>
          </a:prstGeom>
          <a:noFill/>
        </p:spPr>
      </p:pic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715008" y="3286124"/>
            <a:ext cx="1857388" cy="1214446"/>
            <a:chOff x="4817" y="3516"/>
            <a:chExt cx="2778" cy="2100"/>
          </a:xfrm>
        </p:grpSpPr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4817" y="351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17" y="393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4817" y="435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4817" y="519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4817" y="477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43174" y="471488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Закрасьте      фигуры</a:t>
            </a:r>
            <a:endParaRPr lang="ru-RU" sz="2400" dirty="0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72008"/>
            <a:ext cx="214314" cy="818290"/>
          </a:xfrm>
          <a:prstGeom prst="rect">
            <a:avLst/>
          </a:prstGeom>
          <a:noFill/>
        </p:spPr>
      </p:pic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3071802" y="5357826"/>
            <a:ext cx="2232025" cy="1044575"/>
            <a:chOff x="4817" y="6344"/>
            <a:chExt cx="3516" cy="164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5377" y="689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6549" y="689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5989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5925" y="6344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 rot="10800000">
              <a:off x="5925" y="6892"/>
              <a:ext cx="1236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>
              <a:off x="4817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>
              <a:off x="7161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143240" y="428604"/>
            <a:ext cx="3887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Century Gothic" pitchFamily="34" charset="0"/>
              </a:rPr>
              <a:t>РЕШЕНИЕ</a:t>
            </a:r>
            <a:endParaRPr lang="ru-RU" sz="40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19250" y="1844675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20002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Закрасьте      фигуры</a:t>
            </a:r>
            <a:endParaRPr lang="ru-RU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857364"/>
            <a:ext cx="214314" cy="8182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29190" y="20002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Закрасьте      фигуры</a:t>
            </a:r>
            <a:endParaRPr lang="ru-RU" sz="2400" dirty="0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857364"/>
            <a:ext cx="214314" cy="818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14612" y="442913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Закрасьте      фигуры</a:t>
            </a:r>
            <a:endParaRPr lang="ru-RU" sz="2400" dirty="0"/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214818"/>
            <a:ext cx="214314" cy="818290"/>
          </a:xfrm>
          <a:prstGeom prst="rect">
            <a:avLst/>
          </a:prstGeom>
          <a:noFill/>
        </p:spPr>
      </p:pic>
      <p:grpSp>
        <p:nvGrpSpPr>
          <p:cNvPr id="48129" name="Group 1"/>
          <p:cNvGrpSpPr>
            <a:grpSpLocks/>
          </p:cNvGrpSpPr>
          <p:nvPr/>
        </p:nvGrpSpPr>
        <p:grpSpPr bwMode="auto">
          <a:xfrm>
            <a:off x="3286116" y="5214950"/>
            <a:ext cx="2233613" cy="1044575"/>
            <a:chOff x="791" y="6474"/>
            <a:chExt cx="3516" cy="1644"/>
          </a:xfrm>
        </p:grpSpPr>
        <p:sp>
          <p:nvSpPr>
            <p:cNvPr id="48130" name="AutoShape 2"/>
            <p:cNvSpPr>
              <a:spLocks noChangeArrowheads="1"/>
            </p:cNvSpPr>
            <p:nvPr/>
          </p:nvSpPr>
          <p:spPr bwMode="auto">
            <a:xfrm>
              <a:off x="1351" y="702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1" name="AutoShape 3"/>
            <p:cNvSpPr>
              <a:spLocks noChangeArrowheads="1"/>
            </p:cNvSpPr>
            <p:nvPr/>
          </p:nvSpPr>
          <p:spPr bwMode="auto">
            <a:xfrm>
              <a:off x="2523" y="7019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1963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>
              <a:off x="1899" y="6474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 rot="10800000">
              <a:off x="1899" y="7022"/>
              <a:ext cx="1236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791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3135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1571604" y="2857496"/>
            <a:ext cx="1698625" cy="1285884"/>
            <a:chOff x="1287" y="918"/>
            <a:chExt cx="2676" cy="1784"/>
          </a:xfrm>
        </p:grpSpPr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287" y="918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2179" y="1810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703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2595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179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2179" y="2256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071" y="918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5786446" y="2786058"/>
            <a:ext cx="1763713" cy="1333500"/>
            <a:chOff x="1287" y="3696"/>
            <a:chExt cx="2778" cy="2100"/>
          </a:xfrm>
        </p:grpSpPr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1287" y="3696"/>
              <a:ext cx="2778" cy="42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1287" y="5376"/>
              <a:ext cx="2778" cy="42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1287" y="453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1287" y="495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>
              <a:off x="1287" y="411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Задача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44769" y="1928802"/>
            <a:ext cx="889923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Расстояние до острова сокровищ 5 км 400м.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Корабль проплыл     </a:t>
            </a: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всего пути.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Найдите расстояние, которое проплыл корабль?</a:t>
            </a:r>
            <a:endParaRPr lang="ru-RU" sz="3200" b="1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14620"/>
            <a:ext cx="190500" cy="771525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 bmk="OLE_LIN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00570"/>
            <a:ext cx="1571631" cy="1303872"/>
          </a:xfrm>
          <a:prstGeom prst="rect">
            <a:avLst/>
          </a:prstGeom>
          <a:noFill/>
        </p:spPr>
      </p:pic>
      <p:pic>
        <p:nvPicPr>
          <p:cNvPr id="8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9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4008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 РЕШЕНИЕ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071678"/>
            <a:ext cx="8215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5 км 400 м = 5400 м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5400 : 6 · 1 = 900 (м) – проплыл корабль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ОТВЕТ:  </a:t>
            </a:r>
            <a:r>
              <a:rPr lang="ru-RU" sz="3600" b="1" dirty="0" smtClean="0"/>
              <a:t>корабль проплыл 900 м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4" name="Picture 4" descr="E:\Уч.года\Schiffe1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643446"/>
            <a:ext cx="1571631" cy="1303872"/>
          </a:xfrm>
          <a:prstGeom prst="rect">
            <a:avLst/>
          </a:prstGeom>
          <a:noFill/>
        </p:spPr>
      </p:pic>
      <p:pic>
        <p:nvPicPr>
          <p:cNvPr id="5" name="Picture 5" descr="E:\Уч.года\karand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6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6715172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143900" y="214290"/>
            <a:ext cx="785818" cy="3286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ДОЛЯ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86058"/>
            <a:ext cx="785818" cy="38576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ДРОБЬ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857628"/>
            <a:ext cx="6629400" cy="249936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62071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 №4</a:t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5720" y="1643050"/>
            <a:ext cx="85344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/>
              <a:t>Записи вида       называют </a:t>
            </a:r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обыкновенными дробями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u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Числитель дроби стоит </a:t>
            </a:r>
            <a:r>
              <a:rPr lang="ru-RU" sz="3200" b="1" u="none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</a:t>
            </a:r>
            <a:r>
              <a:rPr lang="ru-RU" sz="3200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u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чертой.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Знаменатель дроби стоит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</a:t>
            </a: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чертой.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Знаменатель показывает, на сколько равных частей 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делят</a:t>
            </a: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3200" u="non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Числитель означает, сколько равных частей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взято.</a:t>
            </a:r>
            <a:endParaRPr lang="ru-RU" sz="3200" u="none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143504" y="3714752"/>
            <a:ext cx="785818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714348" y="2214554"/>
            <a:ext cx="2000264" cy="5032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14348" y="6215082"/>
            <a:ext cx="1143008" cy="360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4786314" y="3000372"/>
            <a:ext cx="714380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214942" y="1714488"/>
            <a:ext cx="3500462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000232" y="4929198"/>
            <a:ext cx="1428760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...</a:t>
            </a:r>
            <a:endParaRPr lang="ru-RU" b="1" u="non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289645" cy="6762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92867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Восстанови записи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13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  <a:hlinkClick r:id="rId2" action="ppaction://hlinksldjump"/>
              </a:rPr>
              <a:t>Домашнее задание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П. 23, выполнить задание на карточке</a:t>
            </a:r>
          </a:p>
          <a:p>
            <a:pPr algn="ctr"/>
            <a:endParaRPr lang="ru-RU" sz="3200" b="1" dirty="0"/>
          </a:p>
        </p:txBody>
      </p: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2214546" y="207167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Закрасьте нужную часть фигуры.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43" name="Rectangle 103"/>
          <p:cNvSpPr>
            <a:spLocks noChangeArrowheads="1"/>
          </p:cNvSpPr>
          <p:nvPr/>
        </p:nvSpPr>
        <p:spPr bwMode="auto">
          <a:xfrm>
            <a:off x="357158" y="2643182"/>
            <a:ext cx="1163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42" name="Picture 1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71744"/>
            <a:ext cx="200026" cy="428628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1714480" y="2643182"/>
            <a:ext cx="786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endParaRPr lang="ru-RU" dirty="0"/>
          </a:p>
        </p:txBody>
      </p:sp>
      <p:grpSp>
        <p:nvGrpSpPr>
          <p:cNvPr id="61545" name="Group 105"/>
          <p:cNvGrpSpPr>
            <a:grpSpLocks/>
          </p:cNvGrpSpPr>
          <p:nvPr/>
        </p:nvGrpSpPr>
        <p:grpSpPr bwMode="auto">
          <a:xfrm>
            <a:off x="857224" y="3071810"/>
            <a:ext cx="1071570" cy="857256"/>
            <a:chOff x="943" y="1746"/>
            <a:chExt cx="3836" cy="3160"/>
          </a:xfrm>
        </p:grpSpPr>
        <p:sp>
          <p:nvSpPr>
            <p:cNvPr id="61546" name="Rectangle 106"/>
            <p:cNvSpPr>
              <a:spLocks noChangeArrowheads="1"/>
            </p:cNvSpPr>
            <p:nvPr/>
          </p:nvSpPr>
          <p:spPr bwMode="auto">
            <a:xfrm>
              <a:off x="1338" y="174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7" name="Rectangle 107"/>
            <p:cNvSpPr>
              <a:spLocks noChangeArrowheads="1"/>
            </p:cNvSpPr>
            <p:nvPr/>
          </p:nvSpPr>
          <p:spPr bwMode="auto">
            <a:xfrm>
              <a:off x="1338" y="214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8" name="Rectangle 108"/>
            <p:cNvSpPr>
              <a:spLocks noChangeArrowheads="1"/>
            </p:cNvSpPr>
            <p:nvPr/>
          </p:nvSpPr>
          <p:spPr bwMode="auto">
            <a:xfrm>
              <a:off x="1338" y="253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9" name="Rectangle 109"/>
            <p:cNvSpPr>
              <a:spLocks noChangeArrowheads="1"/>
            </p:cNvSpPr>
            <p:nvPr/>
          </p:nvSpPr>
          <p:spPr bwMode="auto">
            <a:xfrm>
              <a:off x="1338" y="293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0" name="Rectangle 110"/>
            <p:cNvSpPr>
              <a:spLocks noChangeArrowheads="1"/>
            </p:cNvSpPr>
            <p:nvPr/>
          </p:nvSpPr>
          <p:spPr bwMode="auto">
            <a:xfrm>
              <a:off x="1338" y="332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1" name="Rectangle 111"/>
            <p:cNvSpPr>
              <a:spLocks noChangeArrowheads="1"/>
            </p:cNvSpPr>
            <p:nvPr/>
          </p:nvSpPr>
          <p:spPr bwMode="auto">
            <a:xfrm rot="5400000">
              <a:off x="3002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2" name="Rectangle 112"/>
            <p:cNvSpPr>
              <a:spLocks noChangeArrowheads="1"/>
            </p:cNvSpPr>
            <p:nvPr/>
          </p:nvSpPr>
          <p:spPr bwMode="auto">
            <a:xfrm>
              <a:off x="1338" y="372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3" name="Rectangle 113"/>
            <p:cNvSpPr>
              <a:spLocks noChangeArrowheads="1"/>
            </p:cNvSpPr>
            <p:nvPr/>
          </p:nvSpPr>
          <p:spPr bwMode="auto">
            <a:xfrm>
              <a:off x="1338" y="411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4" name="Rectangle 114"/>
            <p:cNvSpPr>
              <a:spLocks noChangeArrowheads="1"/>
            </p:cNvSpPr>
            <p:nvPr/>
          </p:nvSpPr>
          <p:spPr bwMode="auto">
            <a:xfrm>
              <a:off x="1338" y="451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5" name="Rectangle 115"/>
            <p:cNvSpPr>
              <a:spLocks noChangeArrowheads="1"/>
            </p:cNvSpPr>
            <p:nvPr/>
          </p:nvSpPr>
          <p:spPr bwMode="auto">
            <a:xfrm rot="16200000">
              <a:off x="-439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557" name="Rectangle 117"/>
          <p:cNvSpPr>
            <a:spLocks noChangeArrowheads="1"/>
          </p:cNvSpPr>
          <p:nvPr/>
        </p:nvSpPr>
        <p:spPr bwMode="auto">
          <a:xfrm>
            <a:off x="4572000" y="2643182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56" name="Picture 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71744"/>
            <a:ext cx="166689" cy="500066"/>
          </a:xfrm>
          <a:prstGeom prst="rect">
            <a:avLst/>
          </a:prstGeom>
          <a:noFill/>
        </p:spPr>
      </p:pic>
      <p:sp>
        <p:nvSpPr>
          <p:cNvPr id="61558" name="Rectangle 118"/>
          <p:cNvSpPr>
            <a:spLocks noChangeArrowheads="1"/>
          </p:cNvSpPr>
          <p:nvPr/>
        </p:nvSpPr>
        <p:spPr bwMode="auto">
          <a:xfrm>
            <a:off x="3643306" y="2643182"/>
            <a:ext cx="857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428860" y="2643182"/>
            <a:ext cx="1163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 Закрасьте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1559" name="Group 119"/>
          <p:cNvGrpSpPr>
            <a:grpSpLocks/>
          </p:cNvGrpSpPr>
          <p:nvPr/>
        </p:nvGrpSpPr>
        <p:grpSpPr bwMode="auto">
          <a:xfrm>
            <a:off x="3143240" y="3143248"/>
            <a:ext cx="766752" cy="706433"/>
            <a:chOff x="2332" y="5199"/>
            <a:chExt cx="2039" cy="1848"/>
          </a:xfrm>
        </p:grpSpPr>
        <p:sp>
          <p:nvSpPr>
            <p:cNvPr id="61560" name="Oval 120"/>
            <p:cNvSpPr>
              <a:spLocks noChangeArrowheads="1"/>
            </p:cNvSpPr>
            <p:nvPr/>
          </p:nvSpPr>
          <p:spPr bwMode="auto">
            <a:xfrm>
              <a:off x="2332" y="5199"/>
              <a:ext cx="2039" cy="1848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61" name="AutoShape 121"/>
            <p:cNvCxnSpPr>
              <a:cxnSpLocks noChangeShapeType="1"/>
            </p:cNvCxnSpPr>
            <p:nvPr/>
          </p:nvCxnSpPr>
          <p:spPr bwMode="auto">
            <a:xfrm>
              <a:off x="3352" y="5199"/>
              <a:ext cx="0" cy="184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2" name="AutoShape 122"/>
            <p:cNvCxnSpPr>
              <a:cxnSpLocks noChangeShapeType="1"/>
            </p:cNvCxnSpPr>
            <p:nvPr/>
          </p:nvCxnSpPr>
          <p:spPr bwMode="auto">
            <a:xfrm flipH="1">
              <a:off x="2685" y="5439"/>
              <a:ext cx="1339" cy="1336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3" name="AutoShape 123"/>
            <p:cNvCxnSpPr>
              <a:cxnSpLocks noChangeShapeType="1"/>
            </p:cNvCxnSpPr>
            <p:nvPr/>
          </p:nvCxnSpPr>
          <p:spPr bwMode="auto">
            <a:xfrm>
              <a:off x="2753" y="5407"/>
              <a:ext cx="1271" cy="136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4" name="AutoShape 124"/>
            <p:cNvCxnSpPr>
              <a:cxnSpLocks noChangeShapeType="1"/>
            </p:cNvCxnSpPr>
            <p:nvPr/>
          </p:nvCxnSpPr>
          <p:spPr bwMode="auto">
            <a:xfrm>
              <a:off x="2389" y="6066"/>
              <a:ext cx="1982" cy="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566" name="Rectangle 126"/>
          <p:cNvSpPr>
            <a:spLocks noChangeArrowheads="1"/>
          </p:cNvSpPr>
          <p:nvPr/>
        </p:nvSpPr>
        <p:spPr bwMode="auto">
          <a:xfrm>
            <a:off x="6643702" y="2643182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65" name="Picture 1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83" y="2571744"/>
            <a:ext cx="166688" cy="500066"/>
          </a:xfrm>
          <a:prstGeom prst="rect">
            <a:avLst/>
          </a:prstGeom>
          <a:noFill/>
        </p:spPr>
      </p:pic>
      <p:sp>
        <p:nvSpPr>
          <p:cNvPr id="61567" name="Rectangle 127"/>
          <p:cNvSpPr>
            <a:spLocks noChangeArrowheads="1"/>
          </p:cNvSpPr>
          <p:nvPr/>
        </p:nvSpPr>
        <p:spPr bwMode="auto">
          <a:xfrm>
            <a:off x="5786446" y="2643182"/>
            <a:ext cx="785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568" name="Group 128"/>
          <p:cNvGrpSpPr>
            <a:grpSpLocks/>
          </p:cNvGrpSpPr>
          <p:nvPr/>
        </p:nvGrpSpPr>
        <p:grpSpPr bwMode="auto">
          <a:xfrm>
            <a:off x="5286381" y="3071810"/>
            <a:ext cx="857256" cy="714380"/>
            <a:chOff x="7149" y="5288"/>
            <a:chExt cx="2090" cy="1861"/>
          </a:xfrm>
        </p:grpSpPr>
        <p:sp>
          <p:nvSpPr>
            <p:cNvPr id="61569" name="Rectangle 129"/>
            <p:cNvSpPr>
              <a:spLocks noChangeArrowheads="1"/>
            </p:cNvSpPr>
            <p:nvPr/>
          </p:nvSpPr>
          <p:spPr bwMode="auto">
            <a:xfrm>
              <a:off x="7149" y="5288"/>
              <a:ext cx="2090" cy="1861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70" name="AutoShape 130"/>
            <p:cNvCxnSpPr>
              <a:cxnSpLocks noChangeShapeType="1"/>
            </p:cNvCxnSpPr>
            <p:nvPr/>
          </p:nvCxnSpPr>
          <p:spPr bwMode="auto">
            <a:xfrm>
              <a:off x="8207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71" name="AutoShape 131"/>
            <p:cNvCxnSpPr>
              <a:cxnSpLocks noChangeShapeType="1"/>
            </p:cNvCxnSpPr>
            <p:nvPr/>
          </p:nvCxnSpPr>
          <p:spPr bwMode="auto">
            <a:xfrm>
              <a:off x="7646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72" name="AutoShape 132"/>
            <p:cNvCxnSpPr>
              <a:cxnSpLocks noChangeShapeType="1"/>
            </p:cNvCxnSpPr>
            <p:nvPr/>
          </p:nvCxnSpPr>
          <p:spPr bwMode="auto">
            <a:xfrm>
              <a:off x="8679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574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73" name="Picture 1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500306"/>
            <a:ext cx="214282" cy="642846"/>
          </a:xfrm>
          <a:prstGeom prst="rect">
            <a:avLst/>
          </a:prstGeom>
          <a:noFill/>
        </p:spPr>
      </p:pic>
      <p:sp>
        <p:nvSpPr>
          <p:cNvPr id="61575" name="Rectangle 135"/>
          <p:cNvSpPr>
            <a:spLocks noChangeArrowheads="1"/>
          </p:cNvSpPr>
          <p:nvPr/>
        </p:nvSpPr>
        <p:spPr bwMode="auto">
          <a:xfrm>
            <a:off x="8001024" y="2643182"/>
            <a:ext cx="928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576" name="Group 136"/>
          <p:cNvGrpSpPr>
            <a:grpSpLocks/>
          </p:cNvGrpSpPr>
          <p:nvPr/>
        </p:nvGrpSpPr>
        <p:grpSpPr bwMode="auto">
          <a:xfrm>
            <a:off x="7858148" y="3000372"/>
            <a:ext cx="355612" cy="812796"/>
            <a:chOff x="6983" y="2001"/>
            <a:chExt cx="1326" cy="2733"/>
          </a:xfrm>
        </p:grpSpPr>
        <p:sp>
          <p:nvSpPr>
            <p:cNvPr id="61577" name="AutoShape 137"/>
            <p:cNvSpPr>
              <a:spLocks noChangeArrowheads="1"/>
            </p:cNvSpPr>
            <p:nvPr/>
          </p:nvSpPr>
          <p:spPr bwMode="auto">
            <a:xfrm>
              <a:off x="6983" y="2001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8" name="AutoShape 138"/>
            <p:cNvSpPr>
              <a:spLocks noChangeArrowheads="1"/>
            </p:cNvSpPr>
            <p:nvPr/>
          </p:nvSpPr>
          <p:spPr bwMode="auto">
            <a:xfrm>
              <a:off x="6983" y="2912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9" name="AutoShape 139"/>
            <p:cNvSpPr>
              <a:spLocks noChangeArrowheads="1"/>
            </p:cNvSpPr>
            <p:nvPr/>
          </p:nvSpPr>
          <p:spPr bwMode="auto">
            <a:xfrm>
              <a:off x="6983" y="3823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580" name="Rectangle 140"/>
          <p:cNvSpPr>
            <a:spLocks noChangeArrowheads="1"/>
          </p:cNvSpPr>
          <p:nvPr/>
        </p:nvSpPr>
        <p:spPr bwMode="auto">
          <a:xfrm>
            <a:off x="357158" y="4000505"/>
            <a:ext cx="80724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№2</a:t>
            </a:r>
            <a:endParaRPr lang="ru-RU" sz="14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с помощью дробей, какая часть фигуры (з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адание №1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осталась не закрашенной.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715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54" name="TextBox 153"/>
          <p:cNvSpPr txBox="1"/>
          <p:nvPr/>
        </p:nvSpPr>
        <p:spPr>
          <a:xfrm>
            <a:off x="250029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66" name="TextBox 165"/>
          <p:cNvSpPr txBox="1"/>
          <p:nvPr/>
        </p:nvSpPr>
        <p:spPr>
          <a:xfrm>
            <a:off x="464343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67" name="TextBox 166"/>
          <p:cNvSpPr txBox="1"/>
          <p:nvPr/>
        </p:nvSpPr>
        <p:spPr>
          <a:xfrm>
            <a:off x="6929454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61602" name="Rectangle 162"/>
          <p:cNvSpPr>
            <a:spLocks noChangeArrowheads="1"/>
          </p:cNvSpPr>
          <p:nvPr/>
        </p:nvSpPr>
        <p:spPr bwMode="auto">
          <a:xfrm>
            <a:off x="500034" y="5214950"/>
            <a:ext cx="8286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Решите задачу.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поисках сокровищ ученики путешествовали 45 минут. На решение задач они потратили    </a:t>
            </a:r>
            <a:r>
              <a:rPr lang="ru-RU" sz="1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всего урока. Сколько минут ученики решали задачи?</a:t>
            </a:r>
            <a:endParaRPr lang="ru-RU" sz="14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6" name="Picture 16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572140"/>
            <a:ext cx="174619" cy="471470"/>
          </a:xfrm>
          <a:prstGeom prst="rect">
            <a:avLst/>
          </a:prstGeom>
          <a:noFill/>
        </p:spPr>
      </p:pic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866775" y="4560888"/>
            <a:ext cx="225425" cy="428625"/>
            <a:chOff x="1912" y="1121"/>
            <a:chExt cx="254" cy="510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866775" y="4560888"/>
            <a:ext cx="225425" cy="428625"/>
            <a:chOff x="1912" y="1121"/>
            <a:chExt cx="254" cy="510"/>
          </a:xfrm>
        </p:grpSpPr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2928926" y="4572008"/>
            <a:ext cx="225425" cy="428625"/>
            <a:chOff x="1912" y="1121"/>
            <a:chExt cx="254" cy="510"/>
          </a:xfrm>
        </p:grpSpPr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5357818" y="4572008"/>
            <a:ext cx="225425" cy="428625"/>
            <a:chOff x="1912" y="1121"/>
            <a:chExt cx="254" cy="510"/>
          </a:xfrm>
        </p:grpSpPr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3" name="Group 8"/>
          <p:cNvGrpSpPr>
            <a:grpSpLocks/>
          </p:cNvGrpSpPr>
          <p:nvPr/>
        </p:nvGrpSpPr>
        <p:grpSpPr bwMode="auto">
          <a:xfrm>
            <a:off x="7643834" y="4572008"/>
            <a:ext cx="225425" cy="428625"/>
            <a:chOff x="1912" y="1121"/>
            <a:chExt cx="254" cy="510"/>
          </a:xfrm>
        </p:grpSpPr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6" name="Picture 9" descr="E:\Уч.года\Lento4ki\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57438" y="285750"/>
            <a:ext cx="4245178" cy="644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 dirty="0">
                <a:solidFill>
                  <a:srgbClr val="0000CC"/>
                </a:solidFill>
              </a:rPr>
              <a:t>Продолжите фразу: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14348" y="1285860"/>
            <a:ext cx="7858125" cy="3753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Сегодня на уроке я 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узнал(а)…”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“Сегодня на уроке я научился…”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“Сегодня на уроке я познакомился…”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“Сегодня на уроке я 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повторил(а)…”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>
                <a:solidFill>
                  <a:schemeClr val="tx1"/>
                </a:solidFill>
                <a:cs typeface="Times New Roman" pitchFamily="18" charset="0"/>
              </a:rPr>
              <a:t>“Сегодня на уроке я 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закрепил(а)…”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СПАСИБО ЗА УРОК!</a:t>
            </a:r>
          </a:p>
        </p:txBody>
      </p:sp>
      <p:pic>
        <p:nvPicPr>
          <p:cNvPr id="4" name="Picture 4" descr="J01510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786050" y="1928802"/>
            <a:ext cx="4071966" cy="3714775"/>
          </a:xfrm>
        </p:spPr>
      </p:pic>
      <p:pic>
        <p:nvPicPr>
          <p:cNvPr id="5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35719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Century Schoolbook" pitchFamily="18" charset="0"/>
              </a:rPr>
              <a:t>Тема урока: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latin typeface="Century Schoolbook" pitchFamily="18" charset="0"/>
              </a:rPr>
              <a:t>Доли. Обыкновенные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latin typeface="Century Schoolbook" pitchFamily="18" charset="0"/>
              </a:rPr>
              <a:t>дроби.</a:t>
            </a:r>
            <a:endParaRPr lang="ru-RU" sz="66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5" name="Picture 7" descr="f1_14_tafel zah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282712" cy="2052180"/>
          </a:xfrm>
          <a:prstGeom prst="rect">
            <a:avLst/>
          </a:prstGeom>
          <a:noFill/>
        </p:spPr>
      </p:pic>
      <p:pic>
        <p:nvPicPr>
          <p:cNvPr id="6" name="Picture 5" descr="j0343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357694"/>
            <a:ext cx="1992298" cy="232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500042"/>
            <a:ext cx="6715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Цели урока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1357298"/>
            <a:ext cx="8072494" cy="51435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Познакомить с понятием доля, половина, треть, четверть, обыкновенная дробь, числитель и знаменатель дроби</a:t>
            </a:r>
          </a:p>
          <a:p>
            <a:pPr marL="609600" lvl="0" indent="-609600" algn="just">
              <a:spcBef>
                <a:spcPct val="20000"/>
              </a:spcBef>
              <a:buFontTx/>
              <a:buAutoNum type="arabicPeriod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Развивать умение  читать и записывать обыкновенную дробь по числителю и знаменателю,</a:t>
            </a:r>
            <a:r>
              <a:rPr lang="ru-RU" sz="2800" dirty="0" smtClean="0"/>
              <a:t> логическое мышление учащихся, формировать умение самостоятельно проверять правильность выполнения задания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Воспитывать уважительное отношение к окружающим,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/>
              <a:t>чувство ответственности, внимание, уверенность в себе.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21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Решите задачу :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4391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142984"/>
            <a:ext cx="9358314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поделила между четырьмя детьми поровну12 ягод. По сколько ягод получил каждый ребенок?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://www.lawofattraction.ru/_fr/9/118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86322"/>
            <a:ext cx="2143140" cy="1725727"/>
          </a:xfrm>
          <a:prstGeom prst="rect">
            <a:avLst/>
          </a:prstGeom>
          <a:noFill/>
        </p:spPr>
      </p:pic>
      <p:pic>
        <p:nvPicPr>
          <p:cNvPr id="6" name="Picture 5" descr="http://www.lawofattraction.ru/_fr/9/118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2129213" cy="1714512"/>
          </a:xfrm>
          <a:prstGeom prst="rect">
            <a:avLst/>
          </a:prstGeom>
          <a:noFill/>
        </p:spPr>
      </p:pic>
      <p:pic>
        <p:nvPicPr>
          <p:cNvPr id="7" name="Picture 5" descr="http://www.lawofattraction.ru/_fr/9/118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2040495" cy="1643074"/>
          </a:xfrm>
          <a:prstGeom prst="rect">
            <a:avLst/>
          </a:prstGeom>
          <a:noFill/>
        </p:spPr>
      </p:pic>
      <p:pic>
        <p:nvPicPr>
          <p:cNvPr id="8" name="Picture 5" descr="http://www.lawofattraction.ru/_fr/9/118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2040495" cy="1643074"/>
          </a:xfrm>
          <a:prstGeom prst="rect">
            <a:avLst/>
          </a:prstGeom>
          <a:noFill/>
        </p:spPr>
      </p:pic>
      <p:pic>
        <p:nvPicPr>
          <p:cNvPr id="9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628775"/>
            <a:ext cx="2808288" cy="2668588"/>
          </a:xfrm>
          <a:prstGeom prst="rect">
            <a:avLst/>
          </a:prstGeom>
          <a:noFill/>
        </p:spPr>
      </p:pic>
      <p:pic>
        <p:nvPicPr>
          <p:cNvPr id="54276" name="Picture 4" descr="Апельсин5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020888"/>
            <a:ext cx="2881312" cy="2416175"/>
          </a:xfrm>
          <a:prstGeom prst="rect">
            <a:avLst/>
          </a:prstGeom>
          <a:noFill/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628775"/>
            <a:ext cx="2735262" cy="2597150"/>
          </a:xfrm>
          <a:prstGeom prst="rect">
            <a:avLst/>
          </a:prstGeom>
          <a:noFill/>
        </p:spPr>
      </p:pic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032000"/>
            <a:ext cx="2879725" cy="2405063"/>
          </a:xfrm>
          <a:prstGeom prst="rect">
            <a:avLst/>
          </a:prstGeom>
          <a:noFill/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71678"/>
            <a:ext cx="2460625" cy="251618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14290"/>
            <a:ext cx="1523305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00372"/>
            <a:ext cx="1357322" cy="11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4786322"/>
            <a:ext cx="2105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214290"/>
            <a:ext cx="12001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3143248"/>
            <a:ext cx="7674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86480" y="4357694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делили апельсин, </a:t>
            </a:r>
            <a:br>
              <a:rPr lang="ru-RU" dirty="0" smtClean="0"/>
            </a:br>
            <a:r>
              <a:rPr lang="ru-RU" dirty="0" smtClean="0"/>
              <a:t>Много нас, а он один. </a:t>
            </a:r>
            <a:br>
              <a:rPr lang="ru-RU" dirty="0" smtClean="0"/>
            </a:br>
            <a:r>
              <a:rPr lang="ru-RU" dirty="0" smtClean="0"/>
              <a:t>Эта долька - для ежа, </a:t>
            </a:r>
            <a:br>
              <a:rPr lang="ru-RU" dirty="0" smtClean="0"/>
            </a:br>
            <a:r>
              <a:rPr lang="ru-RU" dirty="0" smtClean="0"/>
              <a:t>Эта долька - для стрижа, </a:t>
            </a:r>
            <a:br>
              <a:rPr lang="ru-RU" dirty="0" smtClean="0"/>
            </a:br>
            <a:r>
              <a:rPr lang="ru-RU" dirty="0" smtClean="0"/>
              <a:t>Эта долька - для утят, </a:t>
            </a:r>
            <a:br>
              <a:rPr lang="ru-RU" dirty="0" smtClean="0"/>
            </a:br>
            <a:r>
              <a:rPr lang="ru-RU" dirty="0" smtClean="0"/>
              <a:t>Эта долька - для котят, </a:t>
            </a:r>
            <a:br>
              <a:rPr lang="ru-RU" dirty="0" smtClean="0"/>
            </a:br>
            <a:r>
              <a:rPr lang="ru-RU" dirty="0" smtClean="0"/>
              <a:t>Эта долька - для бобра.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4783E-7 L -0.00069 0.27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31 L 0.22049 -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55 L 0.17725 -0.15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41443E-6 L -0.18907 -2.41443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67068E-6 L -0.12604 -0.14686 " pathEditMode="relative" ptsTypes="AA">
                                      <p:cBhvr>
                                        <p:cTn id="3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714356"/>
            <a:ext cx="5079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entury Gothic" pitchFamily="34" charset="0"/>
              </a:rPr>
              <a:t>Что такое доля?</a:t>
            </a:r>
            <a:r>
              <a:rPr lang="ru-RU" sz="44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Доля </a:t>
            </a:r>
            <a:r>
              <a:rPr lang="ru-RU" sz="3200" b="1" dirty="0" smtClean="0"/>
              <a:t>– каждая из равных частей единицы. </a:t>
            </a:r>
          </a:p>
          <a:p>
            <a:endParaRPr lang="ru-RU" sz="3200" b="1" dirty="0" smtClean="0"/>
          </a:p>
          <a:p>
            <a:r>
              <a:rPr lang="ru-RU" sz="3200" dirty="0" smtClean="0"/>
              <a:t>Так как апельсин разделили на 5 равных частей (долей), то каждый получил «одну пятую» долю апельсина, или, короче  «одну пятую апельсина».</a:t>
            </a:r>
            <a:endParaRPr lang="ru-RU" sz="3200" dirty="0"/>
          </a:p>
        </p:txBody>
      </p:sp>
      <p:pic>
        <p:nvPicPr>
          <p:cNvPr id="6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7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85728"/>
            <a:ext cx="2808288" cy="2668588"/>
          </a:xfrm>
          <a:prstGeom prst="rect">
            <a:avLst/>
          </a:prstGeom>
          <a:noFill/>
        </p:spPr>
      </p:pic>
      <p:pic>
        <p:nvPicPr>
          <p:cNvPr id="54276" name="Picture 4" descr="Апельсин5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714620"/>
            <a:ext cx="2881312" cy="2416175"/>
          </a:xfrm>
          <a:prstGeom prst="rect">
            <a:avLst/>
          </a:prstGeom>
          <a:noFill/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85728"/>
            <a:ext cx="2735262" cy="2597150"/>
          </a:xfrm>
          <a:prstGeom prst="rect">
            <a:avLst/>
          </a:prstGeom>
          <a:noFill/>
        </p:spPr>
      </p:pic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2879725" cy="2405063"/>
          </a:xfrm>
          <a:prstGeom prst="rect">
            <a:avLst/>
          </a:prstGeom>
          <a:noFill/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143380"/>
            <a:ext cx="2460625" cy="2516188"/>
          </a:xfrm>
          <a:prstGeom prst="rect">
            <a:avLst/>
          </a:prstGeom>
          <a:noFill/>
        </p:spPr>
      </p:pic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7358082" y="3000372"/>
          <a:ext cx="503237" cy="1420813"/>
        </p:xfrm>
        <a:graphic>
          <a:graphicData uri="http://schemas.openxmlformats.org/presentationml/2006/ole">
            <p:oleObj spid="_x0000_s87062" name="Формула" r:id="rId9" imgW="139639" imgH="393529" progId="Equation.3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286512" y="1071546"/>
          <a:ext cx="504825" cy="1420812"/>
        </p:xfrm>
        <a:graphic>
          <a:graphicData uri="http://schemas.openxmlformats.org/presentationml/2006/ole">
            <p:oleObj spid="_x0000_s87063" name="Формула" r:id="rId10" imgW="139639" imgH="393529" progId="Equation.3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4357686" y="4786322"/>
          <a:ext cx="503238" cy="1420813"/>
        </p:xfrm>
        <a:graphic>
          <a:graphicData uri="http://schemas.openxmlformats.org/presentationml/2006/ole">
            <p:oleObj spid="_x0000_s87064" name="Формула" r:id="rId11" imgW="139639" imgH="393529" progId="Equation.3">
              <p:embed/>
            </p:oleObj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1643042" y="3000372"/>
          <a:ext cx="503238" cy="1420813"/>
        </p:xfrm>
        <a:graphic>
          <a:graphicData uri="http://schemas.openxmlformats.org/presentationml/2006/ole">
            <p:oleObj spid="_x0000_s87065" name="Формула" r:id="rId12" imgW="139639" imgH="393529" progId="Equation.3">
              <p:embed/>
            </p:oleObj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2786050" y="1071546"/>
          <a:ext cx="504825" cy="1420812"/>
        </p:xfrm>
        <a:graphic>
          <a:graphicData uri="http://schemas.openxmlformats.org/presentationml/2006/ole">
            <p:oleObj spid="_x0000_s87066" name="Формула" r:id="rId13" imgW="139639" imgH="393529" progId="Equation.3">
              <p:embed/>
            </p:oleObj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214290"/>
            <a:ext cx="1523305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000372"/>
            <a:ext cx="1357322" cy="11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5918" y="5391150"/>
            <a:ext cx="2105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96" y="214290"/>
            <a:ext cx="12001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9586" y="3143248"/>
            <a:ext cx="7674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00496" y="2357430"/>
            <a:ext cx="121444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f57d624d819d9dc7696b58df477557953849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FA468668-65B7-4055-82E6-D27182ACD3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604</Words>
  <Application>Microsoft Office PowerPoint</Application>
  <PresentationFormat>Экран (4:3)</PresentationFormat>
  <Paragraphs>204</Paragraphs>
  <Slides>33</Slides>
  <Notes>4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Документ5!OLE_LINK2</vt:lpstr>
      <vt:lpstr>Формула</vt:lpstr>
      <vt:lpstr>Слайд 1</vt:lpstr>
      <vt:lpstr>Устный счет</vt:lpstr>
      <vt:lpstr>Слайд 3</vt:lpstr>
      <vt:lpstr>Слайд 4</vt:lpstr>
      <vt:lpstr>Слайд 5</vt:lpstr>
      <vt:lpstr>Решите задачу : </vt:lpstr>
      <vt:lpstr>Слайд 7</vt:lpstr>
      <vt:lpstr>Слайд 8</vt:lpstr>
      <vt:lpstr>Слайд 9</vt:lpstr>
      <vt:lpstr>Как записывают доли? </vt:lpstr>
      <vt:lpstr>Что показывает число  под чертой?</vt:lpstr>
      <vt:lpstr>Половина. </vt:lpstr>
      <vt:lpstr>Треть. </vt:lpstr>
      <vt:lpstr>Четверть. </vt:lpstr>
      <vt:lpstr>Решите задачу </vt:lpstr>
      <vt:lpstr>Обыкновенная дробь.</vt:lpstr>
      <vt:lpstr>Вопросы: </vt:lpstr>
      <vt:lpstr>Слайд 18</vt:lpstr>
      <vt:lpstr>Что показывают числитель  и  знаменатель дроби? </vt:lpstr>
      <vt:lpstr>ДРОБИ В ДРЕВНОСТИ</vt:lpstr>
      <vt:lpstr>Слайд 21</vt:lpstr>
      <vt:lpstr>Выполни задание.</vt:lpstr>
      <vt:lpstr>ЗАДАНИЕ №1 Запишите в виде обыкновенной дроби.</vt:lpstr>
      <vt:lpstr>ЗАДАНИЕ №1  Запишите какая часть фигуры закрашена?</vt:lpstr>
      <vt:lpstr>Слайд 25</vt:lpstr>
      <vt:lpstr>ЗАДАНИЕ №3 Закрасьте карандашом нужную часть фигуры </vt:lpstr>
      <vt:lpstr>Слайд 27</vt:lpstr>
      <vt:lpstr> Задача</vt:lpstr>
      <vt:lpstr> РЕШЕНИЕ</vt:lpstr>
      <vt:lpstr>ЗАДАНИЕ №4 </vt:lpstr>
      <vt:lpstr>Домашнее задание</vt:lpstr>
      <vt:lpstr>Слайд 32</vt:lpstr>
      <vt:lpstr>СПАСИБО ЗА УРОК!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224</cp:revision>
  <dcterms:created xsi:type="dcterms:W3CDTF">2011-12-10T18:40:52Z</dcterms:created>
  <dcterms:modified xsi:type="dcterms:W3CDTF">2023-06-21T07:41:29Z</dcterms:modified>
</cp:coreProperties>
</file>