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BA03B-7E6B-4B07-B108-BA4B85720A96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5C383-891A-4E78-B8BC-5EF0CFD91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7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A9F7F-43BC-40E3-81DB-1049CCC9C43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3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8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691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31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350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017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3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3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6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3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5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149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5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9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91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0FE8-1F38-4E88-BBA3-74CABDFB8B83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8819CF6-250D-468A-9B73-8B5DF5511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треугольника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планиметрических задач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классы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7" y="2886868"/>
            <a:ext cx="3429218" cy="3244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38" y="4215911"/>
            <a:ext cx="2083777" cy="2083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4521" y="4259872"/>
            <a:ext cx="2982132" cy="1995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812" y="62793"/>
            <a:ext cx="2136047" cy="14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285" y="362465"/>
            <a:ext cx="9218472" cy="33679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5" r="5892" b="88596"/>
          <a:stretch/>
        </p:blipFill>
        <p:spPr>
          <a:xfrm>
            <a:off x="296562" y="699262"/>
            <a:ext cx="11625218" cy="939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115" y="1531072"/>
            <a:ext cx="11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37" y="1900404"/>
            <a:ext cx="5977399" cy="43150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0236" t="32793" r="34629" b="47207"/>
          <a:stretch/>
        </p:blipFill>
        <p:spPr>
          <a:xfrm>
            <a:off x="5540221" y="2123511"/>
            <a:ext cx="6381559" cy="2856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946" t="52072" r="23176" b="27748"/>
          <a:stretch/>
        </p:blipFill>
        <p:spPr>
          <a:xfrm>
            <a:off x="249800" y="708771"/>
            <a:ext cx="11464647" cy="255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04" t="6645" r="5689" b="5422"/>
          <a:stretch/>
        </p:blipFill>
        <p:spPr>
          <a:xfrm>
            <a:off x="7868831" y="1897464"/>
            <a:ext cx="3978876" cy="2738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6149" t="33874" r="25608" b="51561"/>
          <a:stretch/>
        </p:blipFill>
        <p:spPr>
          <a:xfrm>
            <a:off x="445979" y="4635778"/>
            <a:ext cx="11338807" cy="1925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6655" t="48829" r="34831" b="26306"/>
          <a:stretch/>
        </p:blipFill>
        <p:spPr>
          <a:xfrm>
            <a:off x="2107814" y="552803"/>
            <a:ext cx="7209181" cy="2618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24" y="1430134"/>
            <a:ext cx="4623264" cy="3178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6251" t="48648" r="38580" b="29190"/>
          <a:stretch/>
        </p:blipFill>
        <p:spPr>
          <a:xfrm>
            <a:off x="5145288" y="3451308"/>
            <a:ext cx="6532414" cy="2315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643" y="2080054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дополнительных построений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35" y="426308"/>
            <a:ext cx="11287897" cy="6110416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yandex-sans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отметить, что в курсе элементарной математики существуют специфические приемы решения планиметрических задач. Это, прежде всего, относится к дополнительным построениям, как к одному из геометрических методов. Выделяются три разновидности дополнительных построений: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Продолжение отрезка (отрезков) на определенное расстояние или до пересечения с заданной прямой. Так, если в условии задачи есть медиана треугольника, то можно продолжить эту медиану на такое же расстояние (метод удвоения медианы).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Проведение прямой через две заданные точки. Данный прием используется в задачах, где фигурирует середина одной или нескольких сторон четырехугольника. Тогда стоит добавить середины каких-то других сторон или диагоналей и рассмотреть средние линии соответствующих треугольников.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Проведение через заданную точку прямой, параллельной данной прямой, или перпендикулярной данной прямой. В трапеции бывает полезно провести через одну вершину прямую, параллельную противоположной боковой стороне, либо прямую, параллельную диагонали, если речь идет о диагоналях в трапеции.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Рассмотрим на примерах применение этого метода.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4062" cy="8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077" y="362465"/>
            <a:ext cx="9209680" cy="33679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5" r="5892" b="88596"/>
          <a:stretch/>
        </p:blipFill>
        <p:spPr>
          <a:xfrm>
            <a:off x="296562" y="699262"/>
            <a:ext cx="11625218" cy="939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115" y="1531072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Решение: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37" y="1900404"/>
            <a:ext cx="5977399" cy="43150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0236" t="32793" r="34629" b="47207"/>
          <a:stretch/>
        </p:blipFill>
        <p:spPr>
          <a:xfrm>
            <a:off x="5540221" y="2123511"/>
            <a:ext cx="6381559" cy="2856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6" y="922012"/>
            <a:ext cx="11084011" cy="57126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52436" y="453826"/>
                <a:ext cx="9381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Метод дополнительного построения для определения положения точки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b>
                        <m:r>
                          <a:rPr lang="ru-RU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ru-RU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на отезке 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𝑨𝑵</m:t>
                    </m:r>
                  </m:oMath>
                </a14:m>
                <a:endParaRPr lang="ru-RU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436" y="453826"/>
                <a:ext cx="9381864" cy="369332"/>
              </a:xfrm>
              <a:prstGeom prst="rect">
                <a:avLst/>
              </a:prstGeom>
              <a:blipFill>
                <a:blip r:embed="rId3"/>
                <a:stretch>
                  <a:fillRect l="-585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30" t="56541" r="39039" b="6118"/>
          <a:stretch/>
        </p:blipFill>
        <p:spPr>
          <a:xfrm>
            <a:off x="851148" y="1408670"/>
            <a:ext cx="9519586" cy="5085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114" y="407773"/>
            <a:ext cx="9751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сторонах АС и ВС треугольника АВС отмечены точки М и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так, что АМ:МС=4:5, 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:ВС=0,25. Отрезки ВМ и А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пересекаются в точке Р. Найдите АР, если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PN=10.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487" t="30661" r="27376" b="26223"/>
          <a:stretch/>
        </p:blipFill>
        <p:spPr>
          <a:xfrm>
            <a:off x="6487297" y="2745049"/>
            <a:ext cx="5412259" cy="3668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730" t="52270" r="38378" b="28747"/>
          <a:stretch/>
        </p:blipFill>
        <p:spPr>
          <a:xfrm>
            <a:off x="849051" y="100517"/>
            <a:ext cx="9776601" cy="2829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7846" y="436257"/>
            <a:ext cx="10615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сторонах АС и ВС треугольника АВС отмечены точки М и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так, что АМ:МС=4:5, </a:t>
            </a:r>
          </a:p>
          <a:p>
            <a:pPr lvl="0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:ВС=0,25. Отрезки ВМ и А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пересекаются в точке Р. Найдите площадь треугольника АРМ, если площадь треугольника АВС равна 63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9326"/>
          <a:stretch/>
        </p:blipFill>
        <p:spPr>
          <a:xfrm>
            <a:off x="1494838" y="1766408"/>
            <a:ext cx="8884838" cy="4769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545" y="821723"/>
            <a:ext cx="10836877" cy="4850027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свойства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геометрических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фигур;</a:t>
            </a:r>
          </a:p>
          <a:p>
            <a:pPr marL="45720" indent="0" algn="just"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спецификацию треугольника при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задач;</a:t>
            </a:r>
          </a:p>
          <a:p>
            <a:pPr marL="45720" indent="0" algn="just"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площадей и теорема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Менелая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" indent="0" algn="just"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дополнительных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построений;</a:t>
            </a:r>
          </a:p>
          <a:p>
            <a:pPr marL="45720" indent="0" algn="just"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Разобрать  решения заданий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№16 формата ЕГЭ.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764" y="310981"/>
            <a:ext cx="1179543" cy="1021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74" y="5671750"/>
            <a:ext cx="1502526" cy="11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294" t="25404" r="34670" b="17637"/>
          <a:stretch/>
        </p:blipFill>
        <p:spPr>
          <a:xfrm>
            <a:off x="468923" y="1083117"/>
            <a:ext cx="7436453" cy="5669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03" y="1556875"/>
            <a:ext cx="4064787" cy="2755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615" t="63918" r="25507" b="16736"/>
          <a:stretch/>
        </p:blipFill>
        <p:spPr>
          <a:xfrm>
            <a:off x="477981" y="1416127"/>
            <a:ext cx="11424320" cy="2443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323" y="405245"/>
            <a:ext cx="10714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Биссектриса равнобедренного треугольника, проведенная из вершины, вдвое меньше другой биссектрисы. Найдите углы треугольника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983" r="31366" b="55177"/>
          <a:stretch/>
        </p:blipFill>
        <p:spPr>
          <a:xfrm>
            <a:off x="5443869" y="3574537"/>
            <a:ext cx="3870251" cy="3015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904" t="29189" r="33311" b="65585"/>
          <a:stretch/>
        </p:blipFill>
        <p:spPr>
          <a:xfrm>
            <a:off x="435814" y="902390"/>
            <a:ext cx="11248876" cy="755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361" y="481913"/>
            <a:ext cx="175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530" y="1606377"/>
            <a:ext cx="11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9460" t="39639" r="29054" b="18379"/>
          <a:stretch/>
        </p:blipFill>
        <p:spPr>
          <a:xfrm>
            <a:off x="1136822" y="1975709"/>
            <a:ext cx="10131280" cy="464682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96362" y="1975709"/>
            <a:ext cx="597660" cy="2237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02" t="30808" r="26154" b="17478"/>
          <a:stretch/>
        </p:blipFill>
        <p:spPr>
          <a:xfrm>
            <a:off x="224690" y="1041129"/>
            <a:ext cx="11726563" cy="5816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14" y="449375"/>
            <a:ext cx="269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54" t="27027" r="28547" b="65020"/>
          <a:stretch/>
        </p:blipFill>
        <p:spPr>
          <a:xfrm>
            <a:off x="358345" y="766118"/>
            <a:ext cx="11409546" cy="1136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208" y="396786"/>
            <a:ext cx="235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545" y="1902941"/>
            <a:ext cx="11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Решение: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118" y="1902941"/>
            <a:ext cx="5489151" cy="4557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545" y="2272273"/>
            <a:ext cx="7513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АК-биссектриса угла А, то точка К равноудалена от сторон угла 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 АКО и АК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равны по катету и гипотенузе, следовательно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АО=А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9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71193" r="7272" b="364"/>
          <a:stretch/>
        </p:blipFill>
        <p:spPr>
          <a:xfrm>
            <a:off x="714564" y="688415"/>
            <a:ext cx="10965250" cy="2891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921" t="25033" r="30136" b="37253"/>
          <a:stretch/>
        </p:blipFill>
        <p:spPr>
          <a:xfrm>
            <a:off x="5128055" y="3225113"/>
            <a:ext cx="3867666" cy="3220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447" t="39289" r="40583" b="37127"/>
          <a:stretch/>
        </p:blipFill>
        <p:spPr>
          <a:xfrm>
            <a:off x="3530009" y="2892056"/>
            <a:ext cx="5422605" cy="36022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7240" b="27165"/>
          <a:stretch/>
        </p:blipFill>
        <p:spPr>
          <a:xfrm>
            <a:off x="390487" y="1579912"/>
            <a:ext cx="11368254" cy="1440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985" y="384899"/>
            <a:ext cx="10826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стороне ВС равностороннего треугольника АВС взята точка М, а на продолжении стороны АС за точку С – точка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причем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АМ=А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Докажите, что ВМ=С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6678"/>
          <a:stretch/>
        </p:blipFill>
        <p:spPr>
          <a:xfrm>
            <a:off x="634252" y="681574"/>
            <a:ext cx="11363929" cy="2501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52" y="2926888"/>
            <a:ext cx="5425910" cy="3603048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668772" y="5092995"/>
            <a:ext cx="212651" cy="637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51274" y="560335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1246" y="561790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0132" y="5603358"/>
            <a:ext cx="52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9628" y="5621815"/>
            <a:ext cx="52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120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1382233" y="5762847"/>
            <a:ext cx="95716" cy="191571"/>
          </a:xfrm>
          <a:custGeom>
            <a:avLst/>
            <a:gdLst>
              <a:gd name="connsiteX0" fmla="*/ 0 w 95716"/>
              <a:gd name="connsiteY0" fmla="*/ 0 h 191571"/>
              <a:gd name="connsiteX1" fmla="*/ 95693 w 95716"/>
              <a:gd name="connsiteY1" fmla="*/ 191386 h 191571"/>
              <a:gd name="connsiteX2" fmla="*/ 0 w 95716"/>
              <a:gd name="connsiteY2" fmla="*/ 0 h 19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16" h="191571">
                <a:moveTo>
                  <a:pt x="0" y="0"/>
                </a:moveTo>
                <a:cubicBezTo>
                  <a:pt x="0" y="0"/>
                  <a:pt x="93921" y="184298"/>
                  <a:pt x="95693" y="191386"/>
                </a:cubicBezTo>
                <a:cubicBezTo>
                  <a:pt x="97465" y="198474"/>
                  <a:pt x="0" y="0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880146" y="5747651"/>
            <a:ext cx="167955" cy="196660"/>
          </a:xfrm>
          <a:custGeom>
            <a:avLst/>
            <a:gdLst>
              <a:gd name="connsiteX0" fmla="*/ 159687 w 167955"/>
              <a:gd name="connsiteY0" fmla="*/ 4563 h 196660"/>
              <a:gd name="connsiteX1" fmla="*/ 198 w 167955"/>
              <a:gd name="connsiteY1" fmla="*/ 195949 h 196660"/>
              <a:gd name="connsiteX2" fmla="*/ 127789 w 167955"/>
              <a:gd name="connsiteY2" fmla="*/ 68358 h 196660"/>
              <a:gd name="connsiteX3" fmla="*/ 159687 w 167955"/>
              <a:gd name="connsiteY3" fmla="*/ 4563 h 19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955" h="196660">
                <a:moveTo>
                  <a:pt x="159687" y="4563"/>
                </a:moveTo>
                <a:cubicBezTo>
                  <a:pt x="138422" y="25828"/>
                  <a:pt x="5514" y="185317"/>
                  <a:pt x="198" y="195949"/>
                </a:cubicBezTo>
                <a:cubicBezTo>
                  <a:pt x="-5118" y="206582"/>
                  <a:pt x="97663" y="94939"/>
                  <a:pt x="127789" y="68358"/>
                </a:cubicBezTo>
                <a:cubicBezTo>
                  <a:pt x="157915" y="41777"/>
                  <a:pt x="180952" y="-16702"/>
                  <a:pt x="159687" y="4563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413" t="39154" r="31761" b="50268"/>
          <a:stretch/>
        </p:blipFill>
        <p:spPr>
          <a:xfrm>
            <a:off x="425301" y="1548440"/>
            <a:ext cx="11326213" cy="1503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88" y="31346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Задача10.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87247"/>
          <a:stretch/>
        </p:blipFill>
        <p:spPr>
          <a:xfrm>
            <a:off x="1429488" y="308344"/>
            <a:ext cx="10322027" cy="1055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302" y="1179109"/>
            <a:ext cx="11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292" t="58293" r="37104"/>
          <a:stretch/>
        </p:blipFill>
        <p:spPr>
          <a:xfrm>
            <a:off x="1832839" y="2300128"/>
            <a:ext cx="3799034" cy="398339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190009" y="4187536"/>
            <a:ext cx="124691" cy="1143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387436" y="4540827"/>
            <a:ext cx="72737" cy="18703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216" t="42728" r="45028" b="15606"/>
          <a:stretch/>
        </p:blipFill>
        <p:spPr>
          <a:xfrm>
            <a:off x="7926717" y="301338"/>
            <a:ext cx="3763055" cy="38758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8001" r="26788" b="45476"/>
          <a:stretch/>
        </p:blipFill>
        <p:spPr>
          <a:xfrm>
            <a:off x="726344" y="415638"/>
            <a:ext cx="7856547" cy="2424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5" y="4291445"/>
            <a:ext cx="10120172" cy="2185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85" t="35049" r="48406" b="5143"/>
          <a:stretch/>
        </p:blipFill>
        <p:spPr>
          <a:xfrm>
            <a:off x="1116623" y="536332"/>
            <a:ext cx="10023231" cy="56358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581" t="64587" r="43523" b="4506"/>
          <a:stretch/>
        </p:blipFill>
        <p:spPr>
          <a:xfrm>
            <a:off x="618361" y="468923"/>
            <a:ext cx="8516679" cy="4792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551" y="1266680"/>
            <a:ext cx="2847110" cy="2930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345" y="464020"/>
            <a:ext cx="11318789" cy="529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для самостоятельного решения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Прямая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проходит через вершину В прямоугольника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ABCD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перпендикулярно диагонали АС. Эта прямая пересекает сторону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точке М, равноудаленной от вершин В и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0000"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    Докажите, что ВМ и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делят угол В на три равных угла.</a:t>
            </a:r>
          </a:p>
          <a:p>
            <a:pPr marL="450000"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Найдите расстояние от точки пересечения диагоналей прямоугольника до прямой СМ, если отрезок ВС равен шесть корней из </a:t>
            </a:r>
            <a:r>
              <a:rPr lang="ru-RU" sz="1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двух.</a:t>
            </a:r>
          </a:p>
          <a:p>
            <a:pPr marL="450000"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продолжении стороны АС за вершину А треугольника АВС отмечена точка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что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=АВ. Прямая, проходящая через точку А, параллельно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пересекает сторону ВС в точке М.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Докажите, что АМ – биссектриса треугольника АВС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Найдите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AMBD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если АС=30, ВС=18, </a:t>
            </a:r>
            <a:r>
              <a:rPr lang="ru-RU" sz="1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АВ=24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Диагональ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 разбивает трапецию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ABCD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основаниями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 (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-большее основание), на два подобных треугольника.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Докажите, что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ACD</a:t>
            </a:r>
            <a:endParaRPr lang="ru-RU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000" algn="just">
              <a:lnSpc>
                <a:spcPct val="115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Найдите отрезок, соединяющий середины оснований трапеции, если известно, что ВС=18,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=50, </a:t>
            </a:r>
            <a:r>
              <a:rPr lang="en-US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</a:t>
            </a:r>
            <a:r>
              <a:rPr lang="en-US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en-US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=0,6.</a:t>
            </a:r>
          </a:p>
          <a:p>
            <a:pPr marL="450000" lvl="0" algn="just">
              <a:lnSpc>
                <a:spcPct val="115000"/>
              </a:lnSpc>
            </a:pPr>
            <a:r>
              <a:rPr lang="ru-RU" sz="1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Биссектриса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равнобедренного треугольника АВС с основанием ВС является боковой стороной равнобедренного треугольника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основанием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(точка С принадлежит отрезку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BD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Докажите, что треугольник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DCL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равнобедренный</a:t>
            </a:r>
          </a:p>
          <a:p>
            <a:pPr marL="450000" algn="just">
              <a:lnSpc>
                <a:spcPct val="115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В каком отношении прямая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делит сторону АВ, если известно, что  </a:t>
            </a:r>
            <a:r>
              <a:rPr lang="en-US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</a:t>
            </a:r>
            <a:r>
              <a:rPr lang="en-US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en-US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=0,75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298" y="4929248"/>
            <a:ext cx="2650248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711" t="37191" r="48323" b="8019"/>
          <a:stretch/>
        </p:blipFill>
        <p:spPr>
          <a:xfrm>
            <a:off x="749071" y="720107"/>
            <a:ext cx="10316610" cy="5188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13" t="36243" r="48293" b="5818"/>
          <a:stretch/>
        </p:blipFill>
        <p:spPr>
          <a:xfrm>
            <a:off x="993531" y="782515"/>
            <a:ext cx="9566031" cy="50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09" t="34467" r="48343" b="11947"/>
          <a:stretch/>
        </p:blipFill>
        <p:spPr>
          <a:xfrm>
            <a:off x="694592" y="993531"/>
            <a:ext cx="9680331" cy="5037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027" t="24144" r="22364" b="34955"/>
          <a:stretch/>
        </p:blipFill>
        <p:spPr>
          <a:xfrm>
            <a:off x="468923" y="695066"/>
            <a:ext cx="11425809" cy="4337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041" t="29008" r="29054" b="21983"/>
          <a:stretch/>
        </p:blipFill>
        <p:spPr>
          <a:xfrm>
            <a:off x="777049" y="537755"/>
            <a:ext cx="10884759" cy="5671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557" y="2426044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площадей и теорема </a:t>
            </a:r>
            <a:r>
              <a:rPr lang="ru-RU" sz="8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Менелая</a:t>
            </a:r>
            <a:endParaRPr lang="ru-RU" sz="8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846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</TotalTime>
  <Words>674</Words>
  <Application>Microsoft Office PowerPoint</Application>
  <PresentationFormat>Широкоэкранный</PresentationFormat>
  <Paragraphs>65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Cambria Math</vt:lpstr>
      <vt:lpstr>Century Gothic</vt:lpstr>
      <vt:lpstr>Symbol</vt:lpstr>
      <vt:lpstr>Times New Roman</vt:lpstr>
      <vt:lpstr>Wingdings 3</vt:lpstr>
      <vt:lpstr>yandex-sans</vt:lpstr>
      <vt:lpstr>Легкий дым</vt:lpstr>
      <vt:lpstr>  Специфика треугольника. Решение планиметрических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 площадей и теорема Менелая</vt:lpstr>
      <vt:lpstr>Задача 1.</vt:lpstr>
      <vt:lpstr>Презентация PowerPoint</vt:lpstr>
      <vt:lpstr>Презентация PowerPoint</vt:lpstr>
      <vt:lpstr>Метод дополнительных построений</vt:lpstr>
      <vt:lpstr>Презентация PowerPoint</vt:lpstr>
      <vt:lpstr>Задача 2.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Специфика треугольника. Решение планиметрических задач</dc:title>
  <dc:creator>11013400298</dc:creator>
  <cp:lastModifiedBy>11013400298</cp:lastModifiedBy>
  <cp:revision>3</cp:revision>
  <dcterms:created xsi:type="dcterms:W3CDTF">2023-07-03T09:52:57Z</dcterms:created>
  <dcterms:modified xsi:type="dcterms:W3CDTF">2023-07-03T10:17:07Z</dcterms:modified>
</cp:coreProperties>
</file>