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64" r:id="rId2"/>
    <p:sldId id="365" r:id="rId3"/>
    <p:sldId id="367" r:id="rId4"/>
    <p:sldId id="366" r:id="rId5"/>
    <p:sldId id="368" r:id="rId6"/>
    <p:sldId id="369" r:id="rId7"/>
    <p:sldId id="370" r:id="rId8"/>
    <p:sldId id="363" r:id="rId9"/>
    <p:sldId id="258" r:id="rId10"/>
    <p:sldId id="320" r:id="rId11"/>
    <p:sldId id="321" r:id="rId12"/>
    <p:sldId id="323" r:id="rId13"/>
    <p:sldId id="325" r:id="rId14"/>
    <p:sldId id="327" r:id="rId15"/>
    <p:sldId id="329" r:id="rId16"/>
    <p:sldId id="331" r:id="rId17"/>
    <p:sldId id="333" r:id="rId18"/>
    <p:sldId id="335" r:id="rId19"/>
    <p:sldId id="337" r:id="rId20"/>
    <p:sldId id="339" r:id="rId21"/>
    <p:sldId id="341" r:id="rId22"/>
    <p:sldId id="343" r:id="rId23"/>
    <p:sldId id="345" r:id="rId24"/>
    <p:sldId id="347" r:id="rId25"/>
    <p:sldId id="362" r:id="rId26"/>
    <p:sldId id="358" r:id="rId27"/>
    <p:sldId id="359" r:id="rId28"/>
    <p:sldId id="360" r:id="rId29"/>
    <p:sldId id="3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38C"/>
    <a:srgbClr val="990000"/>
    <a:srgbClr val="CC3300"/>
    <a:srgbClr val="008000"/>
    <a:srgbClr val="351413"/>
    <a:srgbClr val="642F04"/>
    <a:srgbClr val="212911"/>
    <a:srgbClr val="1A210D"/>
    <a:srgbClr val="46004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94" autoAdjust="0"/>
  </p:normalViewPr>
  <p:slideViewPr>
    <p:cSldViewPr>
      <p:cViewPr varScale="1">
        <p:scale>
          <a:sx n="103" d="100"/>
          <a:sy n="103" d="100"/>
        </p:scale>
        <p:origin x="2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4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6637E2-DC3F-4D12-BC14-6992AC1D160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046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9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31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58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57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25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15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20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01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71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2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14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60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60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61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80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33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25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97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6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10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slide" Target="slide9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0.xml"/><Relationship Id="rId18" Type="http://schemas.openxmlformats.org/officeDocument/2006/relationships/slide" Target="slide25.xml"/><Relationship Id="rId3" Type="http://schemas.openxmlformats.org/officeDocument/2006/relationships/slide" Target="slide10.xml"/><Relationship Id="rId21" Type="http://schemas.openxmlformats.org/officeDocument/2006/relationships/slide" Target="slide28.xml"/><Relationship Id="rId7" Type="http://schemas.openxmlformats.org/officeDocument/2006/relationships/slide" Target="slide14.xml"/><Relationship Id="rId12" Type="http://schemas.openxmlformats.org/officeDocument/2006/relationships/slide" Target="slide19.xml"/><Relationship Id="rId17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23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5" Type="http://schemas.openxmlformats.org/officeDocument/2006/relationships/slide" Target="slide22.xml"/><Relationship Id="rId23" Type="http://schemas.openxmlformats.org/officeDocument/2006/relationships/image" Target="../media/image5.png"/><Relationship Id="rId10" Type="http://schemas.openxmlformats.org/officeDocument/2006/relationships/slide" Target="slide17.xml"/><Relationship Id="rId19" Type="http://schemas.openxmlformats.org/officeDocument/2006/relationships/slide" Target="slide26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slide" Target="slide21.xml"/><Relationship Id="rId22" Type="http://schemas.openxmlformats.org/officeDocument/2006/relationships/slide" Target="slide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556792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заданий по формированию читательской и </a:t>
            </a:r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математической грамотности на уроках и во внеурочной деятельности в начальной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31960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3437"/>
            <a:ext cx="2229205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2=5?</a:t>
            </a:r>
          </a:p>
        </p:txBody>
      </p:sp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DE7AD62-1D74-4E9E-8A0F-4647E3AE8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584" y="1304165"/>
            <a:ext cx="8376724" cy="2808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CBAA0F-66B9-4DE6-B756-D1FBFCA95E05}"/>
              </a:ext>
            </a:extLst>
          </p:cNvPr>
          <p:cNvSpPr txBox="1"/>
          <p:nvPr/>
        </p:nvSpPr>
        <p:spPr>
          <a:xfrm>
            <a:off x="443748" y="445881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Нет, </a:t>
            </a:r>
            <a:r>
              <a:rPr lang="ru-RU" sz="3600" dirty="0" err="1">
                <a:solidFill>
                  <a:schemeClr val="bg1"/>
                </a:solidFill>
              </a:rPr>
              <a:t>тк</a:t>
            </a:r>
            <a:r>
              <a:rPr lang="ru-RU" sz="3600" dirty="0">
                <a:solidFill>
                  <a:schemeClr val="bg1"/>
                </a:solidFill>
              </a:rPr>
              <a:t> шаров 10, а ячеек 9.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3038" y="5154873"/>
            <a:ext cx="4896544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Да, хватит.</a:t>
            </a:r>
          </a:p>
          <a:p>
            <a:pPr>
              <a:spcBef>
                <a:spcPct val="20000"/>
              </a:spcBef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обеда: 24+36+18+12+5=95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Кати: 10+10+10+10+50+5+2=97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D07B5C4C-E85D-41CD-A99B-C479B7401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18789"/>
              </p:ext>
            </p:extLst>
          </p:nvPr>
        </p:nvGraphicFramePr>
        <p:xfrm>
          <a:off x="5289582" y="1988840"/>
          <a:ext cx="3602898" cy="4133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574">
                  <a:extLst>
                    <a:ext uri="{9D8B030D-6E8A-4147-A177-3AD203B41FA5}">
                      <a16:colId xmlns:a16="http://schemas.microsoft.com/office/drawing/2014/main" xmlns="" val="3520368344"/>
                    </a:ext>
                  </a:extLst>
                </a:gridCol>
                <a:gridCol w="1306324">
                  <a:extLst>
                    <a:ext uri="{9D8B030D-6E8A-4147-A177-3AD203B41FA5}">
                      <a16:colId xmlns:a16="http://schemas.microsoft.com/office/drawing/2014/main" xmlns="" val="20101694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Блюда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6703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 гороховый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50882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Борщ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6495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3531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Гречка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31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Картофельное пюре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7374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 тушеная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3750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Блины с творогом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5087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Блины с мясом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926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21061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2849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Напиток из смородины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2311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белый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6107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чёрный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28313628"/>
                  </a:ext>
                </a:extLst>
              </a:tr>
            </a:tbl>
          </a:graphicData>
        </a:graphic>
      </p:graphicFrame>
      <p:pic>
        <p:nvPicPr>
          <p:cNvPr id="2053" name="Рисунок 7" descr="http://ru.centimo.org/wp-content/uploads/sites/2/2018/01/2-rub-1999-1.jpg">
            <a:extLst>
              <a:ext uri="{FF2B5EF4-FFF2-40B4-BE49-F238E27FC236}">
                <a16:creationId xmlns:a16="http://schemas.microsoft.com/office/drawing/2014/main" xmlns="" id="{266540FA-BFC8-444E-AC55-48C49CD1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92" y="4222979"/>
            <a:ext cx="692246" cy="71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41A8078C-56D9-4C38-9053-51D730252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02" y="796876"/>
            <a:ext cx="4769004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</a:tabLst>
            </a:pPr>
            <a:r>
              <a:rPr kumimoji="0" lang="ru-RU" altLang="ru-RU" sz="2000" i="0" u="none" strike="noStrike" cap="none" normalizeH="0" baseline="0" dirty="0">
                <a:ln>
                  <a:noFill/>
                </a:ln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Катя решила пообедать в столовой.  Заказала борщ,  картофельное пюре, котлету, компот и белый хлеб. Хватит ли  у неё денег?</a:t>
            </a:r>
            <a:endParaRPr kumimoji="0" lang="ru-RU" altLang="ru-RU" sz="3200" i="0" u="none" strike="noStrike" cap="none" normalizeH="0" baseline="0" dirty="0">
              <a:ln>
                <a:noFill/>
              </a:ln>
              <a:solidFill>
                <a:srgbClr val="0C138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DFDE1F2F-57E4-4575-8579-9CBBF90D7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580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Рисунок 3">
            <a:extLst>
              <a:ext uri="{FF2B5EF4-FFF2-40B4-BE49-F238E27FC236}">
                <a16:creationId xmlns:a16="http://schemas.microsoft.com/office/drawing/2014/main" xmlns="" id="{C2BBFE6F-B69D-4F2C-A8E2-364FF8806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0" y="2461358"/>
            <a:ext cx="763133" cy="7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xmlns="" id="{CCCC67DC-D10D-4775-8851-678528C0D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12"/>
          <a:stretch/>
        </p:blipFill>
        <p:spPr bwMode="auto">
          <a:xfrm>
            <a:off x="3786326" y="3368507"/>
            <a:ext cx="786817" cy="7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3">
            <a:extLst>
              <a:ext uri="{FF2B5EF4-FFF2-40B4-BE49-F238E27FC236}">
                <a16:creationId xmlns:a16="http://schemas.microsoft.com/office/drawing/2014/main" xmlns="" id="{4A796350-1932-48D0-8221-C43D41232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40" y="2464321"/>
            <a:ext cx="763133" cy="7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3">
            <a:extLst>
              <a:ext uri="{FF2B5EF4-FFF2-40B4-BE49-F238E27FC236}">
                <a16:creationId xmlns:a16="http://schemas.microsoft.com/office/drawing/2014/main" xmlns="" id="{3658B508-5FFA-4165-89E8-E7711DB8E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92" y="2479616"/>
            <a:ext cx="763133" cy="7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xmlns="" id="{F59C95C2-2E60-49FA-9891-5AF2A87DE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2525" r="4310" b="54200"/>
          <a:stretch/>
        </p:blipFill>
        <p:spPr bwMode="auto">
          <a:xfrm>
            <a:off x="549740" y="3569057"/>
            <a:ext cx="3011654" cy="130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">
            <a:extLst>
              <a:ext uri="{FF2B5EF4-FFF2-40B4-BE49-F238E27FC236}">
                <a16:creationId xmlns:a16="http://schemas.microsoft.com/office/drawing/2014/main" xmlns="" id="{DAEB5671-0275-4CFE-AE98-7BF96A32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59" y="2461358"/>
            <a:ext cx="763133" cy="7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xmlns="" id="{4852B49C-3F39-4CFB-82E2-D8480C9D2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026367"/>
              </p:ext>
            </p:extLst>
          </p:nvPr>
        </p:nvGraphicFramePr>
        <p:xfrm>
          <a:off x="5289582" y="1988840"/>
          <a:ext cx="3602898" cy="4133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6574">
                  <a:extLst>
                    <a:ext uri="{9D8B030D-6E8A-4147-A177-3AD203B41FA5}">
                      <a16:colId xmlns:a16="http://schemas.microsoft.com/office/drawing/2014/main" xmlns="" val="3520368344"/>
                    </a:ext>
                  </a:extLst>
                </a:gridCol>
                <a:gridCol w="1306324">
                  <a:extLst>
                    <a:ext uri="{9D8B030D-6E8A-4147-A177-3AD203B41FA5}">
                      <a16:colId xmlns:a16="http://schemas.microsoft.com/office/drawing/2014/main" xmlns="" val="20101694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Блюда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6703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 гороховый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50882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solidFill>
                            <a:srgbClr val="3514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Борщ</a:t>
                      </a:r>
                      <a:endParaRPr lang="ru-RU" sz="1400" dirty="0">
                        <a:solidFill>
                          <a:srgbClr val="35141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6495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solidFill>
                            <a:srgbClr val="3514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Котлета</a:t>
                      </a:r>
                      <a:endParaRPr lang="ru-RU" sz="1400" dirty="0">
                        <a:solidFill>
                          <a:srgbClr val="35141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3531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Гречка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311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solidFill>
                            <a:srgbClr val="3514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Картофельное пюре</a:t>
                      </a:r>
                      <a:endParaRPr lang="ru-RU" sz="1400" dirty="0">
                        <a:solidFill>
                          <a:srgbClr val="35141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57374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Капуста тушеная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3750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Блины с творогом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85087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Блины с мясом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926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solidFill>
                            <a:srgbClr val="3514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Компот</a:t>
                      </a:r>
                      <a:endParaRPr lang="ru-RU" sz="1400" dirty="0">
                        <a:solidFill>
                          <a:srgbClr val="35141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21061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2849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Напиток из смородины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2311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solidFill>
                            <a:srgbClr val="35141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белый</a:t>
                      </a:r>
                      <a:endParaRPr lang="ru-RU" sz="1400" dirty="0">
                        <a:solidFill>
                          <a:srgbClr val="35141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6107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чёрный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981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2831362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E1008B-E1E8-4F5A-8167-531E9B1599F7}"/>
              </a:ext>
            </a:extLst>
          </p:cNvPr>
          <p:cNvSpPr txBox="1"/>
          <p:nvPr/>
        </p:nvSpPr>
        <p:spPr>
          <a:xfrm>
            <a:off x="0" y="13437"/>
            <a:ext cx="2229205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2=5?</a:t>
            </a:r>
          </a:p>
        </p:txBody>
      </p:sp>
    </p:spTree>
    <p:extLst>
      <p:ext uri="{BB962C8B-B14F-4D97-AF65-F5344CB8AC3E}">
        <p14:creationId xmlns:p14="http://schemas.microsoft.com/office/powerpoint/2010/main" val="1485829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1560" y="1196752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Терминологическая викторина</a:t>
            </a:r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D89BFC-BDB6-4C08-A552-985C4BD247CE}"/>
              </a:ext>
            </a:extLst>
          </p:cNvPr>
          <p:cNvSpPr txBox="1"/>
          <p:nvPr/>
        </p:nvSpPr>
        <p:spPr>
          <a:xfrm>
            <a:off x="755576" y="2195228"/>
            <a:ext cx="5760640" cy="3031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spcAft>
                <a:spcPts val="65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n w="0"/>
                <a:solidFill>
                  <a:srgbClr val="0C13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Линия, которую невозможно свернуть</a:t>
            </a:r>
            <a:endParaRPr lang="ru-RU" sz="1600" dirty="0">
              <a:ln w="0"/>
              <a:solidFill>
                <a:srgbClr val="0C13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5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n w="0"/>
                <a:solidFill>
                  <a:srgbClr val="0C13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Прямая, у которой есть начало и конца </a:t>
            </a:r>
            <a:endParaRPr lang="ru-RU" sz="1600" dirty="0">
              <a:ln w="0"/>
              <a:solidFill>
                <a:srgbClr val="0C13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5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n w="0"/>
                <a:solidFill>
                  <a:srgbClr val="0C13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Единица измерения длины, равная 100 см </a:t>
            </a:r>
            <a:endParaRPr lang="ru-RU" sz="1600" dirty="0">
              <a:ln w="0"/>
              <a:solidFill>
                <a:srgbClr val="0C13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5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n w="0"/>
                <a:solidFill>
                  <a:srgbClr val="0C13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Прямоугольник, у которого все стороны равны </a:t>
            </a:r>
            <a:endParaRPr lang="ru-RU" sz="1600" dirty="0">
              <a:ln w="0"/>
              <a:solidFill>
                <a:srgbClr val="0C13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5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n w="0"/>
                <a:solidFill>
                  <a:srgbClr val="0C13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треугольнике их 3</a:t>
            </a:r>
            <a:endParaRPr lang="ru-RU" sz="1600" dirty="0">
              <a:ln w="0"/>
              <a:solidFill>
                <a:srgbClr val="0C13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5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n w="0"/>
                <a:solidFill>
                  <a:srgbClr val="0C13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 школьника для измерения длины. </a:t>
            </a:r>
            <a:endParaRPr lang="ru-RU" sz="1600" dirty="0">
              <a:ln w="0"/>
              <a:solidFill>
                <a:srgbClr val="0C13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5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n w="0"/>
                <a:solidFill>
                  <a:srgbClr val="0C13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сложения </a:t>
            </a:r>
            <a:endParaRPr lang="ru-RU" sz="1400" dirty="0">
              <a:ln w="0"/>
              <a:solidFill>
                <a:srgbClr val="0C13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550151-E6DA-4568-BF20-B6B0B6802CF9}"/>
              </a:ext>
            </a:extLst>
          </p:cNvPr>
          <p:cNvSpPr txBox="1"/>
          <p:nvPr/>
        </p:nvSpPr>
        <p:spPr>
          <a:xfrm>
            <a:off x="6804248" y="2204864"/>
            <a:ext cx="18722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(прямая)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(отрезок)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метр)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(квадрат)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(углов, сторон)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(линейка)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(сумма)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1F8709-05D0-4DE5-87AE-25794B448C9C}"/>
              </a:ext>
            </a:extLst>
          </p:cNvPr>
          <p:cNvSpPr txBox="1"/>
          <p:nvPr/>
        </p:nvSpPr>
        <p:spPr>
          <a:xfrm>
            <a:off x="0" y="13437"/>
            <a:ext cx="2229205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2=5?</a:t>
            </a:r>
          </a:p>
        </p:txBody>
      </p:sp>
    </p:spTree>
    <p:extLst>
      <p:ext uri="{BB962C8B-B14F-4D97-AF65-F5344CB8AC3E}">
        <p14:creationId xmlns:p14="http://schemas.microsoft.com/office/powerpoint/2010/main" val="2492450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190C9B-60EA-46F4-B7C8-CF8A58901541}"/>
              </a:ext>
            </a:extLst>
          </p:cNvPr>
          <p:cNvSpPr txBox="1"/>
          <p:nvPr/>
        </p:nvSpPr>
        <p:spPr>
          <a:xfrm>
            <a:off x="251520" y="3763280"/>
            <a:ext cx="7551043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Сколько заплатит за билеты семья из пяти человек, если маме 45 лет, папе 47 лет, бабушке 68 лет, сын учится на первом курсе университета, а дочь посещает детский сад?</a:t>
            </a:r>
          </a:p>
          <a:p>
            <a:r>
              <a:rPr lang="ru-RU" sz="1600" dirty="0"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Сколько будет стоить посещение музея для нашего класса (30 учеников) вместе с учителем?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65E5A6-519F-4762-BCC4-CD85DB1AAB45}"/>
              </a:ext>
            </a:extLst>
          </p:cNvPr>
          <p:cNvSpPr txBox="1"/>
          <p:nvPr/>
        </p:nvSpPr>
        <p:spPr>
          <a:xfrm>
            <a:off x="0" y="13437"/>
            <a:ext cx="2229205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2=5?</a:t>
            </a: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D7058CD-6CBD-408A-81F7-5A263A79D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724583"/>
            <a:ext cx="7551043" cy="30644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07D0D28-7D8C-4FD9-8822-2AC6D15B6C08}"/>
              </a:ext>
            </a:extLst>
          </p:cNvPr>
          <p:cNvSpPr txBox="1"/>
          <p:nvPr/>
        </p:nvSpPr>
        <p:spPr>
          <a:xfrm>
            <a:off x="227584" y="5224209"/>
            <a:ext cx="8280920" cy="1450141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билеты для детей  - 100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5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билет для учителя – 250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250 + 100 * 30 = 3250 (</a:t>
            </a:r>
            <a:r>
              <a:rPr lang="ru-RU" sz="1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</a:p>
          <a:p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Б)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билеты для мамы и папы  - 250 руб.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билеты для бабушки и сына – 200 руб.</a:t>
            </a:r>
          </a:p>
          <a:p>
            <a:pPr>
              <a:spcAft>
                <a:spcPts val="65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билет для дочери – бесплатно</a:t>
            </a:r>
          </a:p>
          <a:p>
            <a:pPr>
              <a:spcAft>
                <a:spcPts val="650"/>
              </a:spcAft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250 * 2 + 200 * 2 = 900 (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6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421" y="33208"/>
            <a:ext cx="162109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ЧДТ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FB68A1-C610-498A-BCFE-6E855DED8B0B}"/>
              </a:ext>
            </a:extLst>
          </p:cNvPr>
          <p:cNvSpPr txBox="1"/>
          <p:nvPr/>
        </p:nvSpPr>
        <p:spPr>
          <a:xfrm>
            <a:off x="559430" y="1556792"/>
            <a:ext cx="7416824" cy="13434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и прочитай 6 слов, начинающихся с буквы А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АПТЕКАНАНАСТРАКРОБАТЛАСФАЛЬТ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B4B94C-0B66-4679-8254-7344C66D1F14}"/>
              </a:ext>
            </a:extLst>
          </p:cNvPr>
          <p:cNvSpPr txBox="1"/>
          <p:nvPr/>
        </p:nvSpPr>
        <p:spPr>
          <a:xfrm>
            <a:off x="437117" y="3140968"/>
            <a:ext cx="1800200" cy="1343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АПТЕКА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2387203-8A9C-42F1-BFD1-5CB47B1122B1}"/>
              </a:ext>
            </a:extLst>
          </p:cNvPr>
          <p:cNvSpPr txBox="1"/>
          <p:nvPr/>
        </p:nvSpPr>
        <p:spPr>
          <a:xfrm>
            <a:off x="2186605" y="3817340"/>
            <a:ext cx="18002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АНАНАС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4B174F9-A7BD-43FE-9554-3B91028D13E3}"/>
              </a:ext>
            </a:extLst>
          </p:cNvPr>
          <p:cNvSpPr txBox="1"/>
          <p:nvPr/>
        </p:nvSpPr>
        <p:spPr>
          <a:xfrm>
            <a:off x="3917841" y="3807984"/>
            <a:ext cx="136511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D88FF1-9507-46E4-AAFC-312C187222F6}"/>
              </a:ext>
            </a:extLst>
          </p:cNvPr>
          <p:cNvSpPr txBox="1"/>
          <p:nvPr/>
        </p:nvSpPr>
        <p:spPr>
          <a:xfrm>
            <a:off x="5319259" y="3789040"/>
            <a:ext cx="191703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АКРОБАТ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1560EC-6DFE-4ACA-A188-AF1548F1AA0F}"/>
              </a:ext>
            </a:extLst>
          </p:cNvPr>
          <p:cNvSpPr txBox="1"/>
          <p:nvPr/>
        </p:nvSpPr>
        <p:spPr>
          <a:xfrm>
            <a:off x="499994" y="4496973"/>
            <a:ext cx="1429005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852FE3F-8180-4653-933B-8A4C8F1B539E}"/>
              </a:ext>
            </a:extLst>
          </p:cNvPr>
          <p:cNvSpPr txBox="1"/>
          <p:nvPr/>
        </p:nvSpPr>
        <p:spPr>
          <a:xfrm>
            <a:off x="2084170" y="4469191"/>
            <a:ext cx="2005069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 </a:t>
            </a:r>
          </a:p>
        </p:txBody>
      </p:sp>
    </p:spTree>
    <p:extLst>
      <p:ext uri="{BB962C8B-B14F-4D97-AF65-F5344CB8AC3E}">
        <p14:creationId xmlns:p14="http://schemas.microsoft.com/office/powerpoint/2010/main" val="290791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EEFF7C3-E866-4143-9FBA-9D6A488A0A1D}"/>
              </a:ext>
            </a:extLst>
          </p:cNvPr>
          <p:cNvSpPr/>
          <p:nvPr/>
        </p:nvSpPr>
        <p:spPr>
          <a:xfrm>
            <a:off x="684337" y="2732727"/>
            <a:ext cx="7486649" cy="120032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C138C"/>
                </a:solidFill>
                <a:latin typeface="Georgia" pitchFamily="18" charset="0"/>
              </a:rPr>
              <a:t>Найди среди вопросов «неправильный». «Неправильный» вопрос – это тот, на который нет ответа в тексте.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8C0A1C4-6666-4FC0-8C73-03349F48356B}"/>
              </a:ext>
            </a:extLst>
          </p:cNvPr>
          <p:cNvSpPr/>
          <p:nvPr/>
        </p:nvSpPr>
        <p:spPr>
          <a:xfrm>
            <a:off x="684336" y="5259022"/>
            <a:ext cx="748665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C138C"/>
                </a:solidFill>
                <a:latin typeface="Georgia" pitchFamily="18" charset="0"/>
              </a:rPr>
              <a:t>Когда Виктор Капитонов победил на Олимпиаде?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AC90CC6-8C9C-4B59-AFDF-A2F99A31A1C2}"/>
              </a:ext>
            </a:extLst>
          </p:cNvPr>
          <p:cNvSpPr/>
          <p:nvPr/>
        </p:nvSpPr>
        <p:spPr>
          <a:xfrm>
            <a:off x="684336" y="4095674"/>
            <a:ext cx="7486650" cy="10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C138C"/>
                </a:solidFill>
                <a:latin typeface="Georgia" pitchFamily="18" charset="0"/>
              </a:rPr>
              <a:t>В каких соревнованиях победил Виктор Капитонов?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F372688-A95A-423A-9C31-9AC52BE67827}"/>
              </a:ext>
            </a:extLst>
          </p:cNvPr>
          <p:cNvSpPr/>
          <p:nvPr/>
        </p:nvSpPr>
        <p:spPr>
          <a:xfrm>
            <a:off x="684336" y="1196752"/>
            <a:ext cx="7486650" cy="15700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C138C"/>
                </a:solidFill>
              </a:rPr>
              <a:t>Виктор Капитонов был первым русским велосипедистом, сумевшим победить в Олимпийских играх.</a:t>
            </a:r>
            <a:endParaRPr lang="ru-RU" sz="3000" b="1" dirty="0">
              <a:solidFill>
                <a:srgbClr val="0C138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421" y="33208"/>
            <a:ext cx="162109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ЧДТ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1898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A7BD20-2813-44DE-8186-734B85835FE0}"/>
              </a:ext>
            </a:extLst>
          </p:cNvPr>
          <p:cNvSpPr txBox="1"/>
          <p:nvPr/>
        </p:nvSpPr>
        <p:spPr>
          <a:xfrm>
            <a:off x="154376" y="4510727"/>
            <a:ext cx="55744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Ответьте на вопросы, используя текст билета.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1.Какой адрес у театра?</a:t>
            </a:r>
          </a:p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2.Сколько стоит билет на спектакль?</a:t>
            </a:r>
          </a:p>
          <a:p>
            <a:r>
              <a:rPr lang="ru-RU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дату спектакля.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4.Назовите время начала спектакля.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5.Название спектакля.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6.В каком случае можно обменять билет на спектакль?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14060F-1CF2-4282-9AB8-BB011AD9CD15}"/>
              </a:ext>
            </a:extLst>
          </p:cNvPr>
          <p:cNvSpPr txBox="1"/>
          <p:nvPr/>
        </p:nvSpPr>
        <p:spPr>
          <a:xfrm>
            <a:off x="4211960" y="4787879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(просп. Ленина, д.30)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(цена – 400 руб.)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(19.12.2023 г.)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(19.00)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(«Снежная королева»)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(Только в случае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отмены мероприятия)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E60E38-AA1F-4FAF-81DF-409162D68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24" y="1115783"/>
            <a:ext cx="8801100" cy="3381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421" y="33208"/>
            <a:ext cx="162109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ЧДТ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314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82205CD-3BCB-452E-A992-4ACB0EADE947}"/>
              </a:ext>
            </a:extLst>
          </p:cNvPr>
          <p:cNvSpPr/>
          <p:nvPr/>
        </p:nvSpPr>
        <p:spPr>
          <a:xfrm>
            <a:off x="1212850" y="3860800"/>
            <a:ext cx="6662738" cy="101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C138C"/>
                </a:solidFill>
                <a:latin typeface="Georgia" pitchFamily="18" charset="0"/>
              </a:rPr>
              <a:t>Задай любой вопрос к тексту, который бы начинался со слова: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2A50CF3-BB78-4B2C-BEF7-A38213ABFE53}"/>
              </a:ext>
            </a:extLst>
          </p:cNvPr>
          <p:cNvSpPr/>
          <p:nvPr/>
        </p:nvSpPr>
        <p:spPr>
          <a:xfrm>
            <a:off x="611560" y="5168355"/>
            <a:ext cx="1719262" cy="5540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C138C"/>
                </a:solidFill>
                <a:latin typeface="Georgia" pitchFamily="18" charset="0"/>
              </a:rPr>
              <a:t>КАКИЕ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7D79ACE-E104-4FF8-8105-59F327EF9875}"/>
              </a:ext>
            </a:extLst>
          </p:cNvPr>
          <p:cNvSpPr/>
          <p:nvPr/>
        </p:nvSpPr>
        <p:spPr>
          <a:xfrm>
            <a:off x="2554660" y="5482680"/>
            <a:ext cx="1720850" cy="5540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C138C"/>
                </a:solidFill>
                <a:latin typeface="Georgia" pitchFamily="18" charset="0"/>
              </a:rPr>
              <a:t>КАК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405ABA0-FE2D-4E55-8F0C-5A73D28171E1}"/>
              </a:ext>
            </a:extLst>
          </p:cNvPr>
          <p:cNvSpPr/>
          <p:nvPr/>
        </p:nvSpPr>
        <p:spPr>
          <a:xfrm>
            <a:off x="4499347" y="5827291"/>
            <a:ext cx="2089150" cy="55403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rgbClr val="0C138C"/>
                </a:solidFill>
                <a:latin typeface="Georgia" pitchFamily="18" charset="0"/>
              </a:rPr>
              <a:t>ПОЧЕМУ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AF95888A-06D8-413F-9F59-3C1D6784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6" y="1257125"/>
            <a:ext cx="8153400" cy="230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421" y="33208"/>
            <a:ext cx="162109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ЧДТ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485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5034E5C-7996-432F-97AD-71B3E7604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59" y="1437744"/>
            <a:ext cx="8233457" cy="1631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66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и узнай животное по описанию.</a:t>
            </a:r>
          </a:p>
          <a:p>
            <a:pPr marL="0" marR="0" lvl="0" indent="166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У меня вытянутая форма головы, крупные глаза, широкие ноздри и большие, заострённые, подвижные уши. Ноги у меня высокие, стройные, поэтому я быстро бегаю. Хвост состоит из длинных волос. Обладаю длинной гривой. Догадался, кто же я?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09749CE-222D-49B9-80CF-6AD1DB63E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870" b="5390"/>
          <a:stretch/>
        </p:blipFill>
        <p:spPr bwMode="auto">
          <a:xfrm>
            <a:off x="443608" y="3726058"/>
            <a:ext cx="2334213" cy="20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CBD092C-51A6-471A-AC08-D21FA314F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9"/>
          <a:stretch/>
        </p:blipFill>
        <p:spPr bwMode="auto">
          <a:xfrm>
            <a:off x="3180318" y="3645024"/>
            <a:ext cx="2783363" cy="24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8C833D91-0E8D-4971-A22E-54A2AC2CC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0" t="7762" r="35741" b="1496"/>
          <a:stretch/>
        </p:blipFill>
        <p:spPr bwMode="auto">
          <a:xfrm>
            <a:off x="6261764" y="3726058"/>
            <a:ext cx="2433729" cy="20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2C821E-2C36-4062-9F72-3B774B4985B5}"/>
              </a:ext>
            </a:extLst>
          </p:cNvPr>
          <p:cNvSpPr txBox="1"/>
          <p:nvPr/>
        </p:nvSpPr>
        <p:spPr>
          <a:xfrm>
            <a:off x="35496" y="-4737"/>
            <a:ext cx="381642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ВОКРУГ СВЕТА</a:t>
            </a:r>
          </a:p>
        </p:txBody>
      </p:sp>
    </p:spTree>
    <p:extLst>
      <p:ext uri="{BB962C8B-B14F-4D97-AF65-F5344CB8AC3E}">
        <p14:creationId xmlns:p14="http://schemas.microsoft.com/office/powerpoint/2010/main" val="2783015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33976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A9E8DD75-4808-4D8B-B367-A9623002A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836712"/>
            <a:ext cx="3480912" cy="54726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Выбери, как ты рассортируешь мусор по бакам 1, 2, 3, 4, 5.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rgbClr val="0C138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Мусор: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1 - исписанный блокнот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C138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колпачок ручки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C138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3 - банка из- под сока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C138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4 - пакет «Пятерочка»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C138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 кожура апельсинов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C138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6 - консервная банка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C138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7 - коробка из- под обуви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C138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– просроченный йогурт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C138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9 - железная крышка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C138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Впиши номера отходов в соответствующий бак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C138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rgbClr val="0C138C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30">
            <a:extLst>
              <a:ext uri="{FF2B5EF4-FFF2-40B4-BE49-F238E27FC236}">
                <a16:creationId xmlns:a16="http://schemas.microsoft.com/office/drawing/2014/main" xmlns="" id="{FF530CC0-3D6D-4106-A17D-E0CAE9728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"/>
          <a:stretch>
            <a:fillRect/>
          </a:stretch>
        </p:blipFill>
        <p:spPr bwMode="auto">
          <a:xfrm>
            <a:off x="4012730" y="1401769"/>
            <a:ext cx="4807742" cy="28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C4642E1F-FEF4-4AD4-A12F-330747D23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730" y="4217993"/>
            <a:ext cx="4807742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1400" b="1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1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2.                       3.                     4.                    5.</a:t>
            </a:r>
            <a:endParaRPr kumimoji="0" lang="ru-RU" altLang="ru-RU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8A4EAB0B-E5BF-4334-A93A-21AFC33E9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94" y="4685830"/>
            <a:ext cx="2463079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 1. - 6, 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 2. - 2,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 3.  - 3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 4.  - 1, 7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 5.  - 5, 8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B0F468-E074-4FA2-BFB5-E7354B3F5619}"/>
              </a:ext>
            </a:extLst>
          </p:cNvPr>
          <p:cNvSpPr txBox="1"/>
          <p:nvPr/>
        </p:nvSpPr>
        <p:spPr>
          <a:xfrm>
            <a:off x="35496" y="-4737"/>
            <a:ext cx="381642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ВОКРУГ СВЕТА</a:t>
            </a:r>
          </a:p>
        </p:txBody>
      </p:sp>
    </p:spTree>
    <p:extLst>
      <p:ext uri="{BB962C8B-B14F-4D97-AF65-F5344CB8AC3E}">
        <p14:creationId xmlns:p14="http://schemas.microsoft.com/office/powerpoint/2010/main" val="66805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 txBox="1">
            <a:spLocks/>
          </p:cNvSpPr>
          <p:nvPr/>
        </p:nvSpPr>
        <p:spPr>
          <a:xfrm>
            <a:off x="1043608" y="980728"/>
            <a:ext cx="7110883" cy="424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32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alt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dirty="0" smtClean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образованности, дающий возможность, на основе практико-ориентированных знаний решать стандартные жизненные задачи в различных сферах деятельности.</a:t>
            </a:r>
          </a:p>
          <a:p>
            <a:pPr algn="ctr"/>
            <a:endParaRPr lang="ru-RU" altLang="ru-RU" sz="2800" dirty="0" smtClean="0">
              <a:solidFill>
                <a:srgbClr val="0C13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dirty="0" smtClean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функциональной грамотности начинают закладывать в начальной школе.</a:t>
            </a:r>
            <a:endParaRPr lang="ru-RU" alt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030A44D-3046-42A2-89B4-E86E2F4764A6}"/>
              </a:ext>
            </a:extLst>
          </p:cNvPr>
          <p:cNvSpPr txBox="1"/>
          <p:nvPr/>
        </p:nvSpPr>
        <p:spPr>
          <a:xfrm>
            <a:off x="35496" y="-4737"/>
            <a:ext cx="381642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ВОКРУГ СВЕТА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010" y="4869160"/>
            <a:ext cx="366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9003" y="5681165"/>
            <a:ext cx="3766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CE030A-925B-4861-873A-39BFCFA445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2128" b="1710"/>
          <a:stretch/>
        </p:blipFill>
        <p:spPr>
          <a:xfrm>
            <a:off x="827584" y="776726"/>
            <a:ext cx="6264696" cy="5908088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E3E34A6C-9DC2-4F72-8885-B7110A85523F}"/>
              </a:ext>
            </a:extLst>
          </p:cNvPr>
          <p:cNvSpPr/>
          <p:nvPr/>
        </p:nvSpPr>
        <p:spPr>
          <a:xfrm>
            <a:off x="5868144" y="4077072"/>
            <a:ext cx="648072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7FE2BD76-E4C6-4CE2-A7E8-476112815EF1}"/>
              </a:ext>
            </a:extLst>
          </p:cNvPr>
          <p:cNvSpPr/>
          <p:nvPr/>
        </p:nvSpPr>
        <p:spPr>
          <a:xfrm>
            <a:off x="5868144" y="3212976"/>
            <a:ext cx="648072" cy="648072"/>
          </a:xfrm>
          <a:prstGeom prst="ellipse">
            <a:avLst/>
          </a:prstGeom>
          <a:solidFill>
            <a:srgbClr val="0C13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9AFC194F-D3A6-48E1-9FD8-F1F4AEDB0903}"/>
              </a:ext>
            </a:extLst>
          </p:cNvPr>
          <p:cNvSpPr/>
          <p:nvPr/>
        </p:nvSpPr>
        <p:spPr>
          <a:xfrm>
            <a:off x="5835015" y="4945234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76D58FE4-B4C1-4014-BE13-0D4D072BC15A}"/>
              </a:ext>
            </a:extLst>
          </p:cNvPr>
          <p:cNvSpPr/>
          <p:nvPr/>
        </p:nvSpPr>
        <p:spPr>
          <a:xfrm>
            <a:off x="5868144" y="5804636"/>
            <a:ext cx="648072" cy="648072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48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FCD0D0-2A35-4AAC-B463-B886AA983AB6}"/>
              </a:ext>
            </a:extLst>
          </p:cNvPr>
          <p:cNvSpPr txBox="1"/>
          <p:nvPr/>
        </p:nvSpPr>
        <p:spPr>
          <a:xfrm>
            <a:off x="179512" y="5818038"/>
            <a:ext cx="8136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u="none" strike="noStrike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 запада от Уральских гор лежит ____________________________ равнина,</a:t>
            </a:r>
            <a:endParaRPr lang="ru-RU" sz="1400" b="0" i="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1800" b="0" i="0" u="none" strike="noStrike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к востоку от Уральских гор лежит _________________________ равнина.</a:t>
            </a:r>
            <a:endParaRPr lang="ru-RU" sz="14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1800" b="0" i="0" u="none" strike="noStrike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Самые высокие горы России _______________________________ 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78EF32E8-D562-43A9-B56A-8ABFCE52F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4046" r="934" b="1892"/>
          <a:stretch/>
        </p:blipFill>
        <p:spPr bwMode="auto">
          <a:xfrm>
            <a:off x="251520" y="701316"/>
            <a:ext cx="8459774" cy="483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0A0E53-E7B7-495B-9093-BB4E8B138CC4}"/>
              </a:ext>
            </a:extLst>
          </p:cNvPr>
          <p:cNvSpPr txBox="1"/>
          <p:nvPr/>
        </p:nvSpPr>
        <p:spPr>
          <a:xfrm>
            <a:off x="176064" y="5496907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на физической карте России Уральские горы.  Допиши предложение: 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4AFA49-6A97-415E-BF43-6ED77A919F43}"/>
              </a:ext>
            </a:extLst>
          </p:cNvPr>
          <p:cNvSpPr txBox="1"/>
          <p:nvPr/>
        </p:nvSpPr>
        <p:spPr>
          <a:xfrm>
            <a:off x="35496" y="-4737"/>
            <a:ext cx="381642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ВОКРУГ СВЕТА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6D6152-8898-45F3-95F0-58326835D7AA}"/>
              </a:ext>
            </a:extLst>
          </p:cNvPr>
          <p:cNvSpPr txBox="1"/>
          <p:nvPr/>
        </p:nvSpPr>
        <p:spPr>
          <a:xfrm>
            <a:off x="3563888" y="571119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Восточно-Европейская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AEA2379-CE95-4DEE-82FD-1BCD64C939CF}"/>
              </a:ext>
            </a:extLst>
          </p:cNvPr>
          <p:cNvSpPr txBox="1"/>
          <p:nvPr/>
        </p:nvSpPr>
        <p:spPr>
          <a:xfrm>
            <a:off x="3635896" y="5999222"/>
            <a:ext cx="315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Западно-Сибирская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41AC266-FDE3-4FD1-8DF8-B22EAD11EEB8}"/>
              </a:ext>
            </a:extLst>
          </p:cNvPr>
          <p:cNvSpPr txBox="1"/>
          <p:nvPr/>
        </p:nvSpPr>
        <p:spPr>
          <a:xfrm>
            <a:off x="3203848" y="6257637"/>
            <a:ext cx="315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Кавказские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751650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8EDA64-2994-448F-9009-1AF26E2EBC7C}"/>
              </a:ext>
            </a:extLst>
          </p:cNvPr>
          <p:cNvSpPr txBox="1"/>
          <p:nvPr/>
        </p:nvSpPr>
        <p:spPr>
          <a:xfrm>
            <a:off x="-1421" y="33208"/>
            <a:ext cx="162109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C75F9D-5226-4BA6-BDF0-2AF409C5C925}"/>
              </a:ext>
            </a:extLst>
          </p:cNvPr>
          <p:cNvSpPr txBox="1"/>
          <p:nvPr/>
        </p:nvSpPr>
        <p:spPr>
          <a:xfrm>
            <a:off x="634176" y="1205458"/>
            <a:ext cx="7875648" cy="32316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 тексте и выпиши слово, в котором: </a:t>
            </a:r>
          </a:p>
          <a:p>
            <a:r>
              <a:rPr lang="ru-RU" sz="24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два слога; </a:t>
            </a:r>
          </a:p>
          <a:p>
            <a:r>
              <a:rPr lang="ru-RU" sz="24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все согласные звуки звонкие; </a:t>
            </a:r>
          </a:p>
          <a:p>
            <a:r>
              <a:rPr lang="ru-RU" sz="24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второй гласный звук ударный. </a:t>
            </a:r>
          </a:p>
          <a:p>
            <a:endParaRPr lang="ru-RU" sz="2400" dirty="0">
              <a:solidFill>
                <a:srgbClr val="0C13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Как весело зимой! Дети играют в снежки, снежки, лепят снеговика, катаются на санках. А как интересно строить ледяную горку!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C9B423-9574-4C79-ADCD-CA5952F92BBD}"/>
              </a:ext>
            </a:extLst>
          </p:cNvPr>
          <p:cNvSpPr txBox="1"/>
          <p:nvPr/>
        </p:nvSpPr>
        <p:spPr>
          <a:xfrm>
            <a:off x="3797914" y="5105590"/>
            <a:ext cx="154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 МОЙ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05B34827-8455-412B-9DB6-C8BF104BF50B}"/>
              </a:ext>
            </a:extLst>
          </p:cNvPr>
          <p:cNvCxnSpPr/>
          <p:nvPr/>
        </p:nvCxnSpPr>
        <p:spPr>
          <a:xfrm>
            <a:off x="4373978" y="5105590"/>
            <a:ext cx="0" cy="5760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D8E1E967-E388-4BC2-864A-0CEF41099598}"/>
              </a:ext>
            </a:extLst>
          </p:cNvPr>
          <p:cNvCxnSpPr>
            <a:cxnSpLocks/>
          </p:cNvCxnSpPr>
          <p:nvPr/>
        </p:nvCxnSpPr>
        <p:spPr>
          <a:xfrm flipH="1">
            <a:off x="4864533" y="5052746"/>
            <a:ext cx="85510" cy="1248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11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48E915-2C40-4E6E-8529-119C166990C0}"/>
              </a:ext>
            </a:extLst>
          </p:cNvPr>
          <p:cNvSpPr txBox="1"/>
          <p:nvPr/>
        </p:nvSpPr>
        <p:spPr>
          <a:xfrm>
            <a:off x="-1421" y="33208"/>
            <a:ext cx="162109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9F51CF-BF1C-4176-A8D1-3A88D48B594B}"/>
              </a:ext>
            </a:extLst>
          </p:cNvPr>
          <p:cNvSpPr txBox="1"/>
          <p:nvPr/>
        </p:nvSpPr>
        <p:spPr>
          <a:xfrm>
            <a:off x="251520" y="1494523"/>
            <a:ext cx="8738104" cy="37346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Вставь подходящие по смыслу слова.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Скворец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комнату____________кот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зубах у кота _________скворец. Коля __________ у него птичку. Мальчик _____________ раненое крылышко. Потом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Коля______________скворца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волю.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для справок: подлечил, был,  выпустил,  вбежал, отнял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81EF37-4751-400E-8A8B-830A6A6DBFBB}"/>
              </a:ext>
            </a:extLst>
          </p:cNvPr>
          <p:cNvSpPr txBox="1"/>
          <p:nvPr/>
        </p:nvSpPr>
        <p:spPr>
          <a:xfrm>
            <a:off x="1979712" y="286267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вбежал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3B53FE-292A-45CA-A8CF-422D6319F00D}"/>
              </a:ext>
            </a:extLst>
          </p:cNvPr>
          <p:cNvSpPr txBox="1"/>
          <p:nvPr/>
        </p:nvSpPr>
        <p:spPr>
          <a:xfrm>
            <a:off x="6660232" y="285396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76CFF6-55D0-44FD-A497-13B4B3C58464}"/>
              </a:ext>
            </a:extLst>
          </p:cNvPr>
          <p:cNvSpPr txBox="1"/>
          <p:nvPr/>
        </p:nvSpPr>
        <p:spPr>
          <a:xfrm>
            <a:off x="1259632" y="343002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C138C"/>
                </a:solidFill>
              </a:rPr>
              <a:t>отнял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B09BE64-358A-4C27-BFF5-20E343BDBAFB}"/>
              </a:ext>
            </a:extLst>
          </p:cNvPr>
          <p:cNvSpPr txBox="1"/>
          <p:nvPr/>
        </p:nvSpPr>
        <p:spPr>
          <a:xfrm>
            <a:off x="5868144" y="3430028"/>
            <a:ext cx="188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подлечил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D81EBC-4AE9-496F-AA2E-B45578C0C80B}"/>
              </a:ext>
            </a:extLst>
          </p:cNvPr>
          <p:cNvSpPr txBox="1"/>
          <p:nvPr/>
        </p:nvSpPr>
        <p:spPr>
          <a:xfrm>
            <a:off x="3635896" y="394279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выпустил</a:t>
            </a:r>
          </a:p>
        </p:txBody>
      </p:sp>
    </p:spTree>
    <p:extLst>
      <p:ext uri="{BB962C8B-B14F-4D97-AF65-F5344CB8AC3E}">
        <p14:creationId xmlns:p14="http://schemas.microsoft.com/office/powerpoint/2010/main" val="258646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8C5DFD-1834-4FAE-8B52-ACA311C75D4E}"/>
              </a:ext>
            </a:extLst>
          </p:cNvPr>
          <p:cNvSpPr txBox="1"/>
          <p:nvPr/>
        </p:nvSpPr>
        <p:spPr>
          <a:xfrm>
            <a:off x="-1421" y="33208"/>
            <a:ext cx="162109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926EA0-66BB-4350-8429-49681D6F9874}"/>
              </a:ext>
            </a:extLst>
          </p:cNvPr>
          <p:cNvSpPr txBox="1"/>
          <p:nvPr/>
        </p:nvSpPr>
        <p:spPr>
          <a:xfrm>
            <a:off x="610141" y="1108502"/>
            <a:ext cx="8208912" cy="29238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C138C"/>
                </a:solidFill>
              </a:rPr>
              <a:t>Поменяй буквы  местами в каждом слове и прочитай текст</a:t>
            </a:r>
            <a:endParaRPr lang="ru-RU" sz="3200" dirty="0">
              <a:solidFill>
                <a:srgbClr val="0C138C"/>
              </a:solidFill>
            </a:endParaRPr>
          </a:p>
          <a:p>
            <a:pPr algn="ctr"/>
            <a:r>
              <a:rPr lang="ru-RU" sz="3200" dirty="0" err="1">
                <a:solidFill>
                  <a:srgbClr val="0C138C"/>
                </a:solidFill>
              </a:rPr>
              <a:t>чаМет</a:t>
            </a:r>
            <a:r>
              <a:rPr lang="ru-RU" sz="3200" dirty="0">
                <a:solidFill>
                  <a:srgbClr val="0C138C"/>
                </a:solidFill>
              </a:rPr>
              <a:t> </a:t>
            </a:r>
          </a:p>
          <a:p>
            <a:r>
              <a:rPr lang="ru-RU" sz="3200" dirty="0" err="1">
                <a:solidFill>
                  <a:srgbClr val="0C138C"/>
                </a:solidFill>
              </a:rPr>
              <a:t>ыМ</a:t>
            </a:r>
            <a:r>
              <a:rPr lang="ru-RU" sz="3200" dirty="0">
                <a:solidFill>
                  <a:srgbClr val="0C138C"/>
                </a:solidFill>
              </a:rPr>
              <a:t> с </a:t>
            </a:r>
            <a:r>
              <a:rPr lang="ru-RU" sz="3200" dirty="0" err="1">
                <a:solidFill>
                  <a:srgbClr val="0C138C"/>
                </a:solidFill>
              </a:rPr>
              <a:t>лоКей</a:t>
            </a:r>
            <a:r>
              <a:rPr lang="ru-RU" sz="3200" dirty="0">
                <a:solidFill>
                  <a:srgbClr val="0C138C"/>
                </a:solidFill>
              </a:rPr>
              <a:t> </a:t>
            </a:r>
            <a:r>
              <a:rPr lang="ru-RU" sz="3200" dirty="0" err="1">
                <a:solidFill>
                  <a:srgbClr val="0C138C"/>
                </a:solidFill>
              </a:rPr>
              <a:t>милюб</a:t>
            </a:r>
            <a:r>
              <a:rPr lang="ru-RU" sz="3200" dirty="0">
                <a:solidFill>
                  <a:srgbClr val="0C138C"/>
                </a:solidFill>
              </a:rPr>
              <a:t> </a:t>
            </a:r>
            <a:r>
              <a:rPr lang="ru-RU" sz="3200" dirty="0" err="1">
                <a:solidFill>
                  <a:srgbClr val="0C138C"/>
                </a:solidFill>
              </a:rPr>
              <a:t>троисть</a:t>
            </a:r>
            <a:r>
              <a:rPr lang="ru-RU" sz="3200" dirty="0">
                <a:solidFill>
                  <a:srgbClr val="0C138C"/>
                </a:solidFill>
              </a:rPr>
              <a:t> </a:t>
            </a:r>
            <a:r>
              <a:rPr lang="ru-RU" sz="3200" dirty="0" err="1">
                <a:solidFill>
                  <a:srgbClr val="0C138C"/>
                </a:solidFill>
              </a:rPr>
              <a:t>елог</a:t>
            </a:r>
            <a:r>
              <a:rPr lang="ru-RU" sz="3200" dirty="0">
                <a:solidFill>
                  <a:srgbClr val="0C138C"/>
                </a:solidFill>
              </a:rPr>
              <a:t> и </a:t>
            </a:r>
            <a:r>
              <a:rPr lang="ru-RU" sz="3200" dirty="0" err="1">
                <a:solidFill>
                  <a:srgbClr val="0C138C"/>
                </a:solidFill>
              </a:rPr>
              <a:t>течмать</a:t>
            </a:r>
            <a:r>
              <a:rPr lang="ru-RU" sz="3200" dirty="0">
                <a:solidFill>
                  <a:srgbClr val="0C138C"/>
                </a:solidFill>
              </a:rPr>
              <a:t>: но – о роме, я - о </a:t>
            </a:r>
            <a:r>
              <a:rPr lang="ru-RU" sz="3200" dirty="0" err="1">
                <a:solidFill>
                  <a:srgbClr val="0C138C"/>
                </a:solidFill>
              </a:rPr>
              <a:t>бене</a:t>
            </a:r>
            <a:r>
              <a:rPr lang="ru-RU" sz="3200" dirty="0">
                <a:solidFill>
                  <a:srgbClr val="0C138C"/>
                </a:solidFill>
              </a:rPr>
              <a:t>. </a:t>
            </a:r>
            <a:r>
              <a:rPr lang="ru-RU" sz="3200" dirty="0" err="1">
                <a:solidFill>
                  <a:srgbClr val="0C138C"/>
                </a:solidFill>
              </a:rPr>
              <a:t>нО</a:t>
            </a:r>
            <a:r>
              <a:rPr lang="ru-RU" sz="3200" dirty="0">
                <a:solidFill>
                  <a:srgbClr val="0C138C"/>
                </a:solidFill>
              </a:rPr>
              <a:t> </a:t>
            </a:r>
            <a:r>
              <a:rPr lang="ru-RU" sz="3200" dirty="0" err="1">
                <a:solidFill>
                  <a:srgbClr val="0C138C"/>
                </a:solidFill>
              </a:rPr>
              <a:t>дубет</a:t>
            </a:r>
            <a:r>
              <a:rPr lang="ru-RU" sz="3200" dirty="0">
                <a:solidFill>
                  <a:srgbClr val="0C138C"/>
                </a:solidFill>
              </a:rPr>
              <a:t> </a:t>
            </a:r>
            <a:r>
              <a:rPr lang="ru-RU" sz="3200" dirty="0" err="1">
                <a:solidFill>
                  <a:srgbClr val="0C138C"/>
                </a:solidFill>
              </a:rPr>
              <a:t>корямом</a:t>
            </a:r>
            <a:r>
              <a:rPr lang="ru-RU" sz="3200" dirty="0">
                <a:solidFill>
                  <a:srgbClr val="0C138C"/>
                </a:solidFill>
              </a:rPr>
              <a:t>, а я </a:t>
            </a:r>
            <a:r>
              <a:rPr lang="ru-RU" sz="3200" dirty="0" err="1">
                <a:solidFill>
                  <a:srgbClr val="0C138C"/>
                </a:solidFill>
              </a:rPr>
              <a:t>комлётчи</a:t>
            </a:r>
            <a:r>
              <a:rPr lang="ru-RU" sz="3200" dirty="0">
                <a:solidFill>
                  <a:srgbClr val="0C138C"/>
                </a:solidFill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7F42C64-8950-4E50-9110-D557787CC4B9}"/>
              </a:ext>
            </a:extLst>
          </p:cNvPr>
          <p:cNvSpPr txBox="1"/>
          <p:nvPr/>
        </p:nvSpPr>
        <p:spPr>
          <a:xfrm>
            <a:off x="611560" y="4209495"/>
            <a:ext cx="82089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Мечта </a:t>
            </a:r>
          </a:p>
          <a:p>
            <a:r>
              <a:rPr lang="ru-RU" sz="3200" dirty="0">
                <a:solidFill>
                  <a:schemeClr val="bg1"/>
                </a:solidFill>
              </a:rPr>
              <a:t>	Мы с Колей любим строить </a:t>
            </a:r>
            <a:r>
              <a:rPr lang="ru-RU" sz="3200" dirty="0" err="1">
                <a:solidFill>
                  <a:schemeClr val="bg1"/>
                </a:solidFill>
              </a:rPr>
              <a:t>лего</a:t>
            </a:r>
            <a:r>
              <a:rPr lang="ru-RU" sz="3200" dirty="0">
                <a:solidFill>
                  <a:schemeClr val="bg1"/>
                </a:solidFill>
              </a:rPr>
              <a:t> и мечтать: он – о море, я - о небе. Он будет моряком, а я лётчиком. </a:t>
            </a:r>
          </a:p>
        </p:txBody>
      </p:sp>
    </p:spTree>
    <p:extLst>
      <p:ext uri="{BB962C8B-B14F-4D97-AF65-F5344CB8AC3E}">
        <p14:creationId xmlns:p14="http://schemas.microsoft.com/office/powerpoint/2010/main" val="425653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9DEB35-3B92-4F44-B64D-C2CA3975E7CA}"/>
              </a:ext>
            </a:extLst>
          </p:cNvPr>
          <p:cNvSpPr txBox="1"/>
          <p:nvPr/>
        </p:nvSpPr>
        <p:spPr>
          <a:xfrm>
            <a:off x="-1421" y="33208"/>
            <a:ext cx="162109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8482AE-DC29-4CF2-BB8B-B895AE13E73E}"/>
              </a:ext>
            </a:extLst>
          </p:cNvPr>
          <p:cNvSpPr txBox="1"/>
          <p:nvPr/>
        </p:nvSpPr>
        <p:spPr>
          <a:xfrm>
            <a:off x="408104" y="1124744"/>
            <a:ext cx="7797707" cy="49552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C138C"/>
                </a:solidFill>
              </a:rPr>
              <a:t>Восстанови текст стихотворения по памяти</a:t>
            </a:r>
          </a:p>
          <a:p>
            <a:pPr algn="ctr"/>
            <a:endParaRPr lang="ru-RU" sz="3200" dirty="0">
              <a:solidFill>
                <a:srgbClr val="0C138C"/>
              </a:solidFill>
            </a:endParaRPr>
          </a:p>
          <a:p>
            <a:r>
              <a:rPr lang="ru-RU" sz="3200" dirty="0">
                <a:solidFill>
                  <a:srgbClr val="0C138C"/>
                </a:solidFill>
              </a:rPr>
              <a:t>….        береза</a:t>
            </a:r>
          </a:p>
          <a:p>
            <a:r>
              <a:rPr lang="ru-RU" sz="3200" dirty="0">
                <a:solidFill>
                  <a:srgbClr val="0C138C"/>
                </a:solidFill>
              </a:rPr>
              <a:t>Под моим … </a:t>
            </a:r>
          </a:p>
          <a:p>
            <a:r>
              <a:rPr lang="ru-RU" sz="3200" dirty="0">
                <a:solidFill>
                  <a:srgbClr val="0C138C"/>
                </a:solidFill>
              </a:rPr>
              <a:t>Принакрылась              ,</a:t>
            </a:r>
          </a:p>
          <a:p>
            <a:pPr algn="l"/>
            <a:r>
              <a:rPr lang="ru-RU" sz="3200" dirty="0">
                <a:solidFill>
                  <a:srgbClr val="0C138C"/>
                </a:solidFill>
              </a:rPr>
              <a:t>    …     серебром.</a:t>
            </a:r>
          </a:p>
          <a:p>
            <a:pPr algn="l"/>
            <a:r>
              <a:rPr lang="ru-RU" sz="3200" dirty="0">
                <a:solidFill>
                  <a:srgbClr val="0C138C"/>
                </a:solidFill>
              </a:rPr>
              <a:t>На …     ветках</a:t>
            </a:r>
          </a:p>
          <a:p>
            <a:pPr algn="l"/>
            <a:r>
              <a:rPr lang="ru-RU" sz="3200" dirty="0">
                <a:solidFill>
                  <a:srgbClr val="0C138C"/>
                </a:solidFill>
              </a:rPr>
              <a:t>…    каймой</a:t>
            </a:r>
          </a:p>
          <a:p>
            <a:pPr algn="l"/>
            <a:r>
              <a:rPr lang="ru-RU" sz="3200" dirty="0">
                <a:solidFill>
                  <a:srgbClr val="0C138C"/>
                </a:solidFill>
              </a:rPr>
              <a:t>Распустились …</a:t>
            </a:r>
          </a:p>
          <a:p>
            <a:pPr algn="l"/>
            <a:r>
              <a:rPr lang="ru-RU" sz="3200" dirty="0">
                <a:solidFill>
                  <a:srgbClr val="0C138C"/>
                </a:solidFill>
              </a:rPr>
              <a:t>…  бахромой.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9E9F94-686C-47D8-9FA4-703480218F19}"/>
              </a:ext>
            </a:extLst>
          </p:cNvPr>
          <p:cNvSpPr txBox="1"/>
          <p:nvPr/>
        </p:nvSpPr>
        <p:spPr>
          <a:xfrm>
            <a:off x="2295172" y="2531614"/>
            <a:ext cx="12961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C138C"/>
                </a:solidFill>
              </a:rPr>
              <a:t>окном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1CE095-A2DC-4284-9790-222FAAA5763D}"/>
              </a:ext>
            </a:extLst>
          </p:cNvPr>
          <p:cNvSpPr txBox="1"/>
          <p:nvPr/>
        </p:nvSpPr>
        <p:spPr>
          <a:xfrm>
            <a:off x="408104" y="2020489"/>
            <a:ext cx="1211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C138C"/>
                </a:solidFill>
              </a:rPr>
              <a:t>Белая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A3B29B0-BCA8-43D5-855A-BD3D9E288616}"/>
              </a:ext>
            </a:extLst>
          </p:cNvPr>
          <p:cNvSpPr txBox="1"/>
          <p:nvPr/>
        </p:nvSpPr>
        <p:spPr>
          <a:xfrm>
            <a:off x="3419872" y="4280029"/>
            <a:ext cx="27237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C138C"/>
                </a:solidFill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235016D-3EA0-4D82-8F5F-06157ECF0901}"/>
              </a:ext>
            </a:extLst>
          </p:cNvPr>
          <p:cNvSpPr txBox="1"/>
          <p:nvPr/>
        </p:nvSpPr>
        <p:spPr>
          <a:xfrm>
            <a:off x="3102120" y="3043252"/>
            <a:ext cx="1685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C138C"/>
                </a:solidFill>
              </a:rPr>
              <a:t>снегом,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B173C19-A451-403C-A62B-9F233F7F1F20}"/>
              </a:ext>
            </a:extLst>
          </p:cNvPr>
          <p:cNvSpPr txBox="1"/>
          <p:nvPr/>
        </p:nvSpPr>
        <p:spPr>
          <a:xfrm>
            <a:off x="408104" y="3501008"/>
            <a:ext cx="1211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C138C"/>
                </a:solidFill>
              </a:rPr>
              <a:t>Точно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669EEBF-6779-439D-B556-A38DD39AD637}"/>
              </a:ext>
            </a:extLst>
          </p:cNvPr>
          <p:cNvSpPr txBox="1"/>
          <p:nvPr/>
        </p:nvSpPr>
        <p:spPr>
          <a:xfrm>
            <a:off x="938189" y="3990763"/>
            <a:ext cx="377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C138C"/>
                </a:solidFill>
              </a:rPr>
              <a:t>пушистых ветках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99B039-AC85-43DF-9E62-27A7FEECF796}"/>
              </a:ext>
            </a:extLst>
          </p:cNvPr>
          <p:cNvSpPr txBox="1"/>
          <p:nvPr/>
        </p:nvSpPr>
        <p:spPr>
          <a:xfrm>
            <a:off x="408104" y="4539902"/>
            <a:ext cx="377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C138C"/>
                </a:solidFill>
              </a:rPr>
              <a:t>Снежною каймой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992ED26-AE6F-41BF-88A3-63339625CB94}"/>
              </a:ext>
            </a:extLst>
          </p:cNvPr>
          <p:cNvSpPr txBox="1"/>
          <p:nvPr/>
        </p:nvSpPr>
        <p:spPr>
          <a:xfrm>
            <a:off x="2825257" y="4973693"/>
            <a:ext cx="1685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C138C"/>
                </a:solidFill>
              </a:rPr>
              <a:t>кисти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135A69-9BAA-4B9B-BA41-307184D23373}"/>
              </a:ext>
            </a:extLst>
          </p:cNvPr>
          <p:cNvSpPr txBox="1"/>
          <p:nvPr/>
        </p:nvSpPr>
        <p:spPr>
          <a:xfrm>
            <a:off x="441183" y="5463524"/>
            <a:ext cx="37741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C138C"/>
                </a:solidFill>
              </a:rPr>
              <a:t>Белой бахромой.</a:t>
            </a:r>
          </a:p>
        </p:txBody>
      </p:sp>
    </p:spTree>
    <p:extLst>
      <p:ext uri="{BB962C8B-B14F-4D97-AF65-F5344CB8AC3E}">
        <p14:creationId xmlns:p14="http://schemas.microsoft.com/office/powerpoint/2010/main" val="3682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496" y="25460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ИНТЕЛЛЕКТУАЛЬНЫЕ ВИТАМИНКИ</a:t>
            </a:r>
          </a:p>
        </p:txBody>
      </p:sp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76E802D-6486-4B7B-949A-7F71DA2AD1F1}"/>
              </a:ext>
            </a:extLst>
          </p:cNvPr>
          <p:cNvSpPr txBox="1"/>
          <p:nvPr/>
        </p:nvSpPr>
        <p:spPr>
          <a:xfrm>
            <a:off x="323528" y="2276872"/>
            <a:ext cx="849694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C13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Читай только первые слоги. </a:t>
            </a:r>
          </a:p>
          <a:p>
            <a:endParaRPr lang="ru-RU" sz="2800" dirty="0">
              <a:solidFill>
                <a:srgbClr val="0C138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>
                <a:solidFill>
                  <a:srgbClr val="0C138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канат лентяй дача рисунок сани ракета фантазия концерт феникс тарелка фикус аллея карандаш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D4AD59E-9204-4E59-BF3E-B7ED91D78B6F}"/>
              </a:ext>
            </a:extLst>
          </p:cNvPr>
          <p:cNvSpPr/>
          <p:nvPr/>
        </p:nvSpPr>
        <p:spPr>
          <a:xfrm>
            <a:off x="801671" y="3236302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280D8B-4ABB-495B-88B8-39D1865422EC}"/>
              </a:ext>
            </a:extLst>
          </p:cNvPr>
          <p:cNvSpPr/>
          <p:nvPr/>
        </p:nvSpPr>
        <p:spPr>
          <a:xfrm>
            <a:off x="1995635" y="3212975"/>
            <a:ext cx="57606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80F7CE3-D30D-4D9C-B49D-7ADF6E374F61}"/>
              </a:ext>
            </a:extLst>
          </p:cNvPr>
          <p:cNvSpPr/>
          <p:nvPr/>
        </p:nvSpPr>
        <p:spPr>
          <a:xfrm>
            <a:off x="3984272" y="3159831"/>
            <a:ext cx="1008112" cy="459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85972A2-572B-485D-A747-9C65E8C70AE3}"/>
              </a:ext>
            </a:extLst>
          </p:cNvPr>
          <p:cNvSpPr/>
          <p:nvPr/>
        </p:nvSpPr>
        <p:spPr>
          <a:xfrm>
            <a:off x="6228184" y="3271191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7DA224F-BDF9-48ED-A0C7-A44AFA0A4165}"/>
              </a:ext>
            </a:extLst>
          </p:cNvPr>
          <p:cNvSpPr/>
          <p:nvPr/>
        </p:nvSpPr>
        <p:spPr>
          <a:xfrm>
            <a:off x="7724429" y="3206282"/>
            <a:ext cx="936104" cy="366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210F2B2-9259-4E32-8509-175861E1C5AB}"/>
              </a:ext>
            </a:extLst>
          </p:cNvPr>
          <p:cNvSpPr/>
          <p:nvPr/>
        </p:nvSpPr>
        <p:spPr>
          <a:xfrm>
            <a:off x="978038" y="3738736"/>
            <a:ext cx="78564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217F1F6-A364-48DF-9FB9-542633E91122}"/>
              </a:ext>
            </a:extLst>
          </p:cNvPr>
          <p:cNvSpPr/>
          <p:nvPr/>
        </p:nvSpPr>
        <p:spPr>
          <a:xfrm>
            <a:off x="2330674" y="3688868"/>
            <a:ext cx="78564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E5111C7-A191-4B4D-BC81-8D4236F176E2}"/>
              </a:ext>
            </a:extLst>
          </p:cNvPr>
          <p:cNvSpPr/>
          <p:nvPr/>
        </p:nvSpPr>
        <p:spPr>
          <a:xfrm>
            <a:off x="3495428" y="3738736"/>
            <a:ext cx="10081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F861CF9-B926-49CB-BD1B-60EECD081C41}"/>
              </a:ext>
            </a:extLst>
          </p:cNvPr>
          <p:cNvSpPr/>
          <p:nvPr/>
        </p:nvSpPr>
        <p:spPr>
          <a:xfrm>
            <a:off x="5057549" y="3688868"/>
            <a:ext cx="594572" cy="403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EA954AC-70AA-4929-81B5-1A3D3CEF8499}"/>
              </a:ext>
            </a:extLst>
          </p:cNvPr>
          <p:cNvSpPr/>
          <p:nvPr/>
        </p:nvSpPr>
        <p:spPr>
          <a:xfrm>
            <a:off x="6039598" y="368197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C1E2119-E64C-432C-BFC5-F9C12955E2B1}"/>
              </a:ext>
            </a:extLst>
          </p:cNvPr>
          <p:cNvSpPr/>
          <p:nvPr/>
        </p:nvSpPr>
        <p:spPr>
          <a:xfrm>
            <a:off x="7092280" y="3713209"/>
            <a:ext cx="1241269" cy="366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24487C7-A8BD-453F-9490-8510C69D9A97}"/>
              </a:ext>
            </a:extLst>
          </p:cNvPr>
          <p:cNvSpPr/>
          <p:nvPr/>
        </p:nvSpPr>
        <p:spPr>
          <a:xfrm>
            <a:off x="3073826" y="3271191"/>
            <a:ext cx="42160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01FDC3E-ECAC-41F9-A252-06A8CECA5130}"/>
              </a:ext>
            </a:extLst>
          </p:cNvPr>
          <p:cNvSpPr/>
          <p:nvPr/>
        </p:nvSpPr>
        <p:spPr>
          <a:xfrm>
            <a:off x="5343545" y="3284984"/>
            <a:ext cx="42160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50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1A4B00-3CA7-441B-B8D3-ADB486637316}"/>
              </a:ext>
            </a:extLst>
          </p:cNvPr>
          <p:cNvSpPr txBox="1"/>
          <p:nvPr/>
        </p:nvSpPr>
        <p:spPr>
          <a:xfrm>
            <a:off x="35496" y="25460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ИНТЕЛЛЕКТУАЛЬНЫЕ ВИТАМИНКИ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735382-E46F-4B00-9388-2D35355288C0}"/>
              </a:ext>
            </a:extLst>
          </p:cNvPr>
          <p:cNvSpPr txBox="1"/>
          <p:nvPr/>
        </p:nvSpPr>
        <p:spPr>
          <a:xfrm>
            <a:off x="899592" y="1196752"/>
            <a:ext cx="7416824" cy="4793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C138C"/>
                </a:solidFill>
              </a:rPr>
              <a:t>Одна буква изменила смысл всей пословицы, найди ошибку и прочитай правильно. Объясни значение каждой пословицы</a:t>
            </a:r>
          </a:p>
          <a:p>
            <a:endParaRPr lang="ru-RU" dirty="0">
              <a:solidFill>
                <a:srgbClr val="0C13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печи узнают человека. </a:t>
            </a:r>
          </a:p>
          <a:p>
            <a:pPr>
              <a:lnSpc>
                <a:spcPct val="200000"/>
              </a:lnSpc>
            </a:pPr>
            <a: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Терпенье и пруд всё перетрут. </a:t>
            </a:r>
          </a:p>
          <a:p>
            <a:pPr>
              <a:lnSpc>
                <a:spcPct val="200000"/>
              </a:lnSpc>
            </a:pPr>
            <a: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 - грач не нужен. </a:t>
            </a:r>
          </a:p>
          <a:p>
            <a:pPr>
              <a:lnSpc>
                <a:spcPct val="200000"/>
              </a:lnSpc>
            </a:pPr>
            <a: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Торопливый человек дважды одно тело делает.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A52CB0E3-E61B-406C-BCDB-BD219EACA399}"/>
              </a:ext>
            </a:extLst>
          </p:cNvPr>
          <p:cNvCxnSpPr>
            <a:cxnSpLocks/>
          </p:cNvCxnSpPr>
          <p:nvPr/>
        </p:nvCxnSpPr>
        <p:spPr>
          <a:xfrm>
            <a:off x="1403648" y="2852936"/>
            <a:ext cx="432048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35B3F150-6C67-4F42-991F-0F461B54C089}"/>
              </a:ext>
            </a:extLst>
          </p:cNvPr>
          <p:cNvCxnSpPr>
            <a:cxnSpLocks/>
          </p:cNvCxnSpPr>
          <p:nvPr/>
        </p:nvCxnSpPr>
        <p:spPr>
          <a:xfrm>
            <a:off x="2627784" y="3717032"/>
            <a:ext cx="432048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0E9564C7-73D6-468A-8751-A7605191FB04}"/>
              </a:ext>
            </a:extLst>
          </p:cNvPr>
          <p:cNvCxnSpPr>
            <a:cxnSpLocks/>
          </p:cNvCxnSpPr>
          <p:nvPr/>
        </p:nvCxnSpPr>
        <p:spPr>
          <a:xfrm>
            <a:off x="2771800" y="4555251"/>
            <a:ext cx="432048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0D0158A2-5426-4F45-9D17-4AC76200FAB1}"/>
              </a:ext>
            </a:extLst>
          </p:cNvPr>
          <p:cNvCxnSpPr>
            <a:cxnSpLocks/>
          </p:cNvCxnSpPr>
          <p:nvPr/>
        </p:nvCxnSpPr>
        <p:spPr>
          <a:xfrm>
            <a:off x="6228184" y="5419347"/>
            <a:ext cx="432048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633BCF8-31EF-454B-9EE6-E283F956B24C}"/>
              </a:ext>
            </a:extLst>
          </p:cNvPr>
          <p:cNvSpPr/>
          <p:nvPr/>
        </p:nvSpPr>
        <p:spPr>
          <a:xfrm>
            <a:off x="1475656" y="2596226"/>
            <a:ext cx="3600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0A8A063-8847-40ED-A4A5-490EB0739D98}"/>
              </a:ext>
            </a:extLst>
          </p:cNvPr>
          <p:cNvSpPr/>
          <p:nvPr/>
        </p:nvSpPr>
        <p:spPr>
          <a:xfrm>
            <a:off x="2699792" y="3429000"/>
            <a:ext cx="3600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CCE5867-1719-4FC2-9368-07BB3422013E}"/>
              </a:ext>
            </a:extLst>
          </p:cNvPr>
          <p:cNvSpPr/>
          <p:nvPr/>
        </p:nvSpPr>
        <p:spPr>
          <a:xfrm>
            <a:off x="2807804" y="4298541"/>
            <a:ext cx="3600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DC974A4-8226-4AA2-9D35-75BD14CAC292}"/>
              </a:ext>
            </a:extLst>
          </p:cNvPr>
          <p:cNvSpPr/>
          <p:nvPr/>
        </p:nvSpPr>
        <p:spPr>
          <a:xfrm>
            <a:off x="6228184" y="5127575"/>
            <a:ext cx="3600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400" b="1" cap="none" spc="0" dirty="0">
              <a:ln w="0"/>
              <a:solidFill>
                <a:srgbClr val="0C13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36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AF6048-04F0-4466-9932-D2049DC8AACD}"/>
              </a:ext>
            </a:extLst>
          </p:cNvPr>
          <p:cNvSpPr txBox="1"/>
          <p:nvPr/>
        </p:nvSpPr>
        <p:spPr>
          <a:xfrm>
            <a:off x="35496" y="25460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ИНТЕЛЛЕКТУАЛЬНЫЕ ВИТАМИНКИ</a:t>
            </a:r>
          </a:p>
        </p:txBody>
      </p:sp>
      <p:pic>
        <p:nvPicPr>
          <p:cNvPr id="11" name="Picture 2" descr="ÐÐ°ÑÑÐ¸Ð½ÐºÐ¸ Ð¿Ð¾ Ð·Ð°Ð¿ÑÐ¾ÑÑ Ð¢ÐÐÐÐÐ§ÐÐ Ð¡ ÐÐ ÐÐÐÐÐÐ Ð ÐÐÐÐ¢Ð« ÐÐÐÐÐÐÐÐ Ð¾Ð±ÐµÐ´ Ñ 13">
            <a:extLst>
              <a:ext uri="{FF2B5EF4-FFF2-40B4-BE49-F238E27FC236}">
                <a16:creationId xmlns:a16="http://schemas.microsoft.com/office/drawing/2014/main" xmlns="" id="{313D315B-6214-4111-A77F-E18C4E0A1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28384" r="4240" b="19191"/>
          <a:stretch/>
        </p:blipFill>
        <p:spPr bwMode="auto">
          <a:xfrm>
            <a:off x="5902018" y="3739045"/>
            <a:ext cx="2627313" cy="199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FBDD998A-420B-4A9A-BDBD-7676294C1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73" y="1268412"/>
            <a:ext cx="4784938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понедельник Оля решила отправить посылку. От дома до почты идти 20 минут.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выходом Оля посмотрела на часы. Будет ли работать почта, когда Оля до неё дойдёт?</a:t>
            </a:r>
          </a:p>
        </p:txBody>
      </p:sp>
      <p:pic>
        <p:nvPicPr>
          <p:cNvPr id="13" name="Picture 3" descr="D:\_ЦРМ\Пособия\Первоклассная газета\_Программы курса\Программа курса 2019-2020\Приложения\Приложение 5 Итоговое занятие\Картинки\7.jpg">
            <a:extLst>
              <a:ext uri="{FF2B5EF4-FFF2-40B4-BE49-F238E27FC236}">
                <a16:creationId xmlns:a16="http://schemas.microsoft.com/office/drawing/2014/main" xmlns="" id="{CDE95B43-E5C2-4A0E-9837-49D2E163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23222" b="14853"/>
          <a:stretch>
            <a:fillRect/>
          </a:stretch>
        </p:blipFill>
        <p:spPr bwMode="auto">
          <a:xfrm>
            <a:off x="6051315" y="1268413"/>
            <a:ext cx="244475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4C565B-B5B7-4391-BDFD-A215EE36ADF6}"/>
              </a:ext>
            </a:extLst>
          </p:cNvPr>
          <p:cNvSpPr txBox="1"/>
          <p:nvPr/>
        </p:nvSpPr>
        <p:spPr>
          <a:xfrm>
            <a:off x="541016" y="4149080"/>
            <a:ext cx="536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утверждение верное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Оля дойдет к 12.45, а обед с 13.00.</a:t>
            </a:r>
          </a:p>
        </p:txBody>
      </p:sp>
    </p:spTree>
    <p:extLst>
      <p:ext uri="{BB962C8B-B14F-4D97-AF65-F5344CB8AC3E}">
        <p14:creationId xmlns:p14="http://schemas.microsoft.com/office/powerpoint/2010/main" val="799257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994326" y="1423398"/>
            <a:ext cx="2826146" cy="4770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sz="19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действий автор не выполнял на неделе вообще.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sz="19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каждый выходной день автор не планировал делать какое-то одно действие.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sz="19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есть два действия, которые автор выполнял каждый день.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sz="19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 дни, когда автор делал зарядку, он ни разу не уделял время чтению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956376" y="23894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r="3800" b="2616"/>
          <a:stretch/>
        </p:blipFill>
        <p:spPr>
          <a:xfrm>
            <a:off x="8244408" y="5949280"/>
            <a:ext cx="745216" cy="735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4C81C2-C1EA-4990-A169-A92BE302D85A}"/>
              </a:ext>
            </a:extLst>
          </p:cNvPr>
          <p:cNvSpPr txBox="1"/>
          <p:nvPr/>
        </p:nvSpPr>
        <p:spPr>
          <a:xfrm>
            <a:off x="35496" y="25460"/>
            <a:ext cx="640871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ИНТЕЛЛЕКТУАЛЬНЫЕ ВИТАМИНКИ</a:t>
            </a:r>
            <a:endParaRPr lang="ru-RU" sz="3200" b="1" dirty="0">
              <a:ln w="0"/>
              <a:solidFill>
                <a:srgbClr val="0C13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774" y="548680"/>
            <a:ext cx="71822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0C138C"/>
                </a:solidFill>
                <a:latin typeface="Arial" panose="020B0604020202020204" pitchFamily="34" charset="0"/>
              </a:rPr>
              <a:t>Какие выводы можно сделать на основе этой таблицы? Выберите два правильных ответа.</a:t>
            </a:r>
            <a:endParaRPr lang="ru-RU" sz="2800" b="1" dirty="0">
              <a:ln w="0"/>
              <a:solidFill>
                <a:srgbClr val="0C13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587346"/>
              </p:ext>
            </p:extLst>
          </p:nvPr>
        </p:nvGraphicFramePr>
        <p:xfrm>
          <a:off x="277481" y="1402247"/>
          <a:ext cx="5472609" cy="51597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92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33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24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28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28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28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287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344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Привычки</a:t>
                      </a: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endParaRPr lang="ru-RU" sz="1400" dirty="0">
                        <a:solidFill>
                          <a:srgbClr val="0C138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</a:t>
                      </a: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endParaRPr lang="ru-RU" sz="1400" dirty="0">
                        <a:solidFill>
                          <a:srgbClr val="0C138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endParaRPr lang="ru-RU" sz="1400" dirty="0">
                        <a:solidFill>
                          <a:srgbClr val="0C138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r>
                        <a:rPr lang="ru-RU" sz="14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</a:t>
                      </a:r>
                      <a:endParaRPr lang="ru-RU" sz="1400" dirty="0">
                        <a:solidFill>
                          <a:srgbClr val="0C138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72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Вставать с </a:t>
                      </a:r>
                      <a:r>
                        <a:rPr lang="ru-RU" sz="1600" kern="12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первым</a:t>
                      </a:r>
                      <a:r>
                        <a:rPr lang="ru-RU" sz="16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сигналом будильника</a:t>
                      </a: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47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зарядка</a:t>
                      </a: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47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минут иностранного</a:t>
                      </a:r>
                      <a:r>
                        <a:rPr lang="ru-RU" sz="1600" baseline="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языка</a:t>
                      </a:r>
                      <a:endParaRPr lang="ru-RU" sz="1600" dirty="0">
                        <a:solidFill>
                          <a:srgbClr val="0C138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47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Фотографировать мир</a:t>
                      </a: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47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минут</a:t>
                      </a:r>
                      <a:r>
                        <a:rPr lang="ru-RU" sz="1600" baseline="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чтения</a:t>
                      </a:r>
                      <a:endParaRPr lang="ru-RU" sz="1600" dirty="0">
                        <a:solidFill>
                          <a:srgbClr val="0C138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47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Приготовить одежду</a:t>
                      </a:r>
                      <a:r>
                        <a:rPr lang="ru-RU" sz="1600" baseline="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завтра</a:t>
                      </a:r>
                      <a:endParaRPr lang="ru-RU" sz="1600" dirty="0">
                        <a:solidFill>
                          <a:srgbClr val="0C138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76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Прогулка</a:t>
                      </a: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447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Поиграть с кошкой</a:t>
                      </a: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772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Отказаться</a:t>
                      </a:r>
                      <a:r>
                        <a:rPr lang="ru-RU" sz="1600" baseline="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смартфона за 45 минут до сна</a:t>
                      </a:r>
                      <a:endParaRPr lang="ru-RU" sz="1600" dirty="0">
                        <a:solidFill>
                          <a:srgbClr val="0C138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447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C138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Лечь пораньше</a:t>
                      </a: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13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6107378" y="2175804"/>
            <a:ext cx="216024" cy="360040"/>
            <a:chOff x="6084168" y="3068960"/>
            <a:chExt cx="216024" cy="36004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6084168" y="3140968"/>
              <a:ext cx="72008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6156176" y="3068960"/>
              <a:ext cx="144016" cy="3600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6107378" y="1376763"/>
            <a:ext cx="216024" cy="360040"/>
            <a:chOff x="6084168" y="3068960"/>
            <a:chExt cx="216024" cy="36004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6084168" y="3140968"/>
              <a:ext cx="72008" cy="2880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6156176" y="3068960"/>
              <a:ext cx="144016" cy="3600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272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115616" y="764704"/>
            <a:ext cx="7110883" cy="424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32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r>
              <a:rPr lang="ru-RU" alt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dirty="0" smtClean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понимать и использовать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7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9652" y="980728"/>
            <a:ext cx="63367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  <a:endParaRPr lang="ru-RU" sz="3200" b="1" u="sng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и понимание прочитанного;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нтеграция и интерпретация информации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ценка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9506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9652" y="980728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</a:t>
            </a: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1115616" y="764704"/>
            <a:ext cx="7110883" cy="424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706155"/>
            <a:ext cx="7797313" cy="351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115616" y="764704"/>
            <a:ext cx="7110883" cy="424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32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</a:t>
            </a:r>
            <a:r>
              <a:rPr lang="ru-RU" alt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мыслить</a:t>
            </a:r>
            <a:b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математически, формулировать, применять и интерпретировать</a:t>
            </a:r>
            <a:b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для решения задач в разнообразных практических</a:t>
            </a:r>
            <a:b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C13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контекстах. </a:t>
            </a:r>
            <a:endParaRPr lang="ru-RU" altLang="ru-RU" sz="2800" dirty="0">
              <a:solidFill>
                <a:srgbClr val="0C13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1403648" y="980728"/>
            <a:ext cx="7110883" cy="424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математическая грамотность включает в себя математические компетентности, которые можно формировать через специально разработанную систему </a:t>
            </a:r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endParaRPr lang="ru-RU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hlinkClick r:id="rId3" action="ppaction://hlinksldjump"/>
          </p:cNvPr>
          <p:cNvSpPr/>
          <p:nvPr/>
        </p:nvSpPr>
        <p:spPr>
          <a:xfrm>
            <a:off x="4580384" y="1664171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41" name="Прямоугольник 40">
            <a:hlinkClick r:id="rId4" action="ppaction://hlinksldjump"/>
          </p:cNvPr>
          <p:cNvSpPr/>
          <p:nvPr/>
        </p:nvSpPr>
        <p:spPr>
          <a:xfrm>
            <a:off x="5588496" y="1664171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42" name="Прямоугольник 41">
            <a:hlinkClick r:id="rId5" action="ppaction://hlinksldjump"/>
          </p:cNvPr>
          <p:cNvSpPr/>
          <p:nvPr/>
        </p:nvSpPr>
        <p:spPr>
          <a:xfrm>
            <a:off x="6596608" y="1664171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43" name="Прямоугольник 42">
            <a:hlinkClick r:id="rId6" action="ppaction://hlinksldjump"/>
          </p:cNvPr>
          <p:cNvSpPr/>
          <p:nvPr/>
        </p:nvSpPr>
        <p:spPr>
          <a:xfrm>
            <a:off x="7604720" y="1664171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sp>
        <p:nvSpPr>
          <p:cNvPr id="44" name="Прямоугольник 43">
            <a:hlinkClick r:id="rId7" action="ppaction://hlinksldjump"/>
          </p:cNvPr>
          <p:cNvSpPr/>
          <p:nvPr/>
        </p:nvSpPr>
        <p:spPr>
          <a:xfrm>
            <a:off x="4580384" y="2600275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45" name="Прямоугольник 44">
            <a:hlinkClick r:id="rId8" action="ppaction://hlinksldjump"/>
          </p:cNvPr>
          <p:cNvSpPr/>
          <p:nvPr/>
        </p:nvSpPr>
        <p:spPr>
          <a:xfrm>
            <a:off x="5588496" y="2600275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46" name="Прямоугольник 45">
            <a:hlinkClick r:id="rId9" action="ppaction://hlinksldjump"/>
          </p:cNvPr>
          <p:cNvSpPr/>
          <p:nvPr/>
        </p:nvSpPr>
        <p:spPr>
          <a:xfrm>
            <a:off x="6596608" y="2600275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47" name="Прямоугольник 46">
            <a:hlinkClick r:id="rId10" action="ppaction://hlinksldjump"/>
          </p:cNvPr>
          <p:cNvSpPr/>
          <p:nvPr/>
        </p:nvSpPr>
        <p:spPr>
          <a:xfrm>
            <a:off x="7604720" y="2600275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sp>
        <p:nvSpPr>
          <p:cNvPr id="48" name="Прямоугольник 47">
            <a:hlinkClick r:id="rId11" action="ppaction://hlinksldjump"/>
          </p:cNvPr>
          <p:cNvSpPr/>
          <p:nvPr/>
        </p:nvSpPr>
        <p:spPr>
          <a:xfrm>
            <a:off x="4580384" y="3536379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49" name="Прямоугольник 48">
            <a:hlinkClick r:id="rId12" action="ppaction://hlinksldjump"/>
          </p:cNvPr>
          <p:cNvSpPr/>
          <p:nvPr/>
        </p:nvSpPr>
        <p:spPr>
          <a:xfrm>
            <a:off x="5588496" y="3536379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50" name="Прямоугольник 49">
            <a:hlinkClick r:id="rId13" action="ppaction://hlinksldjump"/>
          </p:cNvPr>
          <p:cNvSpPr/>
          <p:nvPr/>
        </p:nvSpPr>
        <p:spPr>
          <a:xfrm>
            <a:off x="6596608" y="3536379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51" name="Прямоугольник 50">
            <a:hlinkClick r:id="rId14" action="ppaction://hlinksldjump"/>
          </p:cNvPr>
          <p:cNvSpPr/>
          <p:nvPr/>
        </p:nvSpPr>
        <p:spPr>
          <a:xfrm>
            <a:off x="7604720" y="3536379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sp>
        <p:nvSpPr>
          <p:cNvPr id="52" name="Прямоугольник 51">
            <a:hlinkClick r:id="rId15" action="ppaction://hlinksldjump"/>
          </p:cNvPr>
          <p:cNvSpPr/>
          <p:nvPr/>
        </p:nvSpPr>
        <p:spPr>
          <a:xfrm>
            <a:off x="4580384" y="4472483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53" name="Прямоугольник 52">
            <a:hlinkClick r:id="rId16" action="ppaction://hlinksldjump"/>
          </p:cNvPr>
          <p:cNvSpPr/>
          <p:nvPr/>
        </p:nvSpPr>
        <p:spPr>
          <a:xfrm>
            <a:off x="5588496" y="4472483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54" name="Прямоугольник 53">
            <a:hlinkClick r:id="rId17" action="ppaction://hlinksldjump"/>
          </p:cNvPr>
          <p:cNvSpPr/>
          <p:nvPr/>
        </p:nvSpPr>
        <p:spPr>
          <a:xfrm>
            <a:off x="6596608" y="4472483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55" name="Прямоугольник 54">
            <a:hlinkClick r:id="rId18" action="ppaction://hlinksldjump"/>
          </p:cNvPr>
          <p:cNvSpPr/>
          <p:nvPr/>
        </p:nvSpPr>
        <p:spPr>
          <a:xfrm>
            <a:off x="7604720" y="4472483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sp>
        <p:nvSpPr>
          <p:cNvPr id="56" name="Прямоугольник 55">
            <a:hlinkClick r:id="rId19" action="ppaction://hlinksldjump"/>
          </p:cNvPr>
          <p:cNvSpPr/>
          <p:nvPr/>
        </p:nvSpPr>
        <p:spPr>
          <a:xfrm>
            <a:off x="4580384" y="5408587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57" name="Прямоугольник 56">
            <a:hlinkClick r:id="rId20" action="ppaction://hlinksldjump"/>
          </p:cNvPr>
          <p:cNvSpPr/>
          <p:nvPr/>
        </p:nvSpPr>
        <p:spPr>
          <a:xfrm>
            <a:off x="5588496" y="5408587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58" name="Прямоугольник 57">
            <a:hlinkClick r:id="rId21" action="ppaction://hlinksldjump"/>
          </p:cNvPr>
          <p:cNvSpPr/>
          <p:nvPr/>
        </p:nvSpPr>
        <p:spPr>
          <a:xfrm>
            <a:off x="6596608" y="5408587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59" name="Прямоугольник 58">
            <a:hlinkClick r:id="rId22" action="ppaction://hlinksldjump"/>
          </p:cNvPr>
          <p:cNvSpPr/>
          <p:nvPr/>
        </p:nvSpPr>
        <p:spPr>
          <a:xfrm>
            <a:off x="7604720" y="5408587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40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051992" y="1664171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</a:t>
            </a:r>
            <a:r>
              <a:rPr lang="en-US" sz="3600" b="1" dirty="0"/>
              <a:t>x</a:t>
            </a:r>
            <a:r>
              <a:rPr lang="ru-RU" sz="3600" b="1" dirty="0"/>
              <a:t>2=5?</a:t>
            </a:r>
            <a:endParaRPr lang="ru-RU" sz="36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051992" y="2600275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smtClean="0"/>
              <a:t>ЧДТ</a:t>
            </a:r>
            <a:endParaRPr lang="ru-RU" sz="3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051992" y="3536379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Вокруг света</a:t>
            </a:r>
            <a:endParaRPr lang="ru-RU" sz="36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051992" y="4472483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ЗРЯ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051992" y="5408587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/>
              <a:t>Интеллектуальные витаминки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264" y="317741"/>
            <a:ext cx="2454546" cy="124743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9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C00000"/>
    </a:hlink>
    <a:folHlink>
      <a:srgbClr val="95373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</TotalTime>
  <Words>1240</Words>
  <Application>Microsoft Office PowerPoint</Application>
  <PresentationFormat>Экран (4:3)</PresentationFormat>
  <Paragraphs>333</Paragraphs>
  <Slides>29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Georgia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Морозова Т.В</cp:lastModifiedBy>
  <cp:revision>94</cp:revision>
  <dcterms:created xsi:type="dcterms:W3CDTF">2014-01-06T16:00:12Z</dcterms:created>
  <dcterms:modified xsi:type="dcterms:W3CDTF">2023-02-16T09:04:30Z</dcterms:modified>
</cp:coreProperties>
</file>