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C144-27A1-4AA7-8499-85DE085E10DD}" type="datetimeFigureOut">
              <a:rPr lang="ru-RU" smtClean="0"/>
              <a:pPr/>
              <a:t>16.09.2023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EA6E-533E-4F5C-85BF-5F9D0E8E52E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C144-27A1-4AA7-8499-85DE085E10DD}" type="datetimeFigureOut">
              <a:rPr lang="ru-RU" smtClean="0"/>
              <a:pPr/>
              <a:t>16.09.2023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EA6E-533E-4F5C-85BF-5F9D0E8E52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C144-27A1-4AA7-8499-85DE085E10DD}" type="datetimeFigureOut">
              <a:rPr lang="ru-RU" smtClean="0"/>
              <a:pPr/>
              <a:t>16.09.2023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EA6E-533E-4F5C-85BF-5F9D0E8E52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C144-27A1-4AA7-8499-85DE085E10DD}" type="datetimeFigureOut">
              <a:rPr lang="ru-RU" smtClean="0"/>
              <a:pPr/>
              <a:t>16.09.2023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EA6E-533E-4F5C-85BF-5F9D0E8E52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C144-27A1-4AA7-8499-85DE085E10DD}" type="datetimeFigureOut">
              <a:rPr lang="ru-RU" smtClean="0"/>
              <a:pPr/>
              <a:t>16.09.2023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20EEA6E-533E-4F5C-85BF-5F9D0E8E52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C144-27A1-4AA7-8499-85DE085E10DD}" type="datetimeFigureOut">
              <a:rPr lang="ru-RU" smtClean="0"/>
              <a:pPr/>
              <a:t>16.09.2023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EA6E-533E-4F5C-85BF-5F9D0E8E52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C144-27A1-4AA7-8499-85DE085E10DD}" type="datetimeFigureOut">
              <a:rPr lang="ru-RU" smtClean="0"/>
              <a:pPr/>
              <a:t>16.09.2023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EA6E-533E-4F5C-85BF-5F9D0E8E52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C144-27A1-4AA7-8499-85DE085E10DD}" type="datetimeFigureOut">
              <a:rPr lang="ru-RU" smtClean="0"/>
              <a:pPr/>
              <a:t>16.09.2023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EA6E-533E-4F5C-85BF-5F9D0E8E52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C144-27A1-4AA7-8499-85DE085E10DD}" type="datetimeFigureOut">
              <a:rPr lang="ru-RU" smtClean="0"/>
              <a:pPr/>
              <a:t>16.09.2023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EA6E-533E-4F5C-85BF-5F9D0E8E52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C144-27A1-4AA7-8499-85DE085E10DD}" type="datetimeFigureOut">
              <a:rPr lang="ru-RU" smtClean="0"/>
              <a:pPr/>
              <a:t>16.09.2023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EA6E-533E-4F5C-85BF-5F9D0E8E52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C144-27A1-4AA7-8499-85DE085E10DD}" type="datetimeFigureOut">
              <a:rPr lang="ru-RU" smtClean="0"/>
              <a:pPr/>
              <a:t>16.09.2023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EA6E-533E-4F5C-85BF-5F9D0E8E52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61C144-27A1-4AA7-8499-85DE085E10DD}" type="datetimeFigureOut">
              <a:rPr lang="ru-RU" smtClean="0"/>
              <a:pPr/>
              <a:t>16.09.2023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0EEA6E-533E-4F5C-85BF-5F9D0E8E52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Аудиторская проверка расчетов с персоналом по оплате труда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1.Основные законодательные и нормативные документы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1.Гражданский кодекс РФ, чч 1 и 2.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2.Налоговый кодекс РФ.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3.Инструкция о составе фонда з/п и выплат социального характера.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4.Трудовой кодекс РФ.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5.ПБУ 9/99 Доходы организации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6.ПБУ 10/99 Расходы организации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7.План счетов б/у и Инструкция по его применению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8.Альбом унифицированных форм первичной учетной документации по учету труда и его оплаты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dirty="0" smtClean="0"/>
              <a:t> проверки и источники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Цель аудита расчетов с персоналом – проверка соблюдения действующего законодательства о труде, правильности начисления з/п и удержаний из нее, документального оформления и отражения в учете всех видов расчетов с персоналом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Источниками информации служат документы по зачислению, увольнению и переводу работников предприятия, первичные документы, регистры б/у и отчетность.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 по учету личного состава используется: приказ(распоряжение) о приеме на работу (ф. №Т-1), личная карточка(ф. № Т-2), учетная карточка научного работника(ф. № Т-4), приказ(распоряжение) о переводе на другую работу(ф. № Т-5), приказ(распоряжение) о предоставлении отпуска (ф. № Т-6), приказ(распоряжение) о прекращении трудового договора(контракта)(ф. № Т-8)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учету использования рабочего времени и расчетов с персоналом по оплате труда применяются: табель учета использования рабочего времени и расчета з/п(ф. №Т-12), распорядительная ведомость(ф. №Т-49), расчетная ведомость(ф. №Т-53), лицевой счет(ф. №Т-54)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Кроме того, применяются первичные документы по учету выработки и сдельной з/п: наряды, рапорты, маршрутные листы и др.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регистрам, которые подлежат проверке, относятся сводные вебомости распределения з/п(по видам , шифрам затрат) регистры по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76 в части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расчетов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исполнительным листам и депонированной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п.,главная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книга, баланс(ф. №-1)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Методика проверки учета расчетов с персоналом по оплате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труда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Выясняет, какие формы системы оплаты труда применяются на предприятии; имеется ли внутреннее положение об оплате труда работников и коллективный трудовой договор; списочный и среднесписочный состав работников как организован учет расчетов по оплате труда(ограничен ли состав  сотрудников, получающих наличные деньги на хозяйственные и другие расходы); осуществляется ли на предприятии выдача ссуд, продажа товаров в кредит, как оформляются эти операции и прочее.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 проведении аудита операций по соблюдению трудового законодательства и расчетов по оплате труда используют следующие методы и приемы получения аудиторских документов: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-проверка арифметических расчетов клиента;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-проверка соблюдения правил учета отдельных хозяйственных операций, подтверждение;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-устный опрос персонала, руководства экономического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субьекта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независимой (третьей) стороны.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5343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Достоверность произведенных работником начислений з/п и других выплат (премий, 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материальной помощи, подарков и т. д.) проверяется обычно выборочно.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Проверке подвергаются расчетные и платежные ведомости, лицевые счета сотрудников, а 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также первичные документы.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При проверке первичных документов устанавливается полнота заполнения  всех реквизитов,    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наличие подписей лиц, ответственных за учет выполненных работ, отсутствие  в документах подчисток, не оговоренных исправлений.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Проверке подвергаются выплаты стимулирующего характера (премии, вознаграждения по итогам работы за год); выплаты компенсирующего характера (надбавки и доплаты за работу в ночное время , сверхурочные); выплаты за непроработанное время(оплата очередных и дополнительных отпусков, по временной нетрудоспособности); оплата простоев, брака.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Аудитор изучает своевременность и полноту удержания из начисленной з/п налога на доходы физических лиц, задолжности по подотчетным суммам, по возмещению материального ущерба, по исполнительным листам.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Осуществляется арифметический контроль сумм удержанного налога на доходы физических лиц, подтверждается правомерность применения льгот, предусмотренных действующим законодательством. Устанавливаются случаи не удержания или неполного удержания налога на доходы с сумм материальной помощи, подарков, с компенсационных выплат сверх установленных норм (по командировочным и другим расходам, с разницы между рыночной стоимостью товаров и ценой реализации при продаже их сотрудников по льготной цене.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Далее устанавливается правильность указанной в учетных регистрах корреспонденции счетов и сумм начисленной з/п и удержаний данных аналитического и синтетического учета по начисленной, выплаченной и депонированной з/п.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Типичные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ошибки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ru-RU" dirty="0" smtClean="0"/>
              <a:t>Не применяются типовые формы первичных документов по оплате труда.</a:t>
            </a:r>
          </a:p>
          <a:p>
            <a:r>
              <a:rPr lang="ru-RU" dirty="0" smtClean="0"/>
              <a:t>2) </a:t>
            </a:r>
            <a:r>
              <a:rPr lang="ru-RU" dirty="0" smtClean="0"/>
              <a:t>Не ведутся табели учета рабочего времени.</a:t>
            </a:r>
          </a:p>
          <a:p>
            <a:r>
              <a:rPr lang="ru-RU" dirty="0" smtClean="0"/>
              <a:t>3) </a:t>
            </a:r>
            <a:r>
              <a:rPr lang="ru-RU" dirty="0" smtClean="0"/>
              <a:t>Не включались в совокупный доход работающих суммы премий и выданных подарков.</a:t>
            </a:r>
          </a:p>
          <a:p>
            <a:r>
              <a:rPr lang="ru-RU" dirty="0" smtClean="0"/>
              <a:t>4) </a:t>
            </a:r>
            <a:r>
              <a:rPr lang="ru-RU" dirty="0" smtClean="0"/>
              <a:t>Неверно производилось начисление налога на доходы физических лиц.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</TotalTime>
  <Words>734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Аудиторская проверка расчетов с персоналом по оплате труда</vt:lpstr>
      <vt:lpstr>1.Основные законодательные и нормативные документы</vt:lpstr>
      <vt:lpstr>Цели проверки и источники информации</vt:lpstr>
      <vt:lpstr>Методика проверки учета расчетов с персоналом по оплате труда</vt:lpstr>
      <vt:lpstr>Слайд 5</vt:lpstr>
      <vt:lpstr>Слайд 6</vt:lpstr>
      <vt:lpstr>         Типичные ошибки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Аудиторская проверка расчетов с персоналом по оплате труда</dc:title>
  <dc:creator>User</dc:creator>
  <cp:lastModifiedBy>DNA7 X64</cp:lastModifiedBy>
  <cp:revision>13</cp:revision>
  <dcterms:created xsi:type="dcterms:W3CDTF">2012-03-22T14:49:47Z</dcterms:created>
  <dcterms:modified xsi:type="dcterms:W3CDTF">2023-09-16T12:56:15Z</dcterms:modified>
</cp:coreProperties>
</file>