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80" r:id="rId2"/>
    <p:sldMasterId id="2147483864" r:id="rId3"/>
    <p:sldMasterId id="2147483876" r:id="rId4"/>
    <p:sldMasterId id="2147483936" r:id="rId5"/>
    <p:sldMasterId id="2147483960" r:id="rId6"/>
    <p:sldMasterId id="2147483984" r:id="rId7"/>
  </p:sldMasterIdLst>
  <p:notesMasterIdLst>
    <p:notesMasterId r:id="rId18"/>
  </p:notesMasterIdLst>
  <p:sldIdLst>
    <p:sldId id="258" r:id="rId8"/>
    <p:sldId id="266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9813CB-54AF-4157-9FED-E7AAEA83682D}">
          <p14:sldIdLst>
            <p14:sldId id="258"/>
            <p14:sldId id="26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88B6"/>
    <a:srgbClr val="47FF15"/>
    <a:srgbClr val="0000FF"/>
    <a:srgbClr val="05BFEB"/>
    <a:srgbClr val="1ED9FE"/>
    <a:srgbClr val="1C1C1C"/>
    <a:srgbClr val="760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BE93C-5A68-4639-AF4A-498E0BD8C1E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</dgm:pt>
    <dgm:pt modelId="{7E908646-7329-434C-A4DA-821F29047199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к</a:t>
          </a:r>
          <a:r>
            <a:rPr lang="en-US" dirty="0" smtClean="0"/>
            <a:t>]</a:t>
          </a:r>
          <a:endParaRPr lang="ru-RU" dirty="0"/>
        </a:p>
      </dgm:t>
    </dgm:pt>
    <dgm:pt modelId="{CE00494A-7846-45F7-9B45-89E6ACECD867}" type="parTrans" cxnId="{28F7D47A-F935-4623-AF1A-3573E28C5C1B}">
      <dgm:prSet/>
      <dgm:spPr/>
      <dgm:t>
        <a:bodyPr/>
        <a:lstStyle/>
        <a:p>
          <a:endParaRPr lang="ru-RU"/>
        </a:p>
      </dgm:t>
    </dgm:pt>
    <dgm:pt modelId="{5A2119BC-E53F-4661-B965-EFC0DBF38001}" type="sibTrans" cxnId="{28F7D47A-F935-4623-AF1A-3573E28C5C1B}">
      <dgm:prSet/>
      <dgm:spPr/>
      <dgm:t>
        <a:bodyPr/>
        <a:lstStyle/>
        <a:p>
          <a:endParaRPr lang="ru-RU"/>
        </a:p>
      </dgm:t>
    </dgm:pt>
    <dgm:pt modelId="{62C96814-868E-4B78-A957-0F6BE11CCC9D}">
      <dgm:prSet phldrT="[Текст]"/>
      <dgm:spPr/>
      <dgm:t>
        <a:bodyPr/>
        <a:lstStyle/>
        <a:p>
          <a:r>
            <a:rPr lang="en-US" dirty="0" smtClean="0"/>
            <a:t>[</a:t>
          </a:r>
          <a:r>
            <a:rPr lang="ru-RU" dirty="0" smtClean="0"/>
            <a:t>г</a:t>
          </a:r>
          <a:r>
            <a:rPr lang="en-US" dirty="0" smtClean="0"/>
            <a:t>]</a:t>
          </a:r>
          <a:endParaRPr lang="ru-RU" dirty="0"/>
        </a:p>
      </dgm:t>
    </dgm:pt>
    <dgm:pt modelId="{0665DCB7-16B4-4074-98A4-6DE1FAD27262}" type="parTrans" cxnId="{ECAC2B90-B720-4C18-BCEE-9319C7C06A52}">
      <dgm:prSet/>
      <dgm:spPr/>
      <dgm:t>
        <a:bodyPr/>
        <a:lstStyle/>
        <a:p>
          <a:endParaRPr lang="ru-RU"/>
        </a:p>
      </dgm:t>
    </dgm:pt>
    <dgm:pt modelId="{75E57861-97E8-4208-BC17-08EC461D662A}" type="sibTrans" cxnId="{ECAC2B90-B720-4C18-BCEE-9319C7C06A52}">
      <dgm:prSet/>
      <dgm:spPr/>
      <dgm:t>
        <a:bodyPr/>
        <a:lstStyle/>
        <a:p>
          <a:endParaRPr lang="ru-RU"/>
        </a:p>
      </dgm:t>
    </dgm:pt>
    <dgm:pt modelId="{9474EB64-E51B-42F3-93CF-0C954E4E34BA}">
      <dgm:prSet/>
      <dgm:spPr/>
      <dgm:t>
        <a:bodyPr/>
        <a:lstStyle/>
        <a:p>
          <a:r>
            <a:rPr lang="ru-RU" dirty="0" smtClean="0"/>
            <a:t>К</a:t>
          </a:r>
          <a:r>
            <a:rPr lang="tt-RU" dirty="0" smtClean="0"/>
            <a:t>үңел, календар</a:t>
          </a:r>
          <a:r>
            <a:rPr lang="ru-RU" dirty="0" smtClean="0"/>
            <a:t>ь</a:t>
          </a:r>
          <a:endParaRPr lang="ru-RU" dirty="0"/>
        </a:p>
      </dgm:t>
    </dgm:pt>
    <dgm:pt modelId="{390D3870-98C7-4D5E-AC78-F11CCBA92897}" type="parTrans" cxnId="{213440F9-EB5D-4368-9721-33D803CA11D8}">
      <dgm:prSet/>
      <dgm:spPr/>
      <dgm:t>
        <a:bodyPr/>
        <a:lstStyle/>
        <a:p>
          <a:endParaRPr lang="ru-RU"/>
        </a:p>
      </dgm:t>
    </dgm:pt>
    <dgm:pt modelId="{EAFBF492-B720-4BD4-A813-A0911979A591}" type="sibTrans" cxnId="{213440F9-EB5D-4368-9721-33D803CA11D8}">
      <dgm:prSet/>
      <dgm:spPr/>
      <dgm:t>
        <a:bodyPr/>
        <a:lstStyle/>
        <a:p>
          <a:endParaRPr lang="ru-RU"/>
        </a:p>
      </dgm:t>
    </dgm:pt>
    <dgm:pt modelId="{60BAA9E3-36E4-4BEE-A93F-159F27E01278}">
      <dgm:prSet/>
      <dgm:spPr/>
      <dgm:t>
        <a:bodyPr/>
        <a:lstStyle/>
        <a:p>
          <a:r>
            <a:rPr lang="ru-RU" dirty="0" smtClean="0"/>
            <a:t>Г</a:t>
          </a:r>
          <a:r>
            <a:rPr lang="tt-RU" dirty="0" smtClean="0"/>
            <a:t>үзәл, газ</a:t>
          </a:r>
          <a:endParaRPr lang="ru-RU" dirty="0"/>
        </a:p>
      </dgm:t>
    </dgm:pt>
    <dgm:pt modelId="{DCFB7CC1-882A-4351-8B30-D0E4C8D7CEB0}" type="parTrans" cxnId="{D7EE8F4B-DF09-4A9F-AFAF-8D0A145EDCC0}">
      <dgm:prSet/>
      <dgm:spPr/>
      <dgm:t>
        <a:bodyPr/>
        <a:lstStyle/>
        <a:p>
          <a:endParaRPr lang="ru-RU"/>
        </a:p>
      </dgm:t>
    </dgm:pt>
    <dgm:pt modelId="{4B801D9A-C263-4CD4-AFB8-4E9A87510043}" type="sibTrans" cxnId="{D7EE8F4B-DF09-4A9F-AFAF-8D0A145EDCC0}">
      <dgm:prSet/>
      <dgm:spPr/>
      <dgm:t>
        <a:bodyPr/>
        <a:lstStyle/>
        <a:p>
          <a:endParaRPr lang="ru-RU"/>
        </a:p>
      </dgm:t>
    </dgm:pt>
    <dgm:pt modelId="{1587A71C-F68A-4D26-8738-20064C1756ED}" type="pres">
      <dgm:prSet presAssocID="{AF1BE93C-5A68-4639-AF4A-498E0BD8C1EC}" presName="list" presStyleCnt="0">
        <dgm:presLayoutVars>
          <dgm:dir/>
          <dgm:animLvl val="lvl"/>
        </dgm:presLayoutVars>
      </dgm:prSet>
      <dgm:spPr/>
    </dgm:pt>
    <dgm:pt modelId="{544A5F33-3CFF-4E5B-9CDD-E2D30BFA4295}" type="pres">
      <dgm:prSet presAssocID="{7E908646-7329-434C-A4DA-821F29047199}" presName="posSpace" presStyleCnt="0"/>
      <dgm:spPr/>
    </dgm:pt>
    <dgm:pt modelId="{C5AD29B8-2CFC-49BC-B3EC-D249F7FE27FF}" type="pres">
      <dgm:prSet presAssocID="{7E908646-7329-434C-A4DA-821F29047199}" presName="vertFlow" presStyleCnt="0"/>
      <dgm:spPr/>
    </dgm:pt>
    <dgm:pt modelId="{8B847A44-E408-4798-B817-7D8AA37B23EB}" type="pres">
      <dgm:prSet presAssocID="{7E908646-7329-434C-A4DA-821F29047199}" presName="topSpace" presStyleCnt="0"/>
      <dgm:spPr/>
    </dgm:pt>
    <dgm:pt modelId="{E25362DC-3819-48A7-A91C-5E53F7F46563}" type="pres">
      <dgm:prSet presAssocID="{7E908646-7329-434C-A4DA-821F29047199}" presName="firstComp" presStyleCnt="0"/>
      <dgm:spPr/>
    </dgm:pt>
    <dgm:pt modelId="{D3D7D76B-ABED-42AB-A92C-0BE9A9782AEC}" type="pres">
      <dgm:prSet presAssocID="{7E908646-7329-434C-A4DA-821F29047199}" presName="firstChild" presStyleLbl="bgAccFollowNode1" presStyleIdx="0" presStyleCnt="2" custScaleX="111904" custScaleY="105221" custLinFactNeighborX="6671" custLinFactNeighborY="20452"/>
      <dgm:spPr/>
      <dgm:t>
        <a:bodyPr/>
        <a:lstStyle/>
        <a:p>
          <a:endParaRPr lang="ru-RU"/>
        </a:p>
      </dgm:t>
    </dgm:pt>
    <dgm:pt modelId="{E038AD59-5047-4F34-AC44-8CC2DC3AD838}" type="pres">
      <dgm:prSet presAssocID="{7E908646-7329-434C-A4DA-821F29047199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E8B63-9F4C-4D95-98CE-43FC8037D3DD}" type="pres">
      <dgm:prSet presAssocID="{7E908646-7329-434C-A4DA-821F29047199}" presName="negSpace" presStyleCnt="0"/>
      <dgm:spPr/>
    </dgm:pt>
    <dgm:pt modelId="{91DAB8AD-A8C6-45AD-9B70-BB7EC884294C}" type="pres">
      <dgm:prSet presAssocID="{7E908646-7329-434C-A4DA-821F29047199}" presName="circle" presStyleLbl="node1" presStyleIdx="0" presStyleCnt="2" custLinFactNeighborX="-25233" custLinFactNeighborY="20894"/>
      <dgm:spPr/>
      <dgm:t>
        <a:bodyPr/>
        <a:lstStyle/>
        <a:p>
          <a:endParaRPr lang="ru-RU"/>
        </a:p>
      </dgm:t>
    </dgm:pt>
    <dgm:pt modelId="{BE8EBA7E-929C-4C72-9BCD-793C5AF4B211}" type="pres">
      <dgm:prSet presAssocID="{5A2119BC-E53F-4661-B965-EFC0DBF38001}" presName="transSpace" presStyleCnt="0"/>
      <dgm:spPr/>
    </dgm:pt>
    <dgm:pt modelId="{5DC9E8BD-527F-48EF-9557-FEC68BA96784}" type="pres">
      <dgm:prSet presAssocID="{62C96814-868E-4B78-A957-0F6BE11CCC9D}" presName="posSpace" presStyleCnt="0"/>
      <dgm:spPr/>
    </dgm:pt>
    <dgm:pt modelId="{1D6CFDE1-F412-4DD3-9245-1445C4E85DE9}" type="pres">
      <dgm:prSet presAssocID="{62C96814-868E-4B78-A957-0F6BE11CCC9D}" presName="vertFlow" presStyleCnt="0"/>
      <dgm:spPr/>
    </dgm:pt>
    <dgm:pt modelId="{5F0C1C8A-A052-43C4-BBEF-6B2F350B51B7}" type="pres">
      <dgm:prSet presAssocID="{62C96814-868E-4B78-A957-0F6BE11CCC9D}" presName="topSpace" presStyleCnt="0"/>
      <dgm:spPr/>
    </dgm:pt>
    <dgm:pt modelId="{3F2B1DA5-5802-44A9-A9B0-B1593DF7BCB4}" type="pres">
      <dgm:prSet presAssocID="{62C96814-868E-4B78-A957-0F6BE11CCC9D}" presName="firstComp" presStyleCnt="0"/>
      <dgm:spPr/>
    </dgm:pt>
    <dgm:pt modelId="{AD7CB2FB-051D-4C09-96BF-4CF819AC7091}" type="pres">
      <dgm:prSet presAssocID="{62C96814-868E-4B78-A957-0F6BE11CCC9D}" presName="firstChild" presStyleLbl="bgAccFollowNode1" presStyleIdx="1" presStyleCnt="2" custScaleX="97337" custLinFactNeighborX="-28885" custLinFactNeighborY="8141"/>
      <dgm:spPr/>
      <dgm:t>
        <a:bodyPr/>
        <a:lstStyle/>
        <a:p>
          <a:endParaRPr lang="ru-RU"/>
        </a:p>
      </dgm:t>
    </dgm:pt>
    <dgm:pt modelId="{F49380E8-F212-4EFA-95B7-C97804DA7059}" type="pres">
      <dgm:prSet presAssocID="{62C96814-868E-4B78-A957-0F6BE11CCC9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3CB76-206F-49AD-9561-407ADE0ADE16}" type="pres">
      <dgm:prSet presAssocID="{62C96814-868E-4B78-A957-0F6BE11CCC9D}" presName="negSpace" presStyleCnt="0"/>
      <dgm:spPr/>
    </dgm:pt>
    <dgm:pt modelId="{235BA75D-9AD5-4A80-BF19-579325DE2B5F}" type="pres">
      <dgm:prSet presAssocID="{62C96814-868E-4B78-A957-0F6BE11CCC9D}" presName="circle" presStyleLbl="node1" presStyleIdx="1" presStyleCnt="2" custLinFactNeighborX="-14373" custLinFactNeighborY="17491"/>
      <dgm:spPr/>
      <dgm:t>
        <a:bodyPr/>
        <a:lstStyle/>
        <a:p>
          <a:endParaRPr lang="ru-RU"/>
        </a:p>
      </dgm:t>
    </dgm:pt>
  </dgm:ptLst>
  <dgm:cxnLst>
    <dgm:cxn modelId="{19E60975-C65A-43C6-A253-146D4B7FF2CC}" type="presOf" srcId="{62C96814-868E-4B78-A957-0F6BE11CCC9D}" destId="{235BA75D-9AD5-4A80-BF19-579325DE2B5F}" srcOrd="0" destOrd="0" presId="urn:microsoft.com/office/officeart/2005/8/layout/hList9"/>
    <dgm:cxn modelId="{6BFA3D9D-1306-4FB2-9AEB-3E2E9605FA7B}" type="presOf" srcId="{AF1BE93C-5A68-4639-AF4A-498E0BD8C1EC}" destId="{1587A71C-F68A-4D26-8738-20064C1756ED}" srcOrd="0" destOrd="0" presId="urn:microsoft.com/office/officeart/2005/8/layout/hList9"/>
    <dgm:cxn modelId="{7901D20F-1A8E-47BD-A309-816E9CACF8B2}" type="presOf" srcId="{60BAA9E3-36E4-4BEE-A93F-159F27E01278}" destId="{F49380E8-F212-4EFA-95B7-C97804DA7059}" srcOrd="1" destOrd="0" presId="urn:microsoft.com/office/officeart/2005/8/layout/hList9"/>
    <dgm:cxn modelId="{D7EE8F4B-DF09-4A9F-AFAF-8D0A145EDCC0}" srcId="{62C96814-868E-4B78-A957-0F6BE11CCC9D}" destId="{60BAA9E3-36E4-4BEE-A93F-159F27E01278}" srcOrd="0" destOrd="0" parTransId="{DCFB7CC1-882A-4351-8B30-D0E4C8D7CEB0}" sibTransId="{4B801D9A-C263-4CD4-AFB8-4E9A87510043}"/>
    <dgm:cxn modelId="{ECAC2B90-B720-4C18-BCEE-9319C7C06A52}" srcId="{AF1BE93C-5A68-4639-AF4A-498E0BD8C1EC}" destId="{62C96814-868E-4B78-A957-0F6BE11CCC9D}" srcOrd="1" destOrd="0" parTransId="{0665DCB7-16B4-4074-98A4-6DE1FAD27262}" sibTransId="{75E57861-97E8-4208-BC17-08EC461D662A}"/>
    <dgm:cxn modelId="{B60D6E8B-DAF3-4970-B073-F3255E626BE0}" type="presOf" srcId="{7E908646-7329-434C-A4DA-821F29047199}" destId="{91DAB8AD-A8C6-45AD-9B70-BB7EC884294C}" srcOrd="0" destOrd="0" presId="urn:microsoft.com/office/officeart/2005/8/layout/hList9"/>
    <dgm:cxn modelId="{8F2749D1-D4CA-4C32-845B-69B9D3D2F968}" type="presOf" srcId="{9474EB64-E51B-42F3-93CF-0C954E4E34BA}" destId="{D3D7D76B-ABED-42AB-A92C-0BE9A9782AEC}" srcOrd="0" destOrd="0" presId="urn:microsoft.com/office/officeart/2005/8/layout/hList9"/>
    <dgm:cxn modelId="{213440F9-EB5D-4368-9721-33D803CA11D8}" srcId="{7E908646-7329-434C-A4DA-821F29047199}" destId="{9474EB64-E51B-42F3-93CF-0C954E4E34BA}" srcOrd="0" destOrd="0" parTransId="{390D3870-98C7-4D5E-AC78-F11CCBA92897}" sibTransId="{EAFBF492-B720-4BD4-A813-A0911979A591}"/>
    <dgm:cxn modelId="{28F7D47A-F935-4623-AF1A-3573E28C5C1B}" srcId="{AF1BE93C-5A68-4639-AF4A-498E0BD8C1EC}" destId="{7E908646-7329-434C-A4DA-821F29047199}" srcOrd="0" destOrd="0" parTransId="{CE00494A-7846-45F7-9B45-89E6ACECD867}" sibTransId="{5A2119BC-E53F-4661-B965-EFC0DBF38001}"/>
    <dgm:cxn modelId="{AC4A3A96-B927-4216-B80A-900DF67A53D2}" type="presOf" srcId="{9474EB64-E51B-42F3-93CF-0C954E4E34BA}" destId="{E038AD59-5047-4F34-AC44-8CC2DC3AD838}" srcOrd="1" destOrd="0" presId="urn:microsoft.com/office/officeart/2005/8/layout/hList9"/>
    <dgm:cxn modelId="{954CF27C-4600-4C9C-9088-0A5551A07E75}" type="presOf" srcId="{60BAA9E3-36E4-4BEE-A93F-159F27E01278}" destId="{AD7CB2FB-051D-4C09-96BF-4CF819AC7091}" srcOrd="0" destOrd="0" presId="urn:microsoft.com/office/officeart/2005/8/layout/hList9"/>
    <dgm:cxn modelId="{6F45B656-C8D5-438E-B2A3-4F2080CAD43E}" type="presParOf" srcId="{1587A71C-F68A-4D26-8738-20064C1756ED}" destId="{544A5F33-3CFF-4E5B-9CDD-E2D30BFA4295}" srcOrd="0" destOrd="0" presId="urn:microsoft.com/office/officeart/2005/8/layout/hList9"/>
    <dgm:cxn modelId="{6F4F8D21-7E88-468A-99FB-157493A13E40}" type="presParOf" srcId="{1587A71C-F68A-4D26-8738-20064C1756ED}" destId="{C5AD29B8-2CFC-49BC-B3EC-D249F7FE27FF}" srcOrd="1" destOrd="0" presId="urn:microsoft.com/office/officeart/2005/8/layout/hList9"/>
    <dgm:cxn modelId="{5A5686C9-E4B5-4844-A9D5-25AE0B9451C6}" type="presParOf" srcId="{C5AD29B8-2CFC-49BC-B3EC-D249F7FE27FF}" destId="{8B847A44-E408-4798-B817-7D8AA37B23EB}" srcOrd="0" destOrd="0" presId="urn:microsoft.com/office/officeart/2005/8/layout/hList9"/>
    <dgm:cxn modelId="{1FF55903-7532-4B17-AE42-AE85E95FD7E2}" type="presParOf" srcId="{C5AD29B8-2CFC-49BC-B3EC-D249F7FE27FF}" destId="{E25362DC-3819-48A7-A91C-5E53F7F46563}" srcOrd="1" destOrd="0" presId="urn:microsoft.com/office/officeart/2005/8/layout/hList9"/>
    <dgm:cxn modelId="{5C4F743F-4ACD-4E14-A0EA-A43E661BA600}" type="presParOf" srcId="{E25362DC-3819-48A7-A91C-5E53F7F46563}" destId="{D3D7D76B-ABED-42AB-A92C-0BE9A9782AEC}" srcOrd="0" destOrd="0" presId="urn:microsoft.com/office/officeart/2005/8/layout/hList9"/>
    <dgm:cxn modelId="{17E9046E-EFBB-42B3-B7B2-D712CECA2298}" type="presParOf" srcId="{E25362DC-3819-48A7-A91C-5E53F7F46563}" destId="{E038AD59-5047-4F34-AC44-8CC2DC3AD838}" srcOrd="1" destOrd="0" presId="urn:microsoft.com/office/officeart/2005/8/layout/hList9"/>
    <dgm:cxn modelId="{1CF190BD-D33A-401E-9CEC-A1D0F3130D0C}" type="presParOf" srcId="{1587A71C-F68A-4D26-8738-20064C1756ED}" destId="{70AE8B63-9F4C-4D95-98CE-43FC8037D3DD}" srcOrd="2" destOrd="0" presId="urn:microsoft.com/office/officeart/2005/8/layout/hList9"/>
    <dgm:cxn modelId="{A6B50F30-8C3D-49C8-8D25-906659573AAF}" type="presParOf" srcId="{1587A71C-F68A-4D26-8738-20064C1756ED}" destId="{91DAB8AD-A8C6-45AD-9B70-BB7EC884294C}" srcOrd="3" destOrd="0" presId="urn:microsoft.com/office/officeart/2005/8/layout/hList9"/>
    <dgm:cxn modelId="{B28C9A12-DAE1-4D1C-9071-10420327DBC0}" type="presParOf" srcId="{1587A71C-F68A-4D26-8738-20064C1756ED}" destId="{BE8EBA7E-929C-4C72-9BCD-793C5AF4B211}" srcOrd="4" destOrd="0" presId="urn:microsoft.com/office/officeart/2005/8/layout/hList9"/>
    <dgm:cxn modelId="{33315988-E566-4908-BA1D-570B9DAEF913}" type="presParOf" srcId="{1587A71C-F68A-4D26-8738-20064C1756ED}" destId="{5DC9E8BD-527F-48EF-9557-FEC68BA96784}" srcOrd="5" destOrd="0" presId="urn:microsoft.com/office/officeart/2005/8/layout/hList9"/>
    <dgm:cxn modelId="{1FC64CA8-64FB-4E26-9C31-8D06D6A60504}" type="presParOf" srcId="{1587A71C-F68A-4D26-8738-20064C1756ED}" destId="{1D6CFDE1-F412-4DD3-9245-1445C4E85DE9}" srcOrd="6" destOrd="0" presId="urn:microsoft.com/office/officeart/2005/8/layout/hList9"/>
    <dgm:cxn modelId="{EEB25220-6DF3-4A79-980A-99742E51D1AD}" type="presParOf" srcId="{1D6CFDE1-F412-4DD3-9245-1445C4E85DE9}" destId="{5F0C1C8A-A052-43C4-BBEF-6B2F350B51B7}" srcOrd="0" destOrd="0" presId="urn:microsoft.com/office/officeart/2005/8/layout/hList9"/>
    <dgm:cxn modelId="{2121032D-4E52-448C-AE01-32DEA21F9504}" type="presParOf" srcId="{1D6CFDE1-F412-4DD3-9245-1445C4E85DE9}" destId="{3F2B1DA5-5802-44A9-A9B0-B1593DF7BCB4}" srcOrd="1" destOrd="0" presId="urn:microsoft.com/office/officeart/2005/8/layout/hList9"/>
    <dgm:cxn modelId="{83E0A845-60CF-4852-BB4D-6071B6060030}" type="presParOf" srcId="{3F2B1DA5-5802-44A9-A9B0-B1593DF7BCB4}" destId="{AD7CB2FB-051D-4C09-96BF-4CF819AC7091}" srcOrd="0" destOrd="0" presId="urn:microsoft.com/office/officeart/2005/8/layout/hList9"/>
    <dgm:cxn modelId="{F592F76F-6B57-492B-87F5-ED7194A2A21A}" type="presParOf" srcId="{3F2B1DA5-5802-44A9-A9B0-B1593DF7BCB4}" destId="{F49380E8-F212-4EFA-95B7-C97804DA7059}" srcOrd="1" destOrd="0" presId="urn:microsoft.com/office/officeart/2005/8/layout/hList9"/>
    <dgm:cxn modelId="{3DF4F729-AB42-4290-9A3D-5066F0A64A98}" type="presParOf" srcId="{1587A71C-F68A-4D26-8738-20064C1756ED}" destId="{9A83CB76-206F-49AD-9561-407ADE0ADE16}" srcOrd="7" destOrd="0" presId="urn:microsoft.com/office/officeart/2005/8/layout/hList9"/>
    <dgm:cxn modelId="{5B792CF5-5C5C-4755-B8CD-EA0A26A19D68}" type="presParOf" srcId="{1587A71C-F68A-4D26-8738-20064C1756ED}" destId="{235BA75D-9AD5-4A80-BF19-579325DE2B5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9D1BD-B754-4D00-B7CD-C0C9DFBC4C9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C8364-971E-427C-98C5-3EDF172D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9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8364-971E-427C-98C5-3EDF172D6B9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4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C8364-971E-427C-98C5-3EDF172D6B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8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0880" cy="5040560"/>
          </a:xfrm>
          <a:solidFill>
            <a:srgbClr val="AB88B6"/>
          </a:solidFill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l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Тартык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авазлар </a:t>
            </a:r>
            <a:b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[w] </a:t>
            </a:r>
            <a:r>
              <a:rPr lang="tt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һәм</a:t>
            </a: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[</a:t>
            </a:r>
            <a:r>
              <a:rPr lang="tt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en-US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] </a:t>
            </a:r>
            <a:r>
              <a:rPr lang="tt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тартыклары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[w]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тартыгы – я</a:t>
            </a:r>
            <a:r>
              <a:rPr lang="tt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ңгырау, өрелмәле, ирен-ирен тартыгы. Ул иреннәрнең бераз алга сузылып бер-берсенә якынаюы нәтиҗәсендә барлыкка килә. Мәсәлән: авыл, һава.</a:t>
            </a:r>
          </a:p>
          <a:p>
            <a:pPr marL="137160" indent="0">
              <a:buNone/>
            </a:pP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[</a:t>
            </a:r>
            <a:r>
              <a:rPr lang="tt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</a:t>
            </a:r>
            <a:r>
              <a:rPr lang="en-US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]</a:t>
            </a:r>
            <a:r>
              <a:rPr lang="tt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тартыгы - яңгырау, өрелмәле, ирен-теш тартыгы. Ул өске тешләрнең аскы иренгә якынаюы белән ясала. Бу тартык рус теленнән  һәм рус теле аша башка телләрдән кергән сүзләрдә генә күзәтелә. Мәсәлән: вагон, врач.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784976" cy="3617372"/>
          </a:xfrm>
        </p:spPr>
        <p:txBody>
          <a:bodyPr/>
          <a:lstStyle/>
          <a:p>
            <a:r>
              <a:rPr lang="tt-RU" sz="66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Авыр</a:t>
            </a:r>
            <a:r>
              <a:rPr lang="tt-RU" sz="66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гади, аккош, елан, юкә, аю, эре, котлы, гаилә, русча.</a:t>
            </a:r>
            <a:endParaRPr lang="ru-RU" sz="66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6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25963"/>
          </a:xfrm>
          <a:ln w="76200">
            <a:solidFill>
              <a:srgbClr val="05BFEB"/>
            </a:solidFill>
          </a:ln>
          <a:scene3d>
            <a:camera prst="perspectiveBelow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t-RU" sz="4400" dirty="0" smtClean="0"/>
              <a:t>Тартык авазлар тавыштан һәм шаудан яки шаудан гына торалар. Аларны әйткәндә, һава агымы авыз куышлыгында төрле тоткарлыкларга очрый.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587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321272" y="2006440"/>
            <a:ext cx="5064953" cy="1695631"/>
          </a:xfrm>
        </p:spPr>
        <p:txBody>
          <a:bodyPr/>
          <a:lstStyle/>
          <a:p>
            <a:r>
              <a:rPr lang="tt-RU" dirty="0" smtClean="0"/>
              <a:t>  </a:t>
            </a:r>
            <a:r>
              <a:rPr lang="tt-RU" sz="4800" dirty="0" smtClean="0"/>
              <a:t>Тартык   авазлар  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Татар теленд</a:t>
            </a:r>
            <a:r>
              <a:rPr lang="tt-RU" sz="3600" dirty="0" smtClean="0"/>
              <a:t>ә 28 тартык аваз бар – </a:t>
            </a:r>
            <a:r>
              <a:rPr lang="en-US" sz="3600" dirty="0" smtClean="0"/>
              <a:t>[</a:t>
            </a:r>
            <a:r>
              <a:rPr lang="tt-RU" sz="3600" dirty="0" smtClean="0"/>
              <a:t>б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п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в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ф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г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к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д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/>
              <a:t>т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ж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ш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з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с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җ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х</a:t>
            </a:r>
            <a:r>
              <a:rPr lang="en-US" sz="3600" dirty="0" smtClean="0"/>
              <a:t>]</a:t>
            </a:r>
            <a:r>
              <a:rPr lang="ru-RU" sz="3600" dirty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ч</a:t>
            </a:r>
            <a:r>
              <a:rPr lang="en-US" sz="3600" dirty="0" smtClean="0"/>
              <a:t>]</a:t>
            </a:r>
            <a:r>
              <a:rPr lang="ru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к</a:t>
            </a:r>
            <a:r>
              <a:rPr lang="ru-RU" sz="3600" dirty="0" smtClean="0"/>
              <a:t>ъ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гъ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en-US" sz="3600" dirty="0"/>
              <a:t>w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л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м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н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/>
              <a:t>ң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й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tt-RU" sz="3600" dirty="0" smtClean="0"/>
              <a:t>р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/>
              <a:t>ц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/>
              <a:t>щ</a:t>
            </a:r>
            <a:r>
              <a:rPr lang="en-US" sz="3600" dirty="0" smtClean="0"/>
              <a:t>]</a:t>
            </a:r>
            <a:r>
              <a:rPr lang="tt-RU" sz="3600" dirty="0" smtClean="0"/>
              <a:t>,</a:t>
            </a:r>
            <a:r>
              <a:rPr lang="en-US" sz="3600" dirty="0" smtClean="0"/>
              <a:t> [</a:t>
            </a:r>
            <a:r>
              <a:rPr lang="ru-RU" sz="3600" dirty="0" smtClean="0"/>
              <a:t>һ</a:t>
            </a:r>
            <a:r>
              <a:rPr lang="en-US" sz="3600" dirty="0" smtClean="0"/>
              <a:t>]</a:t>
            </a:r>
            <a:r>
              <a:rPr lang="tt-RU" sz="3600" dirty="0" smtClean="0"/>
              <a:t>, </a:t>
            </a:r>
            <a:r>
              <a:rPr lang="en-US" sz="3600" dirty="0" smtClean="0"/>
              <a:t>[`](</a:t>
            </a:r>
            <a:r>
              <a:rPr lang="tt-RU" sz="3600" dirty="0" smtClean="0"/>
              <a:t>һәмзә).</a:t>
            </a:r>
            <a:endParaRPr lang="ru-RU" sz="3600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55576" y="332656"/>
            <a:ext cx="1296144" cy="1296144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64288" y="5661248"/>
            <a:ext cx="1656184" cy="8640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5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91550" cy="1066801"/>
          </a:xfrm>
          <a:gradFill>
            <a:gsLst>
              <a:gs pos="9000">
                <a:srgbClr val="FFFF00">
                  <a:lumMod val="100000"/>
                </a:srgbClr>
              </a:gs>
              <a:gs pos="25000">
                <a:srgbClr val="0000FF"/>
              </a:gs>
              <a:gs pos="42000">
                <a:schemeClr val="bg1">
                  <a:lumMod val="0"/>
                  <a:lumOff val="100000"/>
                </a:schemeClr>
              </a:gs>
              <a:gs pos="55000">
                <a:srgbClr val="00B050"/>
              </a:gs>
              <a:gs pos="73000">
                <a:srgbClr val="FF0000"/>
              </a:gs>
              <a:gs pos="100000">
                <a:srgbClr val="05BFEB"/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t-RU" b="1" i="1" dirty="0" smtClean="0">
                <a:solidFill>
                  <a:srgbClr val="47FF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Тартык авазлар яңгырау һәм саңгырау була</a:t>
            </a:r>
            <a:endParaRPr lang="ru-RU" b="1" i="1" dirty="0">
              <a:solidFill>
                <a:srgbClr val="47FF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95360" cy="4937760"/>
          </a:xfrm>
          <a:gradFill>
            <a:gsLst>
              <a:gs pos="13000">
                <a:srgbClr val="47FF15"/>
              </a:gs>
              <a:gs pos="26000">
                <a:srgbClr val="FF0000"/>
              </a:gs>
              <a:gs pos="45000">
                <a:srgbClr val="FFFF00"/>
              </a:gs>
              <a:gs pos="55000">
                <a:srgbClr val="1ED9FE"/>
              </a:gs>
              <a:gs pos="73000">
                <a:srgbClr val="47FF15"/>
              </a:gs>
              <a:gs pos="95000">
                <a:srgbClr val="7030A0"/>
              </a:gs>
            </a:gsLst>
          </a:gradFill>
          <a:ln w="76200">
            <a:gradFill>
              <a:gsLst>
                <a:gs pos="0">
                  <a:srgbClr val="FF0000"/>
                </a:gs>
                <a:gs pos="100000">
                  <a:srgbClr val="0000FF"/>
                </a:gs>
              </a:gsLst>
              <a:lin ang="5400000" scaled="0"/>
            </a:gradFill>
          </a:ln>
          <a:effectLst>
            <a:outerShdw blurRad="50800" dist="38100" dir="2700000" algn="br" rotWithShape="0">
              <a:srgbClr val="AB88B6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00000"/>
            </a:lightRig>
          </a:scene3d>
          <a:sp3d extrusionH="76200" contourW="19050">
            <a:bevelT w="31750" h="38100"/>
            <a:bevelB w="101600" prst="riblet"/>
            <a:extrusionClr>
              <a:srgbClr val="FF0000"/>
            </a:extrusionClr>
            <a:contourClr>
              <a:schemeClr val="accent2">
                <a:shade val="15000"/>
                <a:satMod val="11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t-RU" sz="4000" smtClean="0">
                <a:solidFill>
                  <a:srgbClr val="0000FF"/>
                </a:solidFill>
              </a:rPr>
              <a:t> Яңгырау </a:t>
            </a:r>
            <a:r>
              <a:rPr lang="tt-RU" sz="4000" dirty="0" smtClean="0">
                <a:solidFill>
                  <a:srgbClr val="0000FF"/>
                </a:solidFill>
              </a:rPr>
              <a:t>тартыклар – </a:t>
            </a:r>
            <a:r>
              <a:rPr lang="en-US" sz="4000" dirty="0" smtClean="0">
                <a:solidFill>
                  <a:srgbClr val="0000FF"/>
                </a:solidFill>
              </a:rPr>
              <a:t>[</a:t>
            </a:r>
            <a:r>
              <a:rPr lang="ru-RU" sz="4000" dirty="0" smtClean="0">
                <a:solidFill>
                  <a:srgbClr val="0000FF"/>
                </a:solidFill>
              </a:rPr>
              <a:t>б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>
                <a:solidFill>
                  <a:srgbClr val="0000FF"/>
                </a:solidFill>
              </a:rPr>
              <a:t>в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г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гъ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д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ж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tt-RU" sz="4000" dirty="0" smtClean="0">
                <a:solidFill>
                  <a:srgbClr val="0000FF"/>
                </a:solidFill>
              </a:rPr>
              <a:t>җ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з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й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л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м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н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tt-RU" sz="4000" dirty="0" smtClean="0">
                <a:solidFill>
                  <a:srgbClr val="0000FF"/>
                </a:solidFill>
              </a:rPr>
              <a:t>ң</a:t>
            </a:r>
            <a:r>
              <a:rPr lang="en-US" sz="4000" dirty="0" smtClean="0">
                <a:solidFill>
                  <a:srgbClr val="0000FF"/>
                </a:solidFill>
              </a:rPr>
              <a:t>], [</a:t>
            </a:r>
            <a:r>
              <a:rPr lang="ru-RU" sz="4000" dirty="0" smtClean="0">
                <a:solidFill>
                  <a:srgbClr val="0000FF"/>
                </a:solidFill>
              </a:rPr>
              <a:t>р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tt-RU" sz="40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tt-RU" sz="4000" dirty="0" smtClean="0">
                <a:solidFill>
                  <a:srgbClr val="0000FF"/>
                </a:solidFill>
              </a:rPr>
              <a:t>Саңгырау тартыклар – </a:t>
            </a:r>
            <a:r>
              <a:rPr lang="en-US" sz="4000" dirty="0" smtClean="0">
                <a:solidFill>
                  <a:srgbClr val="0000FF"/>
                </a:solidFill>
              </a:rPr>
              <a:t>[</a:t>
            </a:r>
            <a:r>
              <a:rPr lang="ru-RU" sz="4000" dirty="0" smtClean="0">
                <a:solidFill>
                  <a:srgbClr val="0000FF"/>
                </a:solidFill>
              </a:rPr>
              <a:t>п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ф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к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т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ш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с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ч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къ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ц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щ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ru-RU" sz="4000" dirty="0" smtClean="0">
                <a:solidFill>
                  <a:srgbClr val="0000FF"/>
                </a:solidFill>
              </a:rPr>
              <a:t>х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</a:t>
            </a:r>
            <a:r>
              <a:rPr lang="tt-RU" sz="4000" dirty="0">
                <a:solidFill>
                  <a:srgbClr val="0000FF"/>
                </a:solidFill>
              </a:rPr>
              <a:t>һ</a:t>
            </a:r>
            <a:r>
              <a:rPr lang="en-US" sz="4000" dirty="0" smtClean="0">
                <a:solidFill>
                  <a:srgbClr val="0000FF"/>
                </a:solidFill>
              </a:rPr>
              <a:t>]</a:t>
            </a:r>
            <a:r>
              <a:rPr lang="ru-RU" sz="4000" dirty="0" smtClean="0">
                <a:solidFill>
                  <a:srgbClr val="0000FF"/>
                </a:solidFill>
              </a:rPr>
              <a:t>,</a:t>
            </a:r>
            <a:r>
              <a:rPr lang="en-US" sz="4000" dirty="0" smtClean="0">
                <a:solidFill>
                  <a:srgbClr val="0000FF"/>
                </a:solidFill>
              </a:rPr>
              <a:t> [`]</a:t>
            </a:r>
            <a:r>
              <a:rPr lang="ru-RU" sz="4000" dirty="0" smtClean="0">
                <a:solidFill>
                  <a:srgbClr val="0000FF"/>
                </a:solidFill>
              </a:rPr>
              <a:t>.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0"/>
            <a:ext cx="6248400" cy="1456373"/>
          </a:xfrm>
          <a:ln w="5715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Яңгырау һәм саңгырау тартыкларның күбесе                       парлаша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75656" y="2996952"/>
            <a:ext cx="6248400" cy="3096344"/>
          </a:xfrm>
          <a:solidFill>
            <a:srgbClr val="47FF15"/>
          </a:solidFill>
          <a:ln w="57150"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tt-RU" sz="2800" b="1" i="0" dirty="0" smtClean="0">
                <a:solidFill>
                  <a:srgbClr val="FF0000"/>
                </a:solidFill>
              </a:rPr>
              <a:t>Ә</a:t>
            </a:r>
            <a:r>
              <a:rPr lang="en-US" sz="2800" b="1" i="0" dirty="0" smtClean="0">
                <a:solidFill>
                  <a:srgbClr val="FF0000"/>
                </a:solidFill>
              </a:rPr>
              <a:t> </a:t>
            </a:r>
            <a:r>
              <a:rPr lang="en-US" sz="2800" b="1" i="0" dirty="0" smtClean="0">
                <a:solidFill>
                  <a:srgbClr val="0000FF"/>
                </a:solidFill>
              </a:rPr>
              <a:t>[</a:t>
            </a:r>
            <a:r>
              <a:rPr lang="tt-RU" sz="2800" b="1" i="0" dirty="0">
                <a:solidFill>
                  <a:srgbClr val="0000FF"/>
                </a:solidFill>
              </a:rPr>
              <a:t>м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ru-RU" sz="2800" b="1" i="0" dirty="0" smtClean="0">
                <a:solidFill>
                  <a:srgbClr val="0000FF"/>
                </a:solidFill>
              </a:rPr>
              <a:t>н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ru-RU" sz="2800" b="1" i="0" dirty="0" smtClean="0">
                <a:solidFill>
                  <a:srgbClr val="0000FF"/>
                </a:solidFill>
              </a:rPr>
              <a:t>л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ru-RU" sz="2800" b="1" i="0" dirty="0" smtClean="0">
                <a:solidFill>
                  <a:srgbClr val="0000FF"/>
                </a:solidFill>
              </a:rPr>
              <a:t>р</a:t>
            </a:r>
            <a:r>
              <a:rPr lang="en-US" sz="2800" b="1" i="0" dirty="0" smtClean="0">
                <a:solidFill>
                  <a:srgbClr val="0000FF"/>
                </a:solidFill>
              </a:rPr>
              <a:t>] [w] [</a:t>
            </a:r>
            <a:r>
              <a:rPr lang="ru-RU" sz="2800" b="1" i="0" dirty="0" smtClean="0">
                <a:solidFill>
                  <a:srgbClr val="0000FF"/>
                </a:solidFill>
              </a:rPr>
              <a:t>й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tt-RU" sz="2800" b="1" i="0" dirty="0" smtClean="0">
                <a:solidFill>
                  <a:srgbClr val="0000FF"/>
                </a:solidFill>
              </a:rPr>
              <a:t>ң</a:t>
            </a:r>
            <a:r>
              <a:rPr lang="en-US" sz="2800" b="1" i="0" dirty="0" smtClean="0">
                <a:solidFill>
                  <a:srgbClr val="0000FF"/>
                </a:solidFill>
              </a:rPr>
              <a:t>]</a:t>
            </a:r>
            <a:r>
              <a:rPr lang="tt-RU" sz="2800" b="1" i="0" dirty="0" smtClean="0">
                <a:solidFill>
                  <a:srgbClr val="0000FF"/>
                </a:solidFill>
              </a:rPr>
              <a:t> </a:t>
            </a:r>
            <a:r>
              <a:rPr lang="tt-RU" sz="2800" b="1" i="0" dirty="0" smtClean="0">
                <a:solidFill>
                  <a:srgbClr val="FF0000"/>
                </a:solidFill>
              </a:rPr>
              <a:t>тартыкларының саңгырау парлары һәм </a:t>
            </a:r>
            <a:r>
              <a:rPr lang="en-US" sz="2800" b="1" i="0" dirty="0" smtClean="0">
                <a:solidFill>
                  <a:srgbClr val="0000FF"/>
                </a:solidFill>
              </a:rPr>
              <a:t>[</a:t>
            </a:r>
            <a:r>
              <a:rPr lang="ru-RU" sz="2800" b="1" i="0" dirty="0">
                <a:solidFill>
                  <a:srgbClr val="0000FF"/>
                </a:solidFill>
              </a:rPr>
              <a:t>ц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ru-RU" sz="2800" b="1" i="0" dirty="0" smtClean="0">
                <a:solidFill>
                  <a:srgbClr val="0000FF"/>
                </a:solidFill>
              </a:rPr>
              <a:t>щ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ru-RU" sz="2800" b="1" i="0" dirty="0" smtClean="0">
                <a:solidFill>
                  <a:srgbClr val="0000FF"/>
                </a:solidFill>
              </a:rPr>
              <a:t>х</a:t>
            </a:r>
            <a:r>
              <a:rPr lang="en-US" sz="2800" b="1" i="0" dirty="0" smtClean="0">
                <a:solidFill>
                  <a:srgbClr val="0000FF"/>
                </a:solidFill>
              </a:rPr>
              <a:t>] [</a:t>
            </a:r>
            <a:r>
              <a:rPr lang="tt-RU" sz="2800" b="1" i="0" dirty="0" smtClean="0">
                <a:solidFill>
                  <a:srgbClr val="0000FF"/>
                </a:solidFill>
              </a:rPr>
              <a:t>һ</a:t>
            </a:r>
            <a:r>
              <a:rPr lang="en-US" sz="2800" b="1" i="0" dirty="0" smtClean="0">
                <a:solidFill>
                  <a:srgbClr val="0000FF"/>
                </a:solidFill>
              </a:rPr>
              <a:t>] [`]</a:t>
            </a:r>
            <a:r>
              <a:rPr lang="tt-RU" sz="2800" b="1" i="0" dirty="0" smtClean="0">
                <a:solidFill>
                  <a:srgbClr val="0000FF"/>
                </a:solidFill>
              </a:rPr>
              <a:t>  </a:t>
            </a:r>
            <a:r>
              <a:rPr lang="ru-RU" sz="2800" b="1" i="0" dirty="0" err="1" smtClean="0">
                <a:solidFill>
                  <a:srgbClr val="FF0000"/>
                </a:solidFill>
              </a:rPr>
              <a:t>тартыкларыны</a:t>
            </a:r>
            <a:r>
              <a:rPr lang="tt-RU" sz="2800" b="1" i="0" dirty="0" smtClean="0">
                <a:solidFill>
                  <a:srgbClr val="FF0000"/>
                </a:solidFill>
              </a:rPr>
              <a:t>ң яңгырау парлары юк.</a:t>
            </a:r>
            <a:endParaRPr lang="ru-RU" sz="28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23167242"/>
              </p:ext>
            </p:extLst>
          </p:nvPr>
        </p:nvGraphicFramePr>
        <p:xfrm>
          <a:off x="0" y="1557338"/>
          <a:ext cx="9144000" cy="133845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547664"/>
                <a:gridCol w="576064"/>
                <a:gridCol w="924272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698376">
                <a:tc>
                  <a:txBody>
                    <a:bodyPr/>
                    <a:lstStyle/>
                    <a:p>
                      <a:r>
                        <a:rPr lang="tt-RU" dirty="0" smtClean="0"/>
                        <a:t>Яңгырау тартыклар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</a:t>
                      </a:r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tt-RU" dirty="0" smtClean="0"/>
                        <a:t>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гъ</a:t>
                      </a:r>
                      <a:endParaRPr lang="ru-RU" dirty="0"/>
                    </a:p>
                  </a:txBody>
                  <a:tcPr/>
                </a:tc>
              </a:tr>
              <a:tr h="622657">
                <a:tc>
                  <a:txBody>
                    <a:bodyPr/>
                    <a:lstStyle/>
                    <a:p>
                      <a:r>
                        <a:rPr lang="tt-RU" dirty="0" smtClean="0"/>
                        <a:t>Саңгырау тартыклар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dirty="0" smtClean="0"/>
                        <a:t>        къ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02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56332"/>
            <a:ext cx="7543800" cy="914400"/>
          </a:xfrm>
        </p:spPr>
        <p:txBody>
          <a:bodyPr>
            <a:normAutofit/>
          </a:bodyPr>
          <a:lstStyle/>
          <a:p>
            <a:r>
              <a:rPr lang="tt-RU" dirty="0" smtClean="0"/>
              <a:t>       </a:t>
            </a:r>
            <a:r>
              <a:rPr lang="tt-RU" sz="4400" dirty="0" smtClean="0"/>
              <a:t>Тел арты тартыклары</a:t>
            </a:r>
            <a:endParaRPr lang="ru-RU" sz="4400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4294967295"/>
          </p:nvPr>
        </p:nvSpPr>
        <p:spPr>
          <a:xfrm>
            <a:off x="1691680" y="3186336"/>
            <a:ext cx="6172200" cy="685800"/>
          </a:xfrm>
        </p:spPr>
        <p:txBody>
          <a:bodyPr>
            <a:noAutofit/>
          </a:bodyPr>
          <a:lstStyle/>
          <a:p>
            <a:r>
              <a:rPr lang="tt-RU" sz="4400" dirty="0" smtClean="0"/>
              <a:t>Кече тел тартыклары</a:t>
            </a:r>
            <a:endParaRPr lang="ru-RU" sz="44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61180025"/>
              </p:ext>
            </p:extLst>
          </p:nvPr>
        </p:nvGraphicFramePr>
        <p:xfrm>
          <a:off x="1907704" y="1052736"/>
          <a:ext cx="669674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796136" y="1088740"/>
            <a:ext cx="432048" cy="576064"/>
          </a:xfrm>
          <a:prstGeom prst="straightConnector1">
            <a:avLst/>
          </a:prstGeom>
          <a:ln>
            <a:solidFill>
              <a:srgbClr val="FF0000"/>
            </a:solidFill>
            <a:headEnd type="stealth" w="sm" len="sm"/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13831" y="1278372"/>
            <a:ext cx="14401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563888" y="3861048"/>
            <a:ext cx="792088" cy="648072"/>
          </a:xfrm>
          <a:prstGeom prst="straightConnector1">
            <a:avLst/>
          </a:prstGeom>
          <a:ln w="76200">
            <a:solidFill>
              <a:srgbClr val="47FF15"/>
            </a:solidFill>
            <a:tailEnd type="arrow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76056" y="3861048"/>
            <a:ext cx="720080" cy="648072"/>
          </a:xfrm>
          <a:prstGeom prst="straightConnector1">
            <a:avLst/>
          </a:prstGeom>
          <a:ln w="76200">
            <a:solidFill>
              <a:srgbClr val="47FF15"/>
            </a:solidFill>
            <a:tailEnd type="arrow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16016" y="4088015"/>
            <a:ext cx="2808312" cy="1512168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[</a:t>
            </a:r>
            <a:r>
              <a:rPr lang="ru-RU" sz="3600" dirty="0" smtClean="0">
                <a:solidFill>
                  <a:srgbClr val="FF0000"/>
                </a:solidFill>
              </a:rPr>
              <a:t>гъ</a:t>
            </a:r>
            <a:r>
              <a:rPr lang="en-US" sz="3600" dirty="0" smtClean="0">
                <a:solidFill>
                  <a:srgbClr val="FF0000"/>
                </a:solidFill>
              </a:rPr>
              <a:t>]</a:t>
            </a:r>
            <a:r>
              <a:rPr lang="tt-RU" sz="3600" dirty="0" smtClean="0">
                <a:solidFill>
                  <a:srgbClr val="FF0000"/>
                </a:solidFill>
              </a:rPr>
              <a:t> гади, гадәт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03648" y="4204975"/>
            <a:ext cx="2952328" cy="1584176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[</a:t>
            </a:r>
            <a:r>
              <a:rPr lang="ru-RU" sz="3600" dirty="0" smtClean="0">
                <a:solidFill>
                  <a:srgbClr val="FF0000"/>
                </a:solidFill>
              </a:rPr>
              <a:t>къ</a:t>
            </a:r>
            <a:r>
              <a:rPr lang="en-US" sz="3600" dirty="0" smtClean="0">
                <a:solidFill>
                  <a:srgbClr val="FF0000"/>
                </a:solidFill>
              </a:rPr>
              <a:t>]</a:t>
            </a:r>
            <a:r>
              <a:rPr lang="ru-RU" sz="3600" dirty="0" smtClean="0">
                <a:solidFill>
                  <a:srgbClr val="FF0000"/>
                </a:solidFill>
              </a:rPr>
              <a:t> кард</a:t>
            </a:r>
            <a:r>
              <a:rPr lang="tt-RU" sz="3600" dirty="0" smtClean="0">
                <a:solidFill>
                  <a:srgbClr val="FF0000"/>
                </a:solidFill>
              </a:rPr>
              <a:t>әш, Казан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1DAB8AD-A8C6-45AD-9B70-BB7EC884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91DAB8AD-A8C6-45AD-9B70-BB7EC884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91DAB8AD-A8C6-45AD-9B70-BB7EC8842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3D7D76B-ABED-42AB-A92C-0BE9A978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D3D7D76B-ABED-42AB-A92C-0BE9A978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D3D7D76B-ABED-42AB-A92C-0BE9A9782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5BA75D-9AD5-4A80-BF19-579325DE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graphicEl>
                                              <a:dgm id="{235BA75D-9AD5-4A80-BF19-579325DE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graphicEl>
                                              <a:dgm id="{235BA75D-9AD5-4A80-BF19-579325DE2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7CB2FB-051D-4C09-96BF-4CF819AC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graphicEl>
                                              <a:dgm id="{AD7CB2FB-051D-4C09-96BF-4CF819AC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graphicEl>
                                              <a:dgm id="{AD7CB2FB-051D-4C09-96BF-4CF819AC7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11760" y="476672"/>
            <a:ext cx="4188245" cy="1721861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rgbClr val="FF0000"/>
                </a:solidFill>
                <a:effectLst/>
              </a:rPr>
              <a:t>[</a:t>
            </a:r>
            <a:r>
              <a:rPr lang="tt-RU" b="1" dirty="0" smtClean="0">
                <a:ln/>
                <a:solidFill>
                  <a:srgbClr val="FF0000"/>
                </a:solidFill>
                <a:effectLst/>
              </a:rPr>
              <a:t>һ</a:t>
            </a:r>
            <a:r>
              <a:rPr lang="en-US" b="1" dirty="0" smtClean="0">
                <a:ln/>
                <a:solidFill>
                  <a:srgbClr val="FF0000"/>
                </a:solidFill>
                <a:effectLst/>
              </a:rPr>
              <a:t>]</a:t>
            </a:r>
            <a:r>
              <a:rPr lang="tt-RU" b="1" dirty="0" smtClean="0">
                <a:ln/>
                <a:solidFill>
                  <a:srgbClr val="FF0000"/>
                </a:solidFill>
                <a:effectLst/>
              </a:rPr>
              <a:t> һәм</a:t>
            </a:r>
            <a:r>
              <a:rPr lang="en-US" b="1" dirty="0" smtClean="0">
                <a:ln/>
                <a:solidFill>
                  <a:srgbClr val="FF0000"/>
                </a:solidFill>
                <a:effectLst/>
              </a:rPr>
              <a:t> [</a:t>
            </a:r>
            <a:r>
              <a:rPr lang="tt-RU" b="1" dirty="0" smtClean="0">
                <a:ln/>
                <a:solidFill>
                  <a:srgbClr val="FF0000"/>
                </a:solidFill>
                <a:effectLst/>
              </a:rPr>
              <a:t>х</a:t>
            </a:r>
            <a:r>
              <a:rPr lang="en-US" b="1" dirty="0" smtClean="0">
                <a:ln/>
                <a:solidFill>
                  <a:srgbClr val="FF0000"/>
                </a:solidFill>
                <a:effectLst/>
              </a:rPr>
              <a:t>]</a:t>
            </a:r>
            <a:r>
              <a:rPr lang="tt-RU" b="1" dirty="0" smtClean="0">
                <a:ln/>
                <a:solidFill>
                  <a:srgbClr val="FF0000"/>
                </a:solidFill>
                <a:effectLst/>
              </a:rPr>
              <a:t> тартыклары</a:t>
            </a:r>
            <a:endParaRPr lang="ru-RU" b="1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988840"/>
            <a:ext cx="6768752" cy="403244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dirty="0" smtClean="0">
                <a:solidFill>
                  <a:srgbClr val="47FF15"/>
                </a:solidFill>
              </a:rPr>
              <a:t>[</a:t>
            </a:r>
            <a:r>
              <a:rPr lang="tt-RU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һ</a:t>
            </a:r>
            <a:r>
              <a:rPr lang="en-US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ru-RU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tt-RU" sz="2400" b="1" dirty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йоткылык тартыгы, ул йоткылык стеналарының бер-берсенә якын килеп кысылуы нәтиҗәсендә барлыкка килә. Мәсәлән: һава, һәйкәл</a:t>
            </a:r>
            <a:r>
              <a:rPr lang="tt-RU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 smtClean="0">
              <a:ln w="1905"/>
              <a:solidFill>
                <a:srgbClr val="47FF1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indent="0">
              <a:buNone/>
            </a:pPr>
            <a:r>
              <a:rPr lang="en-US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tt-RU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en-US" sz="2400" b="1" dirty="0" smtClean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 – </a:t>
            </a:r>
            <a:r>
              <a:rPr lang="ru-RU" sz="2400" b="1" dirty="0">
                <a:ln w="1905"/>
                <a:solidFill>
                  <a:srgbClr val="47FF1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кече тел тартыгы, кече телнең йомшак аңкауга хәрәкәте белән ясала. Мәсәлән: халык, хак.</a:t>
            </a:r>
            <a:endParaRPr lang="ru-RU" sz="2400" dirty="0" smtClean="0">
              <a:solidFill>
                <a:srgbClr val="47FF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476672"/>
            <a:ext cx="5385836" cy="1537029"/>
          </a:xfrm>
          <a:solidFill>
            <a:srgbClr val="FF0000"/>
          </a:solidFill>
          <a:ln w="76200">
            <a:solidFill>
              <a:srgbClr val="FFFF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[</a:t>
            </a:r>
            <a:r>
              <a:rPr lang="tt-RU" dirty="0" smtClean="0">
                <a:solidFill>
                  <a:srgbClr val="0000FF"/>
                </a:solidFill>
              </a:rPr>
              <a:t>н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tt-RU" dirty="0" smtClean="0">
                <a:solidFill>
                  <a:srgbClr val="0000FF"/>
                </a:solidFill>
              </a:rPr>
              <a:t> һәм</a:t>
            </a:r>
            <a:r>
              <a:rPr lang="en-US" dirty="0" smtClean="0">
                <a:solidFill>
                  <a:srgbClr val="0000FF"/>
                </a:solidFill>
              </a:rPr>
              <a:t> [</a:t>
            </a:r>
            <a:r>
              <a:rPr lang="tt-RU" dirty="0">
                <a:solidFill>
                  <a:srgbClr val="0000FF"/>
                </a:solidFill>
              </a:rPr>
              <a:t>ң</a:t>
            </a:r>
            <a:r>
              <a:rPr lang="en-US" dirty="0" smtClean="0">
                <a:solidFill>
                  <a:srgbClr val="0000FF"/>
                </a:solidFill>
              </a:rPr>
              <a:t>]</a:t>
            </a:r>
            <a:r>
              <a:rPr lang="tt-RU" dirty="0" smtClean="0">
                <a:solidFill>
                  <a:srgbClr val="0000FF"/>
                </a:solidFill>
              </a:rPr>
              <a:t> тартыклары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6048671" cy="4608512"/>
          </a:xfrm>
          <a:solidFill>
            <a:srgbClr val="0000FF"/>
          </a:solidFill>
          <a:ln w="76200">
            <a:solidFill>
              <a:srgbClr val="47FF15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тел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өстенең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алгы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өлеше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теш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казналарына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тиеп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ясала.  Мәсәлән: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куян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нарат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tt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ң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tt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кече телнең йомшак аңкауга хәрәкәте нәтиҗәсендә барлыкка килә. Мәсәлән: тәңкә, җиңел.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579</Words>
  <Application>Microsoft Office PowerPoint</Application>
  <PresentationFormat>Экран (4:3)</PresentationFormat>
  <Paragraphs>47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Constantia</vt:lpstr>
      <vt:lpstr>Courier New</vt:lpstr>
      <vt:lpstr>Garamond</vt:lpstr>
      <vt:lpstr>Georgia</vt:lpstr>
      <vt:lpstr>Lucida Sans</vt:lpstr>
      <vt:lpstr>Palatino Linotype</vt:lpstr>
      <vt:lpstr>Times New Roman</vt:lpstr>
      <vt:lpstr>Trebuchet MS</vt:lpstr>
      <vt:lpstr>Verdana</vt:lpstr>
      <vt:lpstr>Wingdings</vt:lpstr>
      <vt:lpstr>Wingdings 2</vt:lpstr>
      <vt:lpstr>Wingdings 3</vt:lpstr>
      <vt:lpstr>Winter</vt:lpstr>
      <vt:lpstr>Thermal</vt:lpstr>
      <vt:lpstr>Воздушный поток</vt:lpstr>
      <vt:lpstr>Яркая</vt:lpstr>
      <vt:lpstr>Базовая</vt:lpstr>
      <vt:lpstr>Кутюр</vt:lpstr>
      <vt:lpstr>Апекс</vt:lpstr>
      <vt:lpstr>       Тартык авазлар  </vt:lpstr>
      <vt:lpstr>   Авыр, гади, аккош, елан, юкә, аю, эре, котлы, гаилә, русча.</vt:lpstr>
      <vt:lpstr>Презентация PowerPoint</vt:lpstr>
      <vt:lpstr>  Тартык   авазлар   </vt:lpstr>
      <vt:lpstr>  Тартык авазлар яңгырау һәм саңгырау була</vt:lpstr>
      <vt:lpstr>Яңгырау һәм саңгырау тартыкларның күбесе                       парлаша</vt:lpstr>
      <vt:lpstr>       Тел арты тартыклары</vt:lpstr>
      <vt:lpstr>[һ] һәм [х] тартыклары</vt:lpstr>
      <vt:lpstr>[н] һәм [ң] тартыклары</vt:lpstr>
      <vt:lpstr>[w] һәм[в] тартыклары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User</cp:lastModifiedBy>
  <cp:revision>41</cp:revision>
  <dcterms:created xsi:type="dcterms:W3CDTF">2013-10-16T11:26:25Z</dcterms:created>
  <dcterms:modified xsi:type="dcterms:W3CDTF">2023-09-27T19:24:59Z</dcterms:modified>
</cp:coreProperties>
</file>