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A970B-2B2F-42D4-8928-0269F3B9DDEB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CF38C-2066-4D56-9E60-F5E50ADB3E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9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CF38C-2066-4D56-9E60-F5E50ADB3E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9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1284" y="260648"/>
            <a:ext cx="8064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C00FF"/>
                </a:solidFill>
              </a:rPr>
              <a:t>Проект</a:t>
            </a:r>
          </a:p>
          <a:p>
            <a:pPr algn="ctr"/>
            <a:r>
              <a:rPr lang="ru-RU" sz="5400" b="1" dirty="0" smtClean="0">
                <a:solidFill>
                  <a:srgbClr val="CC00FF"/>
                </a:solidFill>
              </a:rPr>
              <a:t>«Необычная </a:t>
            </a:r>
            <a:r>
              <a:rPr lang="ru-RU" sz="5400" b="1" dirty="0">
                <a:solidFill>
                  <a:srgbClr val="CC00FF"/>
                </a:solidFill>
              </a:rPr>
              <a:t>буква </a:t>
            </a:r>
            <a:r>
              <a:rPr lang="ru-RU" sz="7200" b="1" dirty="0">
                <a:solidFill>
                  <a:srgbClr val="FF0000"/>
                </a:solidFill>
              </a:rPr>
              <a:t>Ы</a:t>
            </a:r>
            <a:r>
              <a:rPr lang="ru-RU" sz="5400" b="1" dirty="0">
                <a:solidFill>
                  <a:srgbClr val="CC00FF"/>
                </a:solidFill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96157" y="4293096"/>
            <a:ext cx="4292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/>
              <a:t>Подготовил: </a:t>
            </a:r>
            <a:r>
              <a:rPr lang="ru-RU" sz="2400" b="1" dirty="0" err="1"/>
              <a:t>Михалёв</a:t>
            </a:r>
            <a:r>
              <a:rPr lang="ru-RU" sz="2400" b="1" dirty="0"/>
              <a:t> Степан</a:t>
            </a:r>
          </a:p>
          <a:p>
            <a:pPr algn="r"/>
            <a:r>
              <a:rPr lang="ru-RU" sz="2400" b="1" dirty="0"/>
              <a:t>ученик 1 б класса</a:t>
            </a:r>
          </a:p>
        </p:txBody>
      </p:sp>
      <p:pic>
        <p:nvPicPr>
          <p:cNvPr id="1028" name="Picture 4" descr="https://avatars.mds.yandex.net/i?id=1b9046559c7483a72d86d0b82fae180735ca6fee-451486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40" y="2815803"/>
            <a:ext cx="3171812" cy="31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5987616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Мегион, 2023</a:t>
            </a:r>
          </a:p>
        </p:txBody>
      </p:sp>
    </p:spTree>
    <p:extLst>
      <p:ext uri="{BB962C8B-B14F-4D97-AF65-F5344CB8AC3E}">
        <p14:creationId xmlns:p14="http://schemas.microsoft.com/office/powerpoint/2010/main" val="206854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" y="0"/>
            <a:ext cx="9172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5033" y="228600"/>
            <a:ext cx="7575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CC00FF"/>
                </a:solidFill>
              </a:rPr>
              <a:t>2 февраля – День буквы «</a:t>
            </a:r>
            <a:r>
              <a:rPr lang="ru-RU" sz="4400" b="1" dirty="0">
                <a:solidFill>
                  <a:srgbClr val="FF0000"/>
                </a:solidFill>
              </a:rPr>
              <a:t>Ы</a:t>
            </a:r>
            <a:r>
              <a:rPr lang="ru-RU" sz="4400" b="1" dirty="0">
                <a:solidFill>
                  <a:srgbClr val="CC00FF"/>
                </a:solidFill>
              </a:rPr>
              <a:t>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2352" y="1120676"/>
            <a:ext cx="7200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Какой-либо достоверной и официальной информации по поводу данного праздника не существует. Это шуточное обозначение, в честь 29 буквы русского алфавита. Поскольку буква «</a:t>
            </a:r>
            <a:r>
              <a:rPr lang="ru-RU" sz="3200" dirty="0">
                <a:solidFill>
                  <a:srgbClr val="FF0000"/>
                </a:solidFill>
              </a:rPr>
              <a:t>ы</a:t>
            </a:r>
            <a:r>
              <a:rPr lang="ru-RU" sz="2800" dirty="0"/>
              <a:t>» используется не так часто в разговорной речи, как например: «а», «к», «р» и др., ей и решили уделить особое внимание.</a:t>
            </a:r>
          </a:p>
        </p:txBody>
      </p:sp>
      <p:pic>
        <p:nvPicPr>
          <p:cNvPr id="11" name="Рисунок 10" descr="https://www.ogbic.ru/wp-content/uploads/2021/02/UtPAHDYhHy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08" y="4423410"/>
            <a:ext cx="1988820" cy="198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free-png.ru/wp-content/uploads/2022/07/free-png.ru-21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56" y="3789040"/>
            <a:ext cx="1658516" cy="2808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8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" y="-21618"/>
            <a:ext cx="9172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32352" y="112067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58615" y="1382286"/>
            <a:ext cx="574238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Жили-были </a:t>
            </a:r>
            <a:r>
              <a:rPr lang="ru-RU" dirty="0"/>
              <a:t>на свете </a:t>
            </a:r>
            <a:r>
              <a:rPr lang="ru-RU" b="1" dirty="0"/>
              <a:t>Ж</a:t>
            </a:r>
            <a:r>
              <a:rPr lang="ru-RU" dirty="0"/>
              <a:t> и </a:t>
            </a:r>
            <a:r>
              <a:rPr lang="ru-RU" b="1" dirty="0"/>
              <a:t>Ш</a:t>
            </a:r>
            <a:r>
              <a:rPr lang="ru-RU" dirty="0"/>
              <a:t>, а неподалёку </a:t>
            </a:r>
            <a:r>
              <a:rPr lang="ru-RU" b="1" dirty="0"/>
              <a:t>И</a:t>
            </a:r>
            <a:r>
              <a:rPr lang="ru-RU" dirty="0"/>
              <a:t> </a:t>
            </a:r>
            <a:r>
              <a:rPr lang="ru-RU" dirty="0" err="1"/>
              <a:t>и</a:t>
            </a:r>
            <a:r>
              <a:rPr lang="ru-RU" dirty="0"/>
              <a:t> </a:t>
            </a:r>
            <a:r>
              <a:rPr lang="ru-RU" b="1" dirty="0"/>
              <a:t>Ы</a:t>
            </a:r>
            <a:r>
              <a:rPr lang="ru-RU" dirty="0"/>
              <a:t>. Жили очень дружно. И вот решили однажды буквы поиграть в прятки. Выпало водить шипящим, а гласные побежали прятаться. Сидят буквы в потайных местах, ждут, когда их искать начнут. Шипящие во все щели заглянули, хорошо ищут, шуршат везде—нашли </a:t>
            </a:r>
            <a:r>
              <a:rPr lang="ru-RU" b="1" dirty="0"/>
              <a:t>И</a:t>
            </a:r>
            <a:r>
              <a:rPr lang="ru-RU" dirty="0"/>
              <a:t>, только никак не могут найти </a:t>
            </a:r>
            <a:r>
              <a:rPr lang="ru-RU" b="1" dirty="0"/>
              <a:t>Ы</a:t>
            </a:r>
            <a:r>
              <a:rPr lang="ru-RU" dirty="0"/>
              <a:t>. Искали-искали, с ног сбились, до вечера промучились. И вот, спотыкаясь, обиженные, усталые, голодные решили пойти домой спать. Дело было уже вечером. Проходят мимо соседнего домика и видят, что </a:t>
            </a:r>
            <a:r>
              <a:rPr lang="ru-RU" b="1" dirty="0"/>
              <a:t>Ы</a:t>
            </a:r>
            <a:r>
              <a:rPr lang="ru-RU" dirty="0"/>
              <a:t> как ни в чём не бывало сидит дома, мультики смотрит и чай с пряниками пьёт. Обиделись шипящие—с тех пор у них дружба врозь. Никогда не стоят они вместе с буквой Ы, а только так: </a:t>
            </a:r>
            <a:r>
              <a:rPr lang="ru-RU" b="1" dirty="0" smtClean="0"/>
              <a:t>ЖИ-ШИ</a:t>
            </a:r>
            <a:r>
              <a:rPr lang="ru-RU" dirty="0" smtClean="0"/>
              <a:t>!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Какая </a:t>
            </a:r>
            <a:r>
              <a:rPr lang="ru-RU" dirty="0"/>
              <a:t>невоспитанность!— жаловалась отвергнутая буквы </a:t>
            </a:r>
            <a:r>
              <a:rPr lang="ru-RU" b="1" dirty="0"/>
              <a:t>Ы</a:t>
            </a:r>
            <a:r>
              <a:rPr lang="ru-RU" dirty="0"/>
              <a:t> на шипящие. </a:t>
            </a:r>
            <a:endParaRPr lang="ru-RU" dirty="0" smtClean="0"/>
          </a:p>
          <a:p>
            <a:pPr marL="285750" indent="-285750" algn="just">
              <a:buFontTx/>
              <a:buChar char="-"/>
            </a:pPr>
            <a:r>
              <a:rPr lang="ru-RU" dirty="0" smtClean="0"/>
              <a:t>Подойти </a:t>
            </a:r>
            <a:r>
              <a:rPr lang="ru-RU" dirty="0"/>
              <a:t>невозможно, так и шипят от злости. Справедливая обида! Но только не ко всем так суровы </a:t>
            </a:r>
            <a:r>
              <a:rPr lang="ru-RU" b="1" dirty="0"/>
              <a:t>Ж, Ш</a:t>
            </a:r>
            <a:r>
              <a:rPr lang="ru-RU" dirty="0"/>
              <a:t>. Они всегда рады </a:t>
            </a:r>
            <a:r>
              <a:rPr lang="ru-RU" b="1" dirty="0"/>
              <a:t>И</a:t>
            </a:r>
            <a:r>
              <a:rPr lang="ru-RU" dirty="0"/>
              <a:t>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32352" y="181957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C00FF"/>
                </a:solidFill>
              </a:rPr>
              <a:t>Почему </a:t>
            </a:r>
            <a:r>
              <a:rPr lang="ru-RU" sz="3200" b="1" dirty="0" smtClean="0">
                <a:solidFill>
                  <a:srgbClr val="CC00FF"/>
                </a:solidFill>
              </a:rPr>
              <a:t>буква </a:t>
            </a:r>
            <a:r>
              <a:rPr lang="ru-RU" sz="3600" b="1" dirty="0">
                <a:solidFill>
                  <a:srgbClr val="FF0000"/>
                </a:solidFill>
              </a:rPr>
              <a:t>Ы</a:t>
            </a:r>
            <a:r>
              <a:rPr lang="ru-RU" sz="3200" b="1" dirty="0">
                <a:solidFill>
                  <a:srgbClr val="CC00FF"/>
                </a:solidFill>
              </a:rPr>
              <a:t> не дружит с </a:t>
            </a:r>
            <a:r>
              <a:rPr lang="ru-RU" sz="3200" b="1" dirty="0" smtClean="0">
                <a:solidFill>
                  <a:srgbClr val="CC00FF"/>
                </a:solidFill>
              </a:rPr>
              <a:t>буквами </a:t>
            </a:r>
          </a:p>
          <a:p>
            <a:pPr algn="ctr"/>
            <a:r>
              <a:rPr lang="ru-RU" sz="3600" b="1" dirty="0" smtClean="0">
                <a:solidFill>
                  <a:srgbClr val="00B0F0"/>
                </a:solidFill>
              </a:rPr>
              <a:t>Ж</a:t>
            </a:r>
            <a:r>
              <a:rPr lang="ru-RU" sz="3200" b="1" dirty="0" smtClean="0">
                <a:solidFill>
                  <a:srgbClr val="CC00FF"/>
                </a:solidFill>
              </a:rPr>
              <a:t> </a:t>
            </a:r>
            <a:r>
              <a:rPr lang="ru-RU" sz="3200" b="1" dirty="0">
                <a:solidFill>
                  <a:srgbClr val="CC00FF"/>
                </a:solidFill>
              </a:rPr>
              <a:t>и </a:t>
            </a:r>
            <a:r>
              <a:rPr lang="ru-RU" sz="3600" b="1" dirty="0">
                <a:solidFill>
                  <a:srgbClr val="00B0F0"/>
                </a:solidFill>
              </a:rPr>
              <a:t>Ш</a:t>
            </a:r>
            <a:r>
              <a:rPr lang="ru-RU" sz="3200" b="1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12" name="Рисунок 11" descr="https://avatars.mds.yandex.net/i?id=f485f6fa25878dde7fb23123160c9ce65e7b8934-10414208-images-thumbs&amp;n=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0496"/>
            <a:ext cx="2979103" cy="24006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avatars.mds.yandex.net/i?id=80ba1a27e8b119a852ed1db1b8413bda4a3c6d8b-8439163-images-thumbs&amp;n=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1416" r="1695" b="1691"/>
          <a:stretch/>
        </p:blipFill>
        <p:spPr bwMode="auto">
          <a:xfrm>
            <a:off x="179512" y="1532985"/>
            <a:ext cx="2837046" cy="2184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7599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" y="0"/>
            <a:ext cx="9172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45033" y="228600"/>
            <a:ext cx="757543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C00FF"/>
                </a:solidFill>
              </a:rPr>
              <a:t>Вот такая интересная и необычная бука </a:t>
            </a:r>
            <a:r>
              <a:rPr lang="ru-RU" sz="5400" b="1" dirty="0" smtClean="0">
                <a:solidFill>
                  <a:srgbClr val="FF0000"/>
                </a:solidFill>
              </a:rPr>
              <a:t>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2352" y="112067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</p:txBody>
      </p:sp>
      <p:pic>
        <p:nvPicPr>
          <p:cNvPr id="10" name="Рисунок 9" descr="C:\Users\User\Desktop\ЫЫЫ\Готовая буква\20230205_17500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t="10802" r="3110" b="11498"/>
          <a:stretch/>
        </p:blipFill>
        <p:spPr bwMode="auto">
          <a:xfrm>
            <a:off x="2853070" y="2060848"/>
            <a:ext cx="3888432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899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" y="0"/>
            <a:ext cx="9172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2388840"/>
            <a:ext cx="7488832" cy="1571402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3" name="Рисунок 12" descr="https://ne-kurim.ru/forum/attachments/img1-1-jpg.1568376/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7054"/>
          <a:stretch/>
        </p:blipFill>
        <p:spPr bwMode="auto">
          <a:xfrm>
            <a:off x="5829909" y="228600"/>
            <a:ext cx="2503428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https://cdn.shopify.com/s/files/1/0918/3018/t/10/assets/home-cta.jpg?v=1188424277384932096151605473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1"/>
          <a:stretch/>
        </p:blipFill>
        <p:spPr bwMode="auto">
          <a:xfrm>
            <a:off x="1907617" y="4581128"/>
            <a:ext cx="6192862" cy="193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74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656" y="254465"/>
            <a:ext cx="49685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Что за гласная такая,</a:t>
            </a:r>
          </a:p>
          <a:p>
            <a:r>
              <a:rPr lang="ru-RU" sz="2400" b="1" dirty="0"/>
              <a:t>Не простая, а двойная,</a:t>
            </a:r>
          </a:p>
          <a:p>
            <a:r>
              <a:rPr lang="ru-RU" sz="2400" b="1" dirty="0"/>
              <a:t>И поклясться я готов – </a:t>
            </a:r>
          </a:p>
          <a:p>
            <a:r>
              <a:rPr lang="ru-RU" sz="2400" b="1" dirty="0"/>
              <a:t>Нет её в начале слов!</a:t>
            </a:r>
          </a:p>
          <a:p>
            <a:r>
              <a:rPr lang="ru-RU" sz="2400" b="1" dirty="0"/>
              <a:t> </a:t>
            </a:r>
          </a:p>
          <a:p>
            <a:r>
              <a:rPr lang="ru-RU" sz="2400" b="1" dirty="0"/>
              <a:t>У буквы Ы обычай есть,</a:t>
            </a:r>
          </a:p>
          <a:p>
            <a:r>
              <a:rPr lang="ru-RU" sz="2400" b="1" dirty="0"/>
              <a:t>За него хвала и честь:</a:t>
            </a:r>
          </a:p>
          <a:p>
            <a:r>
              <a:rPr lang="ru-RU" sz="2400" b="1" dirty="0"/>
              <a:t>Буква Ы спокойно может, </a:t>
            </a:r>
          </a:p>
          <a:p>
            <a:r>
              <a:rPr lang="ru-RU" sz="2400" b="1" dirty="0"/>
              <a:t>Встав в конце предметы множить:</a:t>
            </a:r>
          </a:p>
          <a:p>
            <a:r>
              <a:rPr lang="ru-RU" sz="2400" b="1" dirty="0"/>
              <a:t>Стол – столы,  забор – заборы,</a:t>
            </a:r>
          </a:p>
          <a:p>
            <a:r>
              <a:rPr lang="ru-RU" sz="2400" b="1" dirty="0"/>
              <a:t>Пол – </a:t>
            </a:r>
            <a:r>
              <a:rPr lang="ru-RU" sz="2400" b="1" dirty="0" smtClean="0"/>
              <a:t>полы,  </a:t>
            </a:r>
            <a:r>
              <a:rPr lang="ru-RU" sz="2400" b="1" dirty="0"/>
              <a:t>узор – узоры.</a:t>
            </a:r>
          </a:p>
          <a:p>
            <a:r>
              <a:rPr lang="ru-RU" sz="2400" b="1" dirty="0"/>
              <a:t> </a:t>
            </a:r>
            <a:endParaRPr lang="ru-RU" sz="2400" b="1" dirty="0" smtClean="0"/>
          </a:p>
          <a:p>
            <a:r>
              <a:rPr lang="ru-RU" sz="2400" b="1" dirty="0" smtClean="0"/>
              <a:t>Я </a:t>
            </a:r>
            <a:r>
              <a:rPr lang="ru-RU" sz="2400" b="1" dirty="0"/>
              <a:t>не знаю, в чём секрет,</a:t>
            </a:r>
          </a:p>
          <a:p>
            <a:r>
              <a:rPr lang="ru-RU" sz="2400" b="1" dirty="0"/>
              <a:t>Слов на эту букву нет.</a:t>
            </a:r>
          </a:p>
          <a:p>
            <a:r>
              <a:rPr lang="ru-RU" sz="2400" b="1" dirty="0"/>
              <a:t>Только буквы все важны,</a:t>
            </a:r>
          </a:p>
          <a:p>
            <a:r>
              <a:rPr lang="ru-RU" sz="2400" b="1" dirty="0"/>
              <a:t>Мы запомним букву Ы …</a:t>
            </a:r>
          </a:p>
        </p:txBody>
      </p:sp>
      <p:pic>
        <p:nvPicPr>
          <p:cNvPr id="2050" name="Picture 2" descr="https://avatars.mds.yandex.net/i?id=334f497a129416c98b19911dbc6d1d59e13a5f81-7543473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98" y="836712"/>
            <a:ext cx="3166247" cy="233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avatars.dzeninfra.ru/get-zen_doc/4421565/pub_608f9a57a38d215d4e6413a9_608f9c28b8e935293cbb0f67/scale_1200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0" t="6350" r="10594"/>
          <a:stretch/>
        </p:blipFill>
        <p:spPr bwMode="auto">
          <a:xfrm>
            <a:off x="6084168" y="3929376"/>
            <a:ext cx="2132588" cy="23023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13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404664"/>
            <a:ext cx="662473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rgbClr val="CC00FF"/>
                </a:solidFill>
              </a:rPr>
              <a:t>Буква</a:t>
            </a:r>
            <a:r>
              <a:rPr lang="ru-RU" sz="5400" b="1" dirty="0">
                <a:solidFill>
                  <a:srgbClr val="FF0000"/>
                </a:solidFill>
              </a:rPr>
              <a:t> Ы, </a:t>
            </a:r>
            <a:r>
              <a:rPr lang="ru-RU" sz="5400" b="1" dirty="0">
                <a:solidFill>
                  <a:srgbClr val="CC00FF"/>
                </a:solidFill>
              </a:rPr>
              <a:t>звук</a:t>
            </a:r>
            <a:r>
              <a:rPr lang="ru-RU" sz="5400" b="1" dirty="0">
                <a:solidFill>
                  <a:srgbClr val="FF0000"/>
                </a:solidFill>
              </a:rPr>
              <a:t> [</a:t>
            </a:r>
            <a:r>
              <a:rPr lang="ru-RU" sz="6600" b="1" dirty="0">
                <a:solidFill>
                  <a:srgbClr val="FF0000"/>
                </a:solidFill>
              </a:rPr>
              <a:t>ы</a:t>
            </a:r>
            <a:r>
              <a:rPr lang="ru-RU" sz="5400" b="1" dirty="0">
                <a:solidFill>
                  <a:srgbClr val="FF0000"/>
                </a:solidFill>
              </a:rPr>
              <a:t>]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959631" y="2230706"/>
            <a:ext cx="6624735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Буква </a:t>
            </a:r>
            <a:r>
              <a:rPr lang="ru-RU" sz="4400" b="1" dirty="0">
                <a:solidFill>
                  <a:srgbClr val="FF0000"/>
                </a:solidFill>
              </a:rPr>
              <a:t>Ы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29 буква русского алфавита. Она гласная и передаёт гласный звук </a:t>
            </a:r>
            <a:r>
              <a:rPr lang="ru-RU" sz="4400" b="1" dirty="0">
                <a:solidFill>
                  <a:srgbClr val="FF0000"/>
                </a:solidFill>
              </a:rPr>
              <a:t>[</a:t>
            </a:r>
            <a:r>
              <a:rPr lang="ru-RU" sz="5400" b="1" dirty="0">
                <a:solidFill>
                  <a:srgbClr val="FF0000"/>
                </a:solidFill>
              </a:rPr>
              <a:t>ы</a:t>
            </a:r>
            <a:r>
              <a:rPr lang="ru-RU" sz="4400" b="1" dirty="0">
                <a:solidFill>
                  <a:srgbClr val="FF0000"/>
                </a:solidFill>
              </a:rPr>
              <a:t>]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28600"/>
            <a:ext cx="62831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CC00FF"/>
                </a:solidFill>
              </a:rPr>
              <a:t>Печатная буква </a:t>
            </a:r>
            <a:r>
              <a:rPr lang="ru-RU" sz="7200" b="1" dirty="0">
                <a:solidFill>
                  <a:srgbClr val="FF0000"/>
                </a:solidFill>
              </a:rPr>
              <a:t>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1700808"/>
            <a:ext cx="7272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Печатная буква </a:t>
            </a:r>
            <a:r>
              <a:rPr lang="ru-RU" sz="3600" b="1" dirty="0">
                <a:solidFill>
                  <a:srgbClr val="FF0000"/>
                </a:solidFill>
              </a:rPr>
              <a:t>Ы</a:t>
            </a:r>
            <a:r>
              <a:rPr lang="ru-RU" sz="3600" dirty="0"/>
              <a:t> похожа на мягкий знак, к которому приставили </a:t>
            </a:r>
            <a:r>
              <a:rPr lang="ru-RU" sz="3600" dirty="0" smtClean="0"/>
              <a:t>палочку.</a:t>
            </a:r>
            <a:endParaRPr lang="ru-RU" sz="3600" dirty="0"/>
          </a:p>
        </p:txBody>
      </p:sp>
      <p:pic>
        <p:nvPicPr>
          <p:cNvPr id="11" name="Picture 2" descr="https://i.pinimg.com/736x/86/99/7b/86997b25b647db001bce14d58954426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68960"/>
            <a:ext cx="30963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4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39877"/>
            <a:ext cx="61605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rgbClr val="CC00FF"/>
                </a:solidFill>
              </a:rPr>
              <a:t>Прописная буква </a:t>
            </a:r>
            <a:r>
              <a:rPr lang="ru-RU" sz="7200" b="1" i="1" dirty="0">
                <a:solidFill>
                  <a:srgbClr val="FF0000"/>
                </a:solidFill>
              </a:rPr>
              <a:t>ы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https://fsd.multiurok.ru/html/2022/02/07/s_6200f524bfa51/phpbhoAzO_bukvy_html_a61cb6e498ad07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" t="34819" r="4900"/>
          <a:stretch/>
        </p:blipFill>
        <p:spPr bwMode="auto">
          <a:xfrm>
            <a:off x="1835696" y="2204864"/>
            <a:ext cx="6696743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022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6" y="109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18803"/>
            <a:ext cx="6952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FF"/>
                </a:solidFill>
              </a:rPr>
              <a:t>Важность буквы </a:t>
            </a:r>
            <a:r>
              <a:rPr lang="ru-RU" sz="4400" b="1" dirty="0">
                <a:solidFill>
                  <a:srgbClr val="FF0000"/>
                </a:solidFill>
              </a:rPr>
              <a:t>Ы</a:t>
            </a:r>
            <a:r>
              <a:rPr lang="ru-RU" sz="4400" b="1" dirty="0">
                <a:solidFill>
                  <a:srgbClr val="CC00FF"/>
                </a:solidFill>
              </a:rPr>
              <a:t> в словах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75656" y="1362461"/>
            <a:ext cx="68802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Звук [</a:t>
            </a:r>
            <a:r>
              <a:rPr lang="ru-RU" sz="4000" dirty="0">
                <a:solidFill>
                  <a:srgbClr val="FF0000"/>
                </a:solidFill>
              </a:rPr>
              <a:t>ы</a:t>
            </a:r>
            <a:r>
              <a:rPr lang="ru-RU" sz="3200" dirty="0"/>
              <a:t>] и буква </a:t>
            </a:r>
            <a:r>
              <a:rPr lang="ru-RU" sz="3200" dirty="0">
                <a:solidFill>
                  <a:srgbClr val="FF0000"/>
                </a:solidFill>
              </a:rPr>
              <a:t>Ы</a:t>
            </a:r>
            <a:r>
              <a:rPr lang="ru-RU" sz="3200" dirty="0"/>
              <a:t> </a:t>
            </a:r>
            <a:r>
              <a:rPr lang="ru-RU" sz="3200" b="1" dirty="0"/>
              <a:t>не</a:t>
            </a:r>
            <a:r>
              <a:rPr lang="ru-RU" sz="3200" dirty="0"/>
              <a:t> встречаются в самом начале слова. Поэтому </a:t>
            </a:r>
            <a:r>
              <a:rPr lang="ru-RU" sz="3200" u="sng" dirty="0"/>
              <a:t>заглавной</a:t>
            </a:r>
            <a:r>
              <a:rPr lang="ru-RU" sz="3200" dirty="0"/>
              <a:t> буквы </a:t>
            </a:r>
            <a:r>
              <a:rPr lang="ru-RU" sz="3200" dirty="0">
                <a:solidFill>
                  <a:srgbClr val="FF0000"/>
                </a:solidFill>
              </a:rPr>
              <a:t>Ы</a:t>
            </a:r>
            <a:r>
              <a:rPr lang="ru-RU" sz="3200" dirty="0"/>
              <a:t> не существует.</a:t>
            </a:r>
          </a:p>
          <a:p>
            <a:endParaRPr lang="ru-RU" sz="3200" dirty="0" smtClean="0"/>
          </a:p>
          <a:p>
            <a:r>
              <a:rPr lang="ru-RU" sz="3200" dirty="0" smtClean="0">
                <a:solidFill>
                  <a:srgbClr val="FF0000"/>
                </a:solidFill>
              </a:rPr>
              <a:t>Ы</a:t>
            </a:r>
            <a:r>
              <a:rPr lang="ru-RU" sz="3200" dirty="0" smtClean="0"/>
              <a:t> </a:t>
            </a:r>
            <a:r>
              <a:rPr lang="ru-RU" sz="3200" dirty="0"/>
              <a:t>всегда служить готова,</a:t>
            </a:r>
          </a:p>
          <a:p>
            <a:r>
              <a:rPr lang="ru-RU" sz="3200" dirty="0"/>
              <a:t>Только не в начале слова.</a:t>
            </a:r>
          </a:p>
          <a:p>
            <a:r>
              <a:rPr lang="ru-RU" sz="3200" dirty="0"/>
              <a:t>Слов с начальной буквой </a:t>
            </a:r>
            <a:r>
              <a:rPr lang="ru-RU" sz="3200" dirty="0">
                <a:solidFill>
                  <a:srgbClr val="FF0000"/>
                </a:solidFill>
              </a:rPr>
              <a:t>Ы</a:t>
            </a:r>
          </a:p>
          <a:p>
            <a:r>
              <a:rPr lang="ru-RU" sz="3200" dirty="0"/>
              <a:t>Не найдете в книгах вы!</a:t>
            </a:r>
          </a:p>
        </p:txBody>
      </p:sp>
      <p:pic>
        <p:nvPicPr>
          <p:cNvPr id="9" name="Рисунок 8" descr="https://fsd.multiurok.ru/html/2019/10/23/s_5db0a2c676e9c/img1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9" t="1318" r="823" b="41138"/>
          <a:stretch/>
        </p:blipFill>
        <p:spPr bwMode="auto">
          <a:xfrm>
            <a:off x="6516215" y="3439953"/>
            <a:ext cx="2300029" cy="2548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6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6" y="10953"/>
            <a:ext cx="9172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318803"/>
            <a:ext cx="6952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C00FF"/>
                </a:solidFill>
              </a:rPr>
              <a:t>Важность буквы </a:t>
            </a:r>
            <a:r>
              <a:rPr lang="ru-RU" sz="4400" b="1" dirty="0">
                <a:solidFill>
                  <a:srgbClr val="FF0000"/>
                </a:solidFill>
              </a:rPr>
              <a:t>Ы</a:t>
            </a:r>
            <a:r>
              <a:rPr lang="ru-RU" sz="4400" b="1" dirty="0">
                <a:solidFill>
                  <a:srgbClr val="CC00FF"/>
                </a:solidFill>
              </a:rPr>
              <a:t> в словах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1196752"/>
            <a:ext cx="7272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Буква </a:t>
            </a:r>
            <a:r>
              <a:rPr lang="ru-RU" sz="2800" dirty="0">
                <a:solidFill>
                  <a:srgbClr val="FF0000"/>
                </a:solidFill>
              </a:rPr>
              <a:t>Ы</a:t>
            </a:r>
            <a:r>
              <a:rPr lang="ru-RU" sz="2800" dirty="0"/>
              <a:t> важна тем, что помогает различать слова и может своим присутствием в слове полностью изменить его значение.</a:t>
            </a:r>
          </a:p>
          <a:p>
            <a:r>
              <a:rPr lang="ru-RU" sz="2800" i="1" dirty="0"/>
              <a:t>Например</a:t>
            </a:r>
            <a:r>
              <a:rPr lang="ru-RU" sz="2800" dirty="0"/>
              <a:t>: </a:t>
            </a:r>
            <a:r>
              <a:rPr lang="ru-RU" sz="2800" b="1" dirty="0"/>
              <a:t>М</a:t>
            </a:r>
            <a:r>
              <a:rPr lang="ru-RU" sz="2800" b="1" dirty="0">
                <a:solidFill>
                  <a:srgbClr val="FF0000"/>
                </a:solidFill>
              </a:rPr>
              <a:t>и</a:t>
            </a:r>
            <a:r>
              <a:rPr lang="ru-RU" sz="2800" b="1" dirty="0"/>
              <a:t>ла – м</a:t>
            </a:r>
            <a:r>
              <a:rPr lang="ru-RU" sz="2800" b="1" dirty="0">
                <a:solidFill>
                  <a:srgbClr val="FF0000"/>
                </a:solidFill>
              </a:rPr>
              <a:t>ы</a:t>
            </a:r>
            <a:r>
              <a:rPr lang="ru-RU" sz="2800" b="1" dirty="0"/>
              <a:t>ла</a:t>
            </a:r>
            <a:r>
              <a:rPr lang="ru-RU" sz="2800" dirty="0"/>
              <a:t>. Первое слово – это имя девочки. Заменим одну букву, и это слово станет обозначать действие </a:t>
            </a:r>
          </a:p>
        </p:txBody>
      </p:sp>
      <p:pic>
        <p:nvPicPr>
          <p:cNvPr id="11" name="Рисунок 10" descr="https://static-interneturok.cdnvideo.ru/content/konspekt_image/322538/c98b9340_0ce5_0135_bc80_026f34392a4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3" t="4502" r="5425"/>
          <a:stretch/>
        </p:blipFill>
        <p:spPr bwMode="auto">
          <a:xfrm>
            <a:off x="1043608" y="4077072"/>
            <a:ext cx="3312368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4077072"/>
            <a:ext cx="9204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или</a:t>
            </a:r>
          </a:p>
        </p:txBody>
      </p:sp>
      <p:pic>
        <p:nvPicPr>
          <p:cNvPr id="13" name="Рисунок 12" descr="https://static-interneturok.cdnvideo.ru/content/konspekt_image/322539/c9ad0310_0ce5_0135_bc81_026f34392a4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5766" r="3483" b="1742"/>
          <a:stretch/>
        </p:blipFill>
        <p:spPr bwMode="auto">
          <a:xfrm>
            <a:off x="5276421" y="4133850"/>
            <a:ext cx="3544051" cy="2247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455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16632"/>
            <a:ext cx="6916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CC00FF"/>
                </a:solidFill>
              </a:rPr>
              <a:t>Особенностью звука [</a:t>
            </a:r>
            <a:r>
              <a:rPr lang="ru-RU" sz="6000" b="1" dirty="0">
                <a:solidFill>
                  <a:srgbClr val="FF0000"/>
                </a:solidFill>
              </a:rPr>
              <a:t>ы</a:t>
            </a:r>
            <a:r>
              <a:rPr lang="ru-RU" sz="4800" b="1" dirty="0">
                <a:solidFill>
                  <a:srgbClr val="CC00FF"/>
                </a:solidFill>
              </a:rPr>
              <a:t>]</a:t>
            </a:r>
            <a:r>
              <a:rPr lang="ru-RU" sz="4800" b="1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484784"/>
            <a:ext cx="72764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  Особенностью </a:t>
            </a:r>
            <a:r>
              <a:rPr lang="ru-RU" sz="3200" dirty="0"/>
              <a:t>звука </a:t>
            </a:r>
            <a:r>
              <a:rPr lang="ru-RU" sz="3200" b="1" dirty="0">
                <a:solidFill>
                  <a:srgbClr val="FF0000"/>
                </a:solidFill>
              </a:rPr>
              <a:t>[</a:t>
            </a:r>
            <a:r>
              <a:rPr lang="ru-RU" sz="3600" b="1" dirty="0">
                <a:solidFill>
                  <a:srgbClr val="FF0000"/>
                </a:solidFill>
              </a:rPr>
              <a:t>ы</a:t>
            </a:r>
            <a:r>
              <a:rPr lang="ru-RU" sz="3200" b="1" dirty="0">
                <a:solidFill>
                  <a:srgbClr val="FF0000"/>
                </a:solidFill>
              </a:rPr>
              <a:t>]</a:t>
            </a:r>
            <a:r>
              <a:rPr lang="ru-RU" sz="3200" dirty="0"/>
              <a:t> является то, что он может стоять только после твердых согласных звуков.</a:t>
            </a:r>
          </a:p>
          <a:p>
            <a:r>
              <a:rPr lang="ru-RU" sz="3200" dirty="0" smtClean="0"/>
              <a:t>      </a:t>
            </a:r>
            <a:r>
              <a:rPr lang="ru-RU" sz="3200" i="1" dirty="0" smtClean="0"/>
              <a:t>И ещё …</a:t>
            </a:r>
          </a:p>
          <a:p>
            <a:r>
              <a:rPr lang="ru-RU" sz="3200" dirty="0" smtClean="0"/>
              <a:t>      После </a:t>
            </a:r>
            <a:r>
              <a:rPr lang="ru-RU" sz="3200" dirty="0"/>
              <a:t>шипящих </a:t>
            </a:r>
            <a:r>
              <a:rPr lang="ru-RU" sz="3200" b="1" dirty="0">
                <a:solidFill>
                  <a:srgbClr val="0070C0"/>
                </a:solidFill>
              </a:rPr>
              <a:t>Ж</a:t>
            </a:r>
            <a:r>
              <a:rPr lang="ru-RU" sz="3200" dirty="0"/>
              <a:t> и </a:t>
            </a:r>
            <a:r>
              <a:rPr lang="ru-RU" sz="3200" b="1" dirty="0">
                <a:solidFill>
                  <a:srgbClr val="0070C0"/>
                </a:solidFill>
              </a:rPr>
              <a:t>Ш</a:t>
            </a:r>
            <a:r>
              <a:rPr lang="ru-RU" sz="3200" dirty="0"/>
              <a:t> никогда не пишется буква </a:t>
            </a:r>
            <a:r>
              <a:rPr lang="ru-RU" sz="3200" dirty="0">
                <a:solidFill>
                  <a:srgbClr val="FF0000"/>
                </a:solidFill>
              </a:rPr>
              <a:t>Ы</a:t>
            </a:r>
            <a:r>
              <a:rPr lang="ru-RU" sz="3200" dirty="0"/>
              <a:t>, а только </a:t>
            </a:r>
            <a:r>
              <a:rPr lang="ru-RU" sz="3200" dirty="0" smtClean="0">
                <a:solidFill>
                  <a:srgbClr val="FF0000"/>
                </a:solidFill>
              </a:rPr>
              <a:t>И</a:t>
            </a:r>
            <a:r>
              <a:rPr lang="ru-RU" sz="3200" dirty="0" smtClean="0">
                <a:solidFill>
                  <a:srgbClr val="002060"/>
                </a:solidFill>
              </a:rPr>
              <a:t>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4725144"/>
            <a:ext cx="388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(</a:t>
            </a:r>
            <a:r>
              <a:rPr lang="ru-RU" sz="5400" b="1" dirty="0">
                <a:solidFill>
                  <a:srgbClr val="0070C0"/>
                </a:solidFill>
              </a:rPr>
              <a:t>Ж</a:t>
            </a:r>
            <a:r>
              <a:rPr lang="ru-RU" sz="5400" b="1" dirty="0">
                <a:solidFill>
                  <a:srgbClr val="FF0000"/>
                </a:solidFill>
              </a:rPr>
              <a:t>И</a:t>
            </a:r>
            <a:r>
              <a:rPr lang="ru-RU" sz="5400" b="1" dirty="0"/>
              <a:t> – </a:t>
            </a:r>
            <a:r>
              <a:rPr lang="ru-RU" sz="5400" b="1" dirty="0">
                <a:solidFill>
                  <a:srgbClr val="0070C0"/>
                </a:solidFill>
              </a:rPr>
              <a:t>Ш</a:t>
            </a:r>
            <a:r>
              <a:rPr lang="ru-RU" sz="5400" b="1" dirty="0">
                <a:solidFill>
                  <a:srgbClr val="FF0000"/>
                </a:solidFill>
              </a:rPr>
              <a:t>И</a:t>
            </a:r>
            <a:r>
              <a:rPr lang="ru-RU" sz="5400" b="1" dirty="0" smtClean="0"/>
              <a:t>)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6491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ЫЫЫ\Фон для презентаций\124cc8cb6871bc4807b7602e02f08c00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" y="0"/>
            <a:ext cx="91724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0078" y="116632"/>
            <a:ext cx="700005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CC00FF"/>
                </a:solidFill>
              </a:rPr>
              <a:t>Интересное про </a:t>
            </a:r>
            <a:r>
              <a:rPr lang="ru-RU" sz="8000" b="1" dirty="0">
                <a:solidFill>
                  <a:srgbClr val="FF0000"/>
                </a:solidFill>
              </a:rPr>
              <a:t>ы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443228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В комедии </a:t>
            </a:r>
            <a:r>
              <a:rPr lang="ru-RU" sz="3600" dirty="0">
                <a:solidFill>
                  <a:srgbClr val="C00000"/>
                </a:solidFill>
              </a:rPr>
              <a:t>«Операция «Ы» и другие приключения Шурика» </a:t>
            </a:r>
            <a:r>
              <a:rPr lang="ru-RU" sz="3600" dirty="0"/>
              <a:t>персонаж Юрия Никулина предлагает назвать операцию по розыгрышу ограбления  </a:t>
            </a:r>
            <a:r>
              <a:rPr lang="ru-RU" sz="3600" dirty="0">
                <a:solidFill>
                  <a:srgbClr val="C00000"/>
                </a:solidFill>
              </a:rPr>
              <a:t>«Ы» - «чтоб никто не догадался».</a:t>
            </a:r>
          </a:p>
        </p:txBody>
      </p:sp>
      <p:pic>
        <p:nvPicPr>
          <p:cNvPr id="8" name="Рисунок 7" descr="https://www.film.ru/sites/default/files/movies/posters/_imported/tR2YCHOWnuPHEnU5BFb31ic5BHq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232247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96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526</Words>
  <Application>Microsoft Office PowerPoint</Application>
  <PresentationFormat>Экран (4:3)</PresentationFormat>
  <Paragraphs>54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54</cp:revision>
  <dcterms:created xsi:type="dcterms:W3CDTF">2023-01-29T12:31:26Z</dcterms:created>
  <dcterms:modified xsi:type="dcterms:W3CDTF">2023-10-30T20:03:09Z</dcterms:modified>
</cp:coreProperties>
</file>