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4" r:id="rId1"/>
  </p:sldMasterIdLst>
  <p:notesMasterIdLst>
    <p:notesMasterId r:id="rId30"/>
  </p:notesMasterIdLst>
  <p:sldIdLst>
    <p:sldId id="256" r:id="rId2"/>
    <p:sldId id="292" r:id="rId3"/>
    <p:sldId id="275" r:id="rId4"/>
    <p:sldId id="287" r:id="rId5"/>
    <p:sldId id="285" r:id="rId6"/>
    <p:sldId id="289" r:id="rId7"/>
    <p:sldId id="258" r:id="rId8"/>
    <p:sldId id="259" r:id="rId9"/>
    <p:sldId id="290" r:id="rId10"/>
    <p:sldId id="260" r:id="rId11"/>
    <p:sldId id="291" r:id="rId12"/>
    <p:sldId id="281" r:id="rId13"/>
    <p:sldId id="261" r:id="rId14"/>
    <p:sldId id="283" r:id="rId15"/>
    <p:sldId id="284" r:id="rId16"/>
    <p:sldId id="262" r:id="rId17"/>
    <p:sldId id="277" r:id="rId18"/>
    <p:sldId id="263" r:id="rId19"/>
    <p:sldId id="264" r:id="rId20"/>
    <p:sldId id="265" r:id="rId21"/>
    <p:sldId id="280" r:id="rId22"/>
    <p:sldId id="266" r:id="rId23"/>
    <p:sldId id="267" r:id="rId24"/>
    <p:sldId id="268" r:id="rId25"/>
    <p:sldId id="269" r:id="rId26"/>
    <p:sldId id="270" r:id="rId27"/>
    <p:sldId id="271" r:id="rId28"/>
    <p:sldId id="293" r:id="rId29"/>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p:scale>
          <a:sx n="50" d="100"/>
          <a:sy n="50" d="100"/>
        </p:scale>
        <p:origin x="-1956" y="-5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866B286-E6A0-452D-96BF-97F52DEB9947}" type="datetimeFigureOut">
              <a:rPr lang="ru-RU" smtClean="0"/>
              <a:pPr/>
              <a:t>07.11.2023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DF86AFF-0344-4F9B-B75B-3957F4AE72B2}"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6DF86AFF-0344-4F9B-B75B-3957F4AE72B2}" type="slidenum">
              <a:rPr lang="ru-RU" smtClean="0"/>
              <a:pPr/>
              <a:t>2</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3" name="Прямоугольник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Прямоугольник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Прямоугольник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Прямоугольник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Прямоугольник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Скругленный прямоугольник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Скругленный прямоугольник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Прямоугольник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6705600" y="4206240"/>
            <a:ext cx="960120" cy="457200"/>
          </a:xfrm>
        </p:spPr>
        <p:txBody>
          <a:bodyPr/>
          <a:lstStyle/>
          <a:p>
            <a:fld id="{7EAF463A-BC7C-46EE-9F1E-7F377CCA4891}" type="datetimeFigureOut">
              <a:rPr lang="en-US" smtClean="0"/>
              <a:pPr/>
              <a:t>11/7/2023</a:t>
            </a:fld>
            <a:endParaRPr lang="en-US"/>
          </a:p>
        </p:txBody>
      </p:sp>
      <p:sp>
        <p:nvSpPr>
          <p:cNvPr id="17" name="Нижний колонтитул 16"/>
          <p:cNvSpPr>
            <a:spLocks noGrp="1"/>
          </p:cNvSpPr>
          <p:nvPr>
            <p:ph type="ftr" sz="quarter" idx="11"/>
          </p:nvPr>
        </p:nvSpPr>
        <p:spPr>
          <a:xfrm>
            <a:off x="5410200" y="4205288"/>
            <a:ext cx="1295400" cy="457200"/>
          </a:xfrm>
        </p:spPr>
        <p:txBody>
          <a:bodyPr/>
          <a:lstStyle/>
          <a:p>
            <a:endParaRPr lang="en-US"/>
          </a:p>
        </p:txBody>
      </p:sp>
      <p:sp>
        <p:nvSpPr>
          <p:cNvPr id="29" name="Номер слайда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A483448D-3A78-4528-A469-B745A65DA48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11/7/2023</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1143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143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11/7/2023</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11/7/2023</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7EAF463A-BC7C-46EE-9F1E-7F377CCA4891}" type="datetimeFigureOut">
              <a:rPr lang="en-US" smtClean="0"/>
              <a:pPr/>
              <a:t>11/7/2023</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7EAF463A-BC7C-46EE-9F1E-7F377CCA4891}" type="datetimeFigureOut">
              <a:rPr lang="en-US" smtClean="0"/>
              <a:pPr/>
              <a:t>11/7/2023</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143000"/>
            <a:ext cx="8382000" cy="1069848"/>
          </a:xfrm>
        </p:spPr>
        <p:txBody>
          <a:bodyPr anchor="ctr"/>
          <a:lstStyle>
            <a:lvl1pPr>
              <a:defRPr sz="4000" b="0" i="0"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Дата 25"/>
          <p:cNvSpPr>
            <a:spLocks noGrp="1"/>
          </p:cNvSpPr>
          <p:nvPr>
            <p:ph type="dt" sz="half" idx="10"/>
          </p:nvPr>
        </p:nvSpPr>
        <p:spPr/>
        <p:txBody>
          <a:bodyPr rtlCol="0"/>
          <a:lstStyle/>
          <a:p>
            <a:fld id="{7EAF463A-BC7C-46EE-9F1E-7F377CCA4891}" type="datetimeFigureOut">
              <a:rPr lang="en-US" smtClean="0"/>
              <a:pPr/>
              <a:t>11/7/2023</a:t>
            </a:fld>
            <a:endParaRPr lang="en-US"/>
          </a:p>
        </p:txBody>
      </p:sp>
      <p:sp>
        <p:nvSpPr>
          <p:cNvPr id="27" name="Номер слайда 26"/>
          <p:cNvSpPr>
            <a:spLocks noGrp="1"/>
          </p:cNvSpPr>
          <p:nvPr>
            <p:ph type="sldNum" sz="quarter" idx="11"/>
          </p:nvPr>
        </p:nvSpPr>
        <p:spPr/>
        <p:txBody>
          <a:bodyPr rtlCol="0"/>
          <a:lstStyle/>
          <a:p>
            <a:fld id="{A483448D-3A78-4528-A469-B745A65DA480}" type="slidenum">
              <a:rPr lang="en-US" smtClean="0"/>
              <a:pPr/>
              <a:t>‹#›</a:t>
            </a:fld>
            <a:endParaRPr lang="en-US"/>
          </a:p>
        </p:txBody>
      </p:sp>
      <p:sp>
        <p:nvSpPr>
          <p:cNvPr id="28" name="Нижний колонтитул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ru-RU" smtClean="0"/>
              <a:t>Образец заголовка</a:t>
            </a:r>
            <a:endParaRPr kumimoji="0" lang="en-US"/>
          </a:p>
        </p:txBody>
      </p:sp>
      <p:sp>
        <p:nvSpPr>
          <p:cNvPr id="3" name="Дата 2"/>
          <p:cNvSpPr>
            <a:spLocks noGrp="1"/>
          </p:cNvSpPr>
          <p:nvPr>
            <p:ph type="dt" sz="half" idx="10"/>
          </p:nvPr>
        </p:nvSpPr>
        <p:spPr>
          <a:xfrm>
            <a:off x="6583680" y="612648"/>
            <a:ext cx="957264" cy="457200"/>
          </a:xfrm>
        </p:spPr>
        <p:txBody>
          <a:bodyPr/>
          <a:lstStyle/>
          <a:p>
            <a:fld id="{7EAF463A-BC7C-46EE-9F1E-7F377CCA4891}" type="datetimeFigureOut">
              <a:rPr lang="en-US" smtClean="0"/>
              <a:pPr/>
              <a:t>11/7/2023</a:t>
            </a:fld>
            <a:endParaRPr lang="en-US"/>
          </a:p>
        </p:txBody>
      </p:sp>
      <p:sp>
        <p:nvSpPr>
          <p:cNvPr id="4" name="Нижний колонтитул 3"/>
          <p:cNvSpPr>
            <a:spLocks noGrp="1"/>
          </p:cNvSpPr>
          <p:nvPr>
            <p:ph type="ftr" sz="quarter" idx="11"/>
          </p:nvPr>
        </p:nvSpPr>
        <p:spPr>
          <a:xfrm>
            <a:off x="5257800" y="612648"/>
            <a:ext cx="1325880" cy="457200"/>
          </a:xfrm>
        </p:spPr>
        <p:txBody>
          <a:bodyPr/>
          <a:lstStyle/>
          <a:p>
            <a:endParaRPr lang="en-US"/>
          </a:p>
        </p:txBody>
      </p:sp>
      <p:sp>
        <p:nvSpPr>
          <p:cNvPr id="5" name="Номер слайда 4"/>
          <p:cNvSpPr>
            <a:spLocks noGrp="1"/>
          </p:cNvSpPr>
          <p:nvPr>
            <p:ph type="sldNum" sz="quarter" idx="12"/>
          </p:nvPr>
        </p:nvSpPr>
        <p:spPr>
          <a:xfrm>
            <a:off x="8174736" y="2272"/>
            <a:ext cx="762000" cy="365760"/>
          </a:xfrm>
        </p:spPr>
        <p:txBody>
          <a:bodyPr/>
          <a:lstStyle/>
          <a:p>
            <a:fld id="{A483448D-3A78-4528-A469-B745A65DA4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EAF463A-BC7C-46EE-9F1E-7F377CCA4891}" type="datetimeFigureOut">
              <a:rPr lang="en-US" smtClean="0"/>
              <a:pPr/>
              <a:t>11/7/2023</a:t>
            </a:fld>
            <a:endParaRPr lang="en-US"/>
          </a:p>
        </p:txBody>
      </p:sp>
      <p:sp>
        <p:nvSpPr>
          <p:cNvPr id="3" name="Нижний колонтитул 2"/>
          <p:cNvSpPr>
            <a:spLocks noGrp="1"/>
          </p:cNvSpPr>
          <p:nvPr>
            <p:ph type="ftr" sz="quarter" idx="11"/>
          </p:nvPr>
        </p:nvSpPr>
        <p:spPr/>
        <p:txBody>
          <a:bodyPr/>
          <a:lstStyle/>
          <a:p>
            <a:endParaRPr lang="en-US"/>
          </a:p>
        </p:txBody>
      </p:sp>
      <p:sp>
        <p:nvSpPr>
          <p:cNvPr id="4" name="Номер слайда 3"/>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53496" y="1101970"/>
            <a:ext cx="3383280" cy="877824"/>
          </a:xfrm>
        </p:spPr>
        <p:txBody>
          <a:bodyPr anchor="b"/>
          <a:lstStyle>
            <a:lvl1pPr algn="l">
              <a:buNone/>
              <a:defRPr sz="1800" b="1"/>
            </a:lvl1pPr>
          </a:lstStyle>
          <a:p>
            <a:r>
              <a:rPr kumimoji="0" lang="ru-RU" smtClean="0"/>
              <a:t>Образец заголовка</a:t>
            </a:r>
            <a:endParaRPr kumimoji="0" lang="en-US"/>
          </a:p>
        </p:txBody>
      </p:sp>
      <p:sp>
        <p:nvSpPr>
          <p:cNvPr id="3" name="Текст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7EAF463A-BC7C-46EE-9F1E-7F377CCA4891}" type="datetimeFigureOut">
              <a:rPr lang="en-US" smtClean="0"/>
              <a:pPr/>
              <a:t>11/7/2023</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7EAF463A-BC7C-46EE-9F1E-7F377CCA4891}" type="datetimeFigureOut">
              <a:rPr lang="en-US" smtClean="0"/>
              <a:pPr/>
              <a:t>11/7/2023</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Прямоугольник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Прямоугольник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Прямоугольник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Прямоугольник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Прямоугольник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Скругленный прямоугольник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Скругленный прямоугольник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Прямоугольник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Прямоугольник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Прямоугольник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Прямоугольник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Прямоугольник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Прямоугольник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Заголовок 21"/>
          <p:cNvSpPr>
            <a:spLocks noGrp="1"/>
          </p:cNvSpPr>
          <p:nvPr>
            <p:ph type="title"/>
          </p:nvPr>
        </p:nvSpPr>
        <p:spPr>
          <a:xfrm>
            <a:off x="457200" y="1143000"/>
            <a:ext cx="8229600" cy="10668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7EAF463A-BC7C-46EE-9F1E-7F377CCA4891}" type="datetimeFigureOut">
              <a:rPr lang="en-US" smtClean="0"/>
              <a:pPr/>
              <a:t>11/7/2023</a:t>
            </a:fld>
            <a:endParaRPr lang="en-US"/>
          </a:p>
        </p:txBody>
      </p:sp>
      <p:sp>
        <p:nvSpPr>
          <p:cNvPr id="3" name="Нижний колонтитул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Номер слайда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A483448D-3A78-4528-A469-B745A65DA48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b="1" dirty="0" smtClean="0">
                <a:latin typeface="Times New Roman" pitchFamily="18" charset="0"/>
                <a:cs typeface="Times New Roman" pitchFamily="18" charset="0"/>
              </a:rPr>
              <a:t>«Использование игровых форм на уроках </a:t>
            </a:r>
            <a:r>
              <a:rPr lang="ru-RU" b="1" dirty="0" smtClean="0">
                <a:latin typeface="Times New Roman" pitchFamily="18" charset="0"/>
                <a:cs typeface="Times New Roman" pitchFamily="18" charset="0"/>
              </a:rPr>
              <a:t>химии</a:t>
            </a:r>
            <a:r>
              <a:rPr lang="ru-RU" b="1" dirty="0" smtClean="0">
                <a:latin typeface="Times New Roman" pitchFamily="18" charset="0"/>
                <a:cs typeface="Times New Roman" pitchFamily="18" charset="0"/>
              </a:rPr>
              <a:t>»</a:t>
            </a:r>
            <a:r>
              <a:rPr lang="ru-RU" dirty="0" smtClean="0"/>
              <a:t/>
            </a:r>
            <a:br>
              <a:rPr lang="ru-RU" dirty="0" smtClean="0"/>
            </a:br>
            <a:endParaRPr lang="ru-RU" dirty="0"/>
          </a:p>
        </p:txBody>
      </p:sp>
      <p:sp>
        <p:nvSpPr>
          <p:cNvPr id="3" name="Подзаголовок 2"/>
          <p:cNvSpPr>
            <a:spLocks noGrp="1"/>
          </p:cNvSpPr>
          <p:nvPr>
            <p:ph type="subTitle" idx="1"/>
          </p:nvPr>
        </p:nvSpPr>
        <p:spPr>
          <a:xfrm>
            <a:off x="4724400" y="3886200"/>
            <a:ext cx="3733800" cy="1752600"/>
          </a:xfrm>
        </p:spPr>
        <p:txBody>
          <a:bodyPr>
            <a:normAutofit fontScale="25000" lnSpcReduction="20000"/>
          </a:bodyPr>
          <a:lstStyle/>
          <a:p>
            <a:r>
              <a:rPr lang="ru-RU" sz="7200" b="1" i="1" dirty="0" smtClean="0"/>
              <a:t> </a:t>
            </a:r>
          </a:p>
          <a:p>
            <a:r>
              <a:rPr lang="ru-RU" sz="7200" b="1" dirty="0" smtClean="0">
                <a:latin typeface="Times New Roman" pitchFamily="18" charset="0"/>
                <a:cs typeface="Times New Roman" pitchFamily="18" charset="0"/>
              </a:rPr>
              <a:t>Учитель биологии, химии, географии </a:t>
            </a:r>
          </a:p>
          <a:p>
            <a:r>
              <a:rPr lang="ru-RU" sz="7200" b="1" dirty="0" smtClean="0">
                <a:latin typeface="Times New Roman" pitchFamily="18" charset="0"/>
                <a:cs typeface="Times New Roman" pitchFamily="18" charset="0"/>
              </a:rPr>
              <a:t>МБОУ ООШ 15                                                                                                                            имени Героя Советского Союза </a:t>
            </a:r>
          </a:p>
          <a:p>
            <a:r>
              <a:rPr lang="ru-RU" sz="7200" b="1" dirty="0" smtClean="0">
                <a:latin typeface="Times New Roman" pitchFamily="18" charset="0"/>
                <a:cs typeface="Times New Roman" pitchFamily="18" charset="0"/>
              </a:rPr>
              <a:t>В.П. Иваненко</a:t>
            </a:r>
          </a:p>
          <a:p>
            <a:r>
              <a:rPr lang="ru-RU" sz="7200" b="1" dirty="0" smtClean="0">
                <a:latin typeface="Times New Roman" pitchFamily="18" charset="0"/>
                <a:cs typeface="Times New Roman" pitchFamily="18" charset="0"/>
              </a:rPr>
              <a:t> станицы </a:t>
            </a:r>
            <a:r>
              <a:rPr lang="ru-RU" sz="7200" b="1" dirty="0" err="1" smtClean="0">
                <a:latin typeface="Times New Roman" pitchFamily="18" charset="0"/>
                <a:cs typeface="Times New Roman" pitchFamily="18" charset="0"/>
              </a:rPr>
              <a:t>Махошевской</a:t>
            </a:r>
            <a:endParaRPr lang="ru-RU" sz="7200" b="1" dirty="0" smtClean="0">
              <a:latin typeface="Times New Roman" pitchFamily="18" charset="0"/>
              <a:cs typeface="Times New Roman" pitchFamily="18" charset="0"/>
            </a:endParaRPr>
          </a:p>
          <a:p>
            <a:r>
              <a:rPr lang="ru-RU" sz="7200" b="1" dirty="0" smtClean="0">
                <a:latin typeface="Times New Roman" pitchFamily="18" charset="0"/>
                <a:cs typeface="Times New Roman" pitchFamily="18" charset="0"/>
              </a:rPr>
              <a:t> </a:t>
            </a:r>
            <a:r>
              <a:rPr lang="ru-RU" sz="7200" b="1" dirty="0" err="1" smtClean="0">
                <a:latin typeface="Times New Roman" pitchFamily="18" charset="0"/>
                <a:cs typeface="Times New Roman" pitchFamily="18" charset="0"/>
              </a:rPr>
              <a:t>Шулякова</a:t>
            </a:r>
            <a:r>
              <a:rPr lang="ru-RU" sz="7200" b="1" dirty="0" smtClean="0">
                <a:latin typeface="Times New Roman" pitchFamily="18" charset="0"/>
                <a:cs typeface="Times New Roman" pitchFamily="18" charset="0"/>
              </a:rPr>
              <a:t> Наталья</a:t>
            </a:r>
          </a:p>
          <a:p>
            <a:r>
              <a:rPr lang="ru-RU" sz="7200" b="1" dirty="0" smtClean="0">
                <a:latin typeface="Times New Roman" pitchFamily="18" charset="0"/>
                <a:cs typeface="Times New Roman" pitchFamily="18" charset="0"/>
              </a:rPr>
              <a:t>Андреевна</a:t>
            </a:r>
          </a:p>
          <a:p>
            <a:endParaRPr lang="ru-RU" sz="2000" b="1" i="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p:txBody>
          <a:bodyPr>
            <a:normAutofit fontScale="92500" lnSpcReduction="20000"/>
          </a:bodyPr>
          <a:lstStyle/>
          <a:p>
            <a:pPr algn="just"/>
            <a:r>
              <a:rPr lang="ru-RU" dirty="0" smtClean="0">
                <a:latin typeface="Times New Roman" pitchFamily="18" charset="0"/>
                <a:cs typeface="Times New Roman" pitchFamily="18" charset="0"/>
              </a:rPr>
              <a:t>Игра предполагает участие всех учащихся в той мере, на какую они способны. Учебный материал в игре усваивается через все органы приема информации, причем делается это непринужденно, как бы само собой, при этом деятельность учащихся носит творческий, практический характер. </a:t>
            </a:r>
          </a:p>
          <a:p>
            <a:pPr algn="just"/>
            <a:r>
              <a:rPr lang="ru-RU" dirty="0" smtClean="0">
                <a:latin typeface="Times New Roman" pitchFamily="18" charset="0"/>
                <a:cs typeface="Times New Roman" pitchFamily="18" charset="0"/>
              </a:rPr>
              <a:t>Важнейший психологический секрет игры в том, что она обязательно должна быть построена на интересе и удовольствии. Игра должна вызывать веселое удовлетворение от удачного ответа, быть эмоциональной, доступной и привлекательной. Цель игры должна быть достижимой, а оформление - красочным и разнообразным.</a:t>
            </a:r>
          </a:p>
          <a:p>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smtClean="0"/>
              <a:t> </a:t>
            </a:r>
            <a:r>
              <a:rPr lang="ru-RU" sz="2700" dirty="0" smtClean="0">
                <a:latin typeface="Times New Roman" pitchFamily="18" charset="0"/>
                <a:cs typeface="Times New Roman" pitchFamily="18" charset="0"/>
              </a:rPr>
              <a:t> </a:t>
            </a:r>
            <a:r>
              <a:rPr lang="ru-RU" sz="3100" dirty="0" smtClean="0">
                <a:latin typeface="Times New Roman" pitchFamily="18" charset="0"/>
                <a:cs typeface="Times New Roman" pitchFamily="18" charset="0"/>
              </a:rPr>
              <a:t> </a:t>
            </a:r>
            <a:r>
              <a:rPr lang="ru-RU" sz="3100" b="1" dirty="0" smtClean="0">
                <a:latin typeface="Times New Roman" pitchFamily="18" charset="0"/>
                <a:cs typeface="Times New Roman" pitchFamily="18" charset="0"/>
              </a:rPr>
              <a:t>Игра оказывает весьма значительное воздействие на формирование положительной мотивации к учению:</a:t>
            </a:r>
            <a:endParaRPr lang="ru-RU" sz="3100" b="1"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70000" lnSpcReduction="20000"/>
          </a:bodyPr>
          <a:lstStyle/>
          <a:p>
            <a:pPr>
              <a:buNone/>
            </a:pPr>
            <a:r>
              <a:rPr lang="ru-RU" dirty="0" smtClean="0"/>
              <a:t>  </a:t>
            </a:r>
          </a:p>
          <a:p>
            <a:pPr lvl="0" algn="just"/>
            <a:r>
              <a:rPr lang="ru-RU" b="1" dirty="0" smtClean="0">
                <a:latin typeface="Times New Roman" pitchFamily="18" charset="0"/>
                <a:cs typeface="Times New Roman" pitchFamily="18" charset="0"/>
              </a:rPr>
              <a:t>развивает</a:t>
            </a:r>
            <a:r>
              <a:rPr lang="ru-RU" dirty="0" smtClean="0">
                <a:latin typeface="Times New Roman" pitchFamily="18" charset="0"/>
                <a:cs typeface="Times New Roman" pitchFamily="18" charset="0"/>
              </a:rPr>
              <a:t> самостоятельность учащихся, их творческие способности,</a:t>
            </a:r>
          </a:p>
          <a:p>
            <a:pPr lvl="0" algn="just"/>
            <a:r>
              <a:rPr lang="ru-RU" b="1" dirty="0" smtClean="0">
                <a:latin typeface="Times New Roman" pitchFamily="18" charset="0"/>
                <a:cs typeface="Times New Roman" pitchFamily="18" charset="0"/>
              </a:rPr>
              <a:t>активизирует</a:t>
            </a:r>
            <a:r>
              <a:rPr lang="ru-RU" dirty="0" smtClean="0">
                <a:latin typeface="Times New Roman" pitchFamily="18" charset="0"/>
                <a:cs typeface="Times New Roman" pitchFamily="18" charset="0"/>
              </a:rPr>
              <a:t> познавательную деятельность,</a:t>
            </a:r>
          </a:p>
          <a:p>
            <a:pPr lvl="0" algn="just"/>
            <a:r>
              <a:rPr lang="ru-RU" b="1" dirty="0" smtClean="0">
                <a:latin typeface="Times New Roman" pitchFamily="18" charset="0"/>
                <a:cs typeface="Times New Roman" pitchFamily="18" charset="0"/>
              </a:rPr>
              <a:t>способствует </a:t>
            </a:r>
            <a:r>
              <a:rPr lang="ru-RU" dirty="0" smtClean="0">
                <a:latin typeface="Times New Roman" pitchFamily="18" charset="0"/>
                <a:cs typeface="Times New Roman" pitchFamily="18" charset="0"/>
              </a:rPr>
              <a:t>закреплению и углублению знаний,</a:t>
            </a:r>
          </a:p>
          <a:p>
            <a:pPr lvl="0" algn="just"/>
            <a:r>
              <a:rPr lang="ru-RU" b="1" dirty="0" smtClean="0">
                <a:latin typeface="Times New Roman" pitchFamily="18" charset="0"/>
                <a:cs typeface="Times New Roman" pitchFamily="18" charset="0"/>
              </a:rPr>
              <a:t>развивает</a:t>
            </a:r>
            <a:r>
              <a:rPr lang="ru-RU" dirty="0" smtClean="0">
                <a:latin typeface="Times New Roman" pitchFamily="18" charset="0"/>
                <a:cs typeface="Times New Roman" pitchFamily="18" charset="0"/>
              </a:rPr>
              <a:t> логическое мышление,</a:t>
            </a:r>
          </a:p>
          <a:p>
            <a:pPr lvl="0" algn="just"/>
            <a:r>
              <a:rPr lang="ru-RU" b="1" dirty="0" smtClean="0">
                <a:latin typeface="Times New Roman" pitchFamily="18" charset="0"/>
                <a:cs typeface="Times New Roman" pitchFamily="18" charset="0"/>
              </a:rPr>
              <a:t>объединяет</a:t>
            </a:r>
            <a:r>
              <a:rPr lang="ru-RU" dirty="0" smtClean="0">
                <a:latin typeface="Times New Roman" pitchFamily="18" charset="0"/>
                <a:cs typeface="Times New Roman" pitchFamily="18" charset="0"/>
              </a:rPr>
              <a:t> учащихся в дружные коллективы, связанные общими интересами,</a:t>
            </a:r>
          </a:p>
          <a:p>
            <a:pPr lvl="0" algn="just"/>
            <a:r>
              <a:rPr lang="ru-RU" b="1" dirty="0" smtClean="0">
                <a:latin typeface="Times New Roman" pitchFamily="18" charset="0"/>
                <a:cs typeface="Times New Roman" pitchFamily="18" charset="0"/>
              </a:rPr>
              <a:t>формирует</a:t>
            </a:r>
            <a:r>
              <a:rPr lang="ru-RU" dirty="0" smtClean="0">
                <a:latin typeface="Times New Roman" pitchFamily="18" charset="0"/>
                <a:cs typeface="Times New Roman" pitchFamily="18" charset="0"/>
              </a:rPr>
              <a:t> профессиональный интерес,</a:t>
            </a:r>
          </a:p>
          <a:p>
            <a:pPr algn="just"/>
            <a:r>
              <a:rPr lang="ru-RU" b="1" dirty="0" smtClean="0">
                <a:latin typeface="Times New Roman" pitchFamily="18" charset="0"/>
                <a:cs typeface="Times New Roman" pitchFamily="18" charset="0"/>
              </a:rPr>
              <a:t>облегчает</a:t>
            </a:r>
            <a:r>
              <a:rPr lang="ru-RU" dirty="0" smtClean="0">
                <a:latin typeface="Times New Roman" pitchFamily="18" charset="0"/>
                <a:cs typeface="Times New Roman" pitchFamily="18" charset="0"/>
              </a:rPr>
              <a:t> сознательный выбор будущей профессии.         значительные трудности, тренируют свои силы, развивают способности и умения.</a:t>
            </a:r>
          </a:p>
          <a:p>
            <a:pPr algn="just"/>
            <a:r>
              <a:rPr lang="ru-RU" dirty="0" smtClean="0">
                <a:latin typeface="Times New Roman" pitchFamily="18" charset="0"/>
                <a:cs typeface="Times New Roman" pitchFamily="18" charset="0"/>
              </a:rPr>
              <a:t>Игровые технологии помогают сделать любой учебный материал увлекательным, вызывают у учеников глубокое удовлетворение, создают на уроке радостное рабочее настроение, облегчают процесс усвоения знаний. </a:t>
            </a:r>
          </a:p>
          <a:p>
            <a:pPr lvl="0"/>
            <a:endParaRPr lang="ru-RU" dirty="0" smtClean="0"/>
          </a:p>
          <a:p>
            <a:endParaRPr lang="ru-R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229600" cy="1219200"/>
          </a:xfrm>
        </p:spPr>
        <p:txBody>
          <a:bodyPr>
            <a:normAutofit fontScale="90000"/>
          </a:bodyPr>
          <a:lstStyle/>
          <a:p>
            <a:pPr algn="ctr"/>
            <a:r>
              <a:rPr lang="ru-RU" sz="2800" b="1" dirty="0" smtClean="0">
                <a:latin typeface="Times New Roman" pitchFamily="18" charset="0"/>
                <a:cs typeface="Times New Roman" pitchFamily="18" charset="0"/>
              </a:rPr>
              <a:t/>
            </a:r>
            <a:br>
              <a:rPr lang="ru-RU" sz="2800" b="1" dirty="0" smtClean="0">
                <a:latin typeface="Times New Roman" pitchFamily="18" charset="0"/>
                <a:cs typeface="Times New Roman" pitchFamily="18" charset="0"/>
              </a:rPr>
            </a:br>
            <a:r>
              <a:rPr lang="ru-RU" sz="2800" b="1" dirty="0" smtClean="0">
                <a:latin typeface="Times New Roman" pitchFamily="18" charset="0"/>
                <a:cs typeface="Times New Roman" pitchFamily="18" charset="0"/>
              </a:rPr>
              <a:t/>
            </a:r>
            <a:br>
              <a:rPr lang="ru-RU" sz="2800" b="1" dirty="0" smtClean="0">
                <a:latin typeface="Times New Roman" pitchFamily="18" charset="0"/>
                <a:cs typeface="Times New Roman" pitchFamily="18" charset="0"/>
              </a:rPr>
            </a:br>
            <a:r>
              <a:rPr lang="ru-RU" sz="3600" b="1" dirty="0" smtClean="0">
                <a:latin typeface="Times New Roman" pitchFamily="18" charset="0"/>
                <a:cs typeface="Times New Roman" pitchFamily="18" charset="0"/>
              </a:rPr>
              <a:t>Игра </a:t>
            </a:r>
            <a:r>
              <a:rPr lang="ru-RU" sz="3600" b="1" dirty="0" smtClean="0">
                <a:latin typeface="Times New Roman" pitchFamily="18" charset="0"/>
                <a:cs typeface="Times New Roman" pitchFamily="18" charset="0"/>
              </a:rPr>
              <a:t>«Учитель-ученик»</a:t>
            </a:r>
            <a:r>
              <a:rPr lang="ru-RU" sz="3600" dirty="0" smtClean="0">
                <a:latin typeface="Times New Roman" pitchFamily="18" charset="0"/>
                <a:cs typeface="Times New Roman" pitchFamily="18" charset="0"/>
              </a:rPr>
              <a:t/>
            </a:r>
            <a:br>
              <a:rPr lang="ru-RU" sz="3600" dirty="0" smtClean="0">
                <a:latin typeface="Times New Roman" pitchFamily="18" charset="0"/>
                <a:cs typeface="Times New Roman" pitchFamily="18" charset="0"/>
              </a:rPr>
            </a:br>
            <a:endParaRPr lang="ru-RU" sz="3600"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62500" lnSpcReduction="20000"/>
          </a:bodyPr>
          <a:lstStyle/>
          <a:p>
            <a:pPr algn="just"/>
            <a:r>
              <a:rPr lang="ru-RU" sz="4400" dirty="0" smtClean="0">
                <a:latin typeface="Times New Roman" pitchFamily="18" charset="0"/>
                <a:cs typeface="Times New Roman" pitchFamily="18" charset="0"/>
              </a:rPr>
              <a:t>«</a:t>
            </a:r>
            <a:r>
              <a:rPr lang="ru-RU" sz="4400" dirty="0" smtClean="0">
                <a:latin typeface="Times New Roman" pitchFamily="18" charset="0"/>
                <a:cs typeface="Times New Roman" pitchFamily="18" charset="0"/>
              </a:rPr>
              <a:t>Учитель» задает вопросы по определенной теме «ученику» и оценивает его знания. </a:t>
            </a:r>
          </a:p>
          <a:p>
            <a:pPr algn="just"/>
            <a:r>
              <a:rPr lang="ru-RU" sz="4400" dirty="0" smtClean="0">
                <a:latin typeface="Times New Roman" pitchFamily="18" charset="0"/>
                <a:cs typeface="Times New Roman" pitchFamily="18" charset="0"/>
              </a:rPr>
              <a:t>Например, вопросы по теме: «Периодическая система Д. И. Менделеева»</a:t>
            </a:r>
          </a:p>
          <a:p>
            <a:pPr algn="just"/>
            <a:r>
              <a:rPr lang="ru-RU" sz="4400" dirty="0" smtClean="0">
                <a:latin typeface="Times New Roman" pitchFamily="18" charset="0"/>
                <a:cs typeface="Times New Roman" pitchFamily="18" charset="0"/>
              </a:rPr>
              <a:t>1. Первый химический элемент в периодической системе (Н)</a:t>
            </a:r>
          </a:p>
          <a:p>
            <a:pPr algn="just"/>
            <a:r>
              <a:rPr lang="ru-RU" sz="4400" dirty="0" smtClean="0">
                <a:latin typeface="Times New Roman" pitchFamily="18" charset="0"/>
                <a:cs typeface="Times New Roman" pitchFamily="18" charset="0"/>
              </a:rPr>
              <a:t>2. Назвать первый химический элемент в группе благородных газов (Не)</a:t>
            </a:r>
          </a:p>
          <a:p>
            <a:pPr algn="just"/>
            <a:r>
              <a:rPr lang="ru-RU" sz="4400" dirty="0" smtClean="0">
                <a:latin typeface="Times New Roman" pitchFamily="18" charset="0"/>
                <a:cs typeface="Times New Roman" pitchFamily="18" charset="0"/>
              </a:rPr>
              <a:t>3. Назвать элемент, у которого только на первом электронном слое два электрона (Не) и др.</a:t>
            </a:r>
          </a:p>
          <a:p>
            <a:endParaRPr lang="ru-R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800" b="1" dirty="0" smtClean="0">
                <a:latin typeface="Times New Roman" pitchFamily="18" charset="0"/>
                <a:cs typeface="Times New Roman" pitchFamily="18" charset="0"/>
              </a:rPr>
              <a:t>Игра «Узнай меня»</a:t>
            </a:r>
            <a:r>
              <a:rPr lang="ru-RU" sz="2800" dirty="0" smtClean="0">
                <a:latin typeface="Times New Roman" pitchFamily="18" charset="0"/>
                <a:cs typeface="Times New Roman" pitchFamily="18" charset="0"/>
              </a:rPr>
              <a:t/>
            </a:r>
            <a:br>
              <a:rPr lang="ru-RU" sz="2800" dirty="0" smtClean="0">
                <a:latin typeface="Times New Roman" pitchFamily="18" charset="0"/>
                <a:cs typeface="Times New Roman" pitchFamily="18" charset="0"/>
              </a:rPr>
            </a:br>
            <a:endParaRPr lang="ru-RU" sz="2800" dirty="0">
              <a:latin typeface="Times New Roman" pitchFamily="18" charset="0"/>
              <a:cs typeface="Times New Roman" pitchFamily="18" charset="0"/>
            </a:endParaRPr>
          </a:p>
        </p:txBody>
      </p:sp>
      <p:sp>
        <p:nvSpPr>
          <p:cNvPr id="3" name="Содержимое 2"/>
          <p:cNvSpPr>
            <a:spLocks noGrp="1"/>
          </p:cNvSpPr>
          <p:nvPr>
            <p:ph idx="1"/>
          </p:nvPr>
        </p:nvSpPr>
        <p:spPr>
          <a:xfrm>
            <a:off x="381000" y="1981200"/>
            <a:ext cx="8229600" cy="4572000"/>
          </a:xfrm>
        </p:spPr>
        <p:txBody>
          <a:bodyPr>
            <a:normAutofit/>
          </a:bodyPr>
          <a:lstStyle/>
          <a:p>
            <a:pPr algn="just"/>
            <a:r>
              <a:rPr lang="ru-RU" dirty="0" smtClean="0">
                <a:latin typeface="Times New Roman" pitchFamily="18" charset="0"/>
                <a:cs typeface="Times New Roman" pitchFamily="18" charset="0"/>
              </a:rPr>
              <a:t>На доске учитель пишет названия химических реакций различных типов и распределяет их среди игроков. На столе в беспорядке находятся карточки с уравнениями химических реакций разных типов. Каждый ученик должен выбрать среди всех карточек только те, на которых написаны уравнения химических реакций нужного ему типа. Ученик, допустивший ошибку, дает определение реакции данного типа и приводит пример.</a:t>
            </a:r>
            <a:r>
              <a:rPr lang="ru-RU" dirty="0" smtClean="0"/>
              <a:t> </a:t>
            </a:r>
          </a:p>
          <a:p>
            <a:endParaRPr lang="ru-RU"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800" b="1" dirty="0" smtClean="0">
                <a:latin typeface="Times New Roman" pitchFamily="18" charset="0"/>
                <a:cs typeface="Times New Roman" pitchFamily="18" charset="0"/>
              </a:rPr>
              <a:t>Игра «Продолжите ряд»</a:t>
            </a:r>
            <a:endParaRPr lang="ru-RU" sz="2800" b="1" dirty="0">
              <a:latin typeface="Times New Roman" pitchFamily="18" charset="0"/>
              <a:cs typeface="Times New Roman" pitchFamily="18" charset="0"/>
            </a:endParaRPr>
          </a:p>
        </p:txBody>
      </p:sp>
      <p:sp>
        <p:nvSpPr>
          <p:cNvPr id="3" name="Содержимое 2"/>
          <p:cNvSpPr>
            <a:spLocks noGrp="1"/>
          </p:cNvSpPr>
          <p:nvPr>
            <p:ph idx="1"/>
          </p:nvPr>
        </p:nvSpPr>
        <p:spPr/>
        <p:txBody>
          <a:bodyPr/>
          <a:lstStyle/>
          <a:p>
            <a:pPr algn="just"/>
            <a:r>
              <a:rPr lang="ru-RU" dirty="0" smtClean="0">
                <a:latin typeface="Times New Roman" pitchFamily="18" charset="0"/>
                <a:cs typeface="Times New Roman" pitchFamily="18" charset="0"/>
              </a:rPr>
              <a:t>Заданы </a:t>
            </a:r>
            <a:r>
              <a:rPr lang="ru-RU" dirty="0" smtClean="0">
                <a:latin typeface="Times New Roman" pitchFamily="18" charset="0"/>
                <a:cs typeface="Times New Roman" pitchFamily="18" charset="0"/>
              </a:rPr>
              <a:t>несколько членов ряда. Нужно обнаружить закономерность чередования объектов и продолжить ряд.</a:t>
            </a:r>
          </a:p>
          <a:p>
            <a:pPr algn="just"/>
            <a:r>
              <a:rPr lang="ru-RU" dirty="0" smtClean="0">
                <a:latin typeface="Times New Roman" pitchFamily="18" charset="0"/>
                <a:cs typeface="Times New Roman" pitchFamily="18" charset="0"/>
              </a:rPr>
              <a:t>Пример</a:t>
            </a:r>
            <a:r>
              <a:rPr lang="en-US"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а</a:t>
            </a:r>
            <a:r>
              <a:rPr lang="en-US" dirty="0" smtClean="0">
                <a:latin typeface="Times New Roman" pitchFamily="18" charset="0"/>
                <a:cs typeface="Times New Roman" pitchFamily="18" charset="0"/>
              </a:rPr>
              <a:t>) Li, Al, As, </a:t>
            </a:r>
            <a:r>
              <a:rPr lang="ru-RU" dirty="0" smtClean="0">
                <a:latin typeface="Times New Roman" pitchFamily="18" charset="0"/>
                <a:cs typeface="Times New Roman" pitchFamily="18" charset="0"/>
              </a:rPr>
              <a:t>б</a:t>
            </a:r>
            <a:r>
              <a:rPr lang="en-US" dirty="0" smtClean="0">
                <a:latin typeface="Times New Roman" pitchFamily="18" charset="0"/>
                <a:cs typeface="Times New Roman" pitchFamily="18" charset="0"/>
              </a:rPr>
              <a:t>) F-,:, Na+, S2-, </a:t>
            </a:r>
            <a:r>
              <a:rPr lang="en-US" dirty="0" err="1" smtClean="0">
                <a:latin typeface="Times New Roman" pitchFamily="18" charset="0"/>
                <a:cs typeface="Times New Roman" pitchFamily="18" charset="0"/>
              </a:rPr>
              <a:t>Ar</a:t>
            </a:r>
            <a:r>
              <a:rPr lang="en-US" dirty="0" smtClean="0">
                <a:latin typeface="Times New Roman" pitchFamily="18" charset="0"/>
                <a:cs typeface="Times New Roman" pitchFamily="18" charset="0"/>
              </a:rPr>
              <a:t>,:</a:t>
            </a:r>
            <a:endParaRPr lang="ru-RU" dirty="0" smtClean="0">
              <a:latin typeface="Times New Roman" pitchFamily="18" charset="0"/>
              <a:cs typeface="Times New Roman" pitchFamily="18" charset="0"/>
            </a:endParaRPr>
          </a:p>
          <a:p>
            <a:pPr algn="just"/>
            <a:r>
              <a:rPr lang="ru-RU" dirty="0" smtClean="0">
                <a:latin typeface="Times New Roman" pitchFamily="18" charset="0"/>
                <a:cs typeface="Times New Roman" pitchFamily="18" charset="0"/>
              </a:rPr>
              <a:t>Варианты ответов</a:t>
            </a:r>
            <a:r>
              <a:rPr lang="en-US"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а</a:t>
            </a:r>
            <a:r>
              <a:rPr lang="en-US" dirty="0" smtClean="0">
                <a:latin typeface="Times New Roman" pitchFamily="18" charset="0"/>
                <a:cs typeface="Times New Roman" pitchFamily="18" charset="0"/>
              </a:rPr>
              <a:t>) Li, Al, </a:t>
            </a:r>
            <a:r>
              <a:rPr lang="en-US" dirty="0" err="1" smtClean="0">
                <a:latin typeface="Times New Roman" pitchFamily="18" charset="0"/>
                <a:cs typeface="Times New Roman" pitchFamily="18" charset="0"/>
              </a:rPr>
              <a:t>As,Ts</a:t>
            </a:r>
            <a:endParaRPr lang="ru-RU" dirty="0" smtClean="0">
              <a:latin typeface="Times New Roman" pitchFamily="18" charset="0"/>
              <a:cs typeface="Times New Roman" pitchFamily="18" charset="0"/>
            </a:endParaRPr>
          </a:p>
          <a:p>
            <a:pPr algn="just"/>
            <a:r>
              <a:rPr lang="ru-RU" dirty="0" smtClean="0">
                <a:latin typeface="Times New Roman" pitchFamily="18" charset="0"/>
                <a:cs typeface="Times New Roman" pitchFamily="18" charset="0"/>
              </a:rPr>
              <a:t>б</a:t>
            </a:r>
            <a:r>
              <a:rPr lang="en-US" dirty="0" smtClean="0">
                <a:latin typeface="Times New Roman" pitchFamily="18" charset="0"/>
                <a:cs typeface="Times New Roman" pitchFamily="18" charset="0"/>
              </a:rPr>
              <a:t>) F-,Ne, Na+, S2-, </a:t>
            </a:r>
            <a:r>
              <a:rPr lang="en-US" dirty="0" err="1" smtClean="0">
                <a:latin typeface="Times New Roman" pitchFamily="18" charset="0"/>
                <a:cs typeface="Times New Roman" pitchFamily="18" charset="0"/>
              </a:rPr>
              <a:t>Ar</a:t>
            </a:r>
            <a:r>
              <a:rPr lang="en-US" dirty="0" smtClean="0">
                <a:latin typeface="Times New Roman" pitchFamily="18" charset="0"/>
                <a:cs typeface="Times New Roman" pitchFamily="18" charset="0"/>
              </a:rPr>
              <a:t>, As3-, Kr, In3+</a:t>
            </a:r>
            <a:endParaRPr lang="ru-RU" dirty="0" smtClean="0">
              <a:latin typeface="Times New Roman" pitchFamily="18" charset="0"/>
              <a:cs typeface="Times New Roman" pitchFamily="18" charset="0"/>
            </a:endParaRPr>
          </a:p>
          <a:p>
            <a:endParaRPr lang="ru-R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838200"/>
            <a:ext cx="8229600" cy="838200"/>
          </a:xfrm>
        </p:spPr>
        <p:txBody>
          <a:bodyPr/>
          <a:lstStyle/>
          <a:p>
            <a:pPr algn="ctr"/>
            <a:r>
              <a:rPr lang="ru-RU" b="1" dirty="0" smtClean="0">
                <a:latin typeface="Times New Roman" pitchFamily="18" charset="0"/>
                <a:cs typeface="Times New Roman" pitchFamily="18" charset="0"/>
              </a:rPr>
              <a:t>Загадки.</a:t>
            </a:r>
            <a:r>
              <a:rPr lang="ru-RU" b="1" dirty="0" smtClean="0"/>
              <a:t> </a:t>
            </a:r>
            <a:endParaRPr lang="ru-RU" dirty="0"/>
          </a:p>
        </p:txBody>
      </p:sp>
      <p:sp>
        <p:nvSpPr>
          <p:cNvPr id="3" name="Содержимое 2"/>
          <p:cNvSpPr>
            <a:spLocks noGrp="1"/>
          </p:cNvSpPr>
          <p:nvPr>
            <p:ph idx="1"/>
          </p:nvPr>
        </p:nvSpPr>
        <p:spPr>
          <a:xfrm>
            <a:off x="533400" y="1676400"/>
            <a:ext cx="8229600" cy="4525963"/>
          </a:xfrm>
        </p:spPr>
        <p:txBody>
          <a:bodyPr>
            <a:normAutofit/>
          </a:bodyPr>
          <a:lstStyle/>
          <a:p>
            <a:pPr algn="just"/>
            <a:r>
              <a:rPr lang="ru-RU" dirty="0" smtClean="0">
                <a:latin typeface="Times New Roman" pitchFamily="18" charset="0"/>
                <a:cs typeface="Times New Roman" pitchFamily="18" charset="0"/>
              </a:rPr>
              <a:t>Несложные, интересные загадки тоже могут активизировать мысленную деятельность учащихся и в начале урока и при изучении сложных тем, когда дети порядком устали.</a:t>
            </a:r>
          </a:p>
          <a:p>
            <a:pPr algn="just"/>
            <a:r>
              <a:rPr lang="ru-RU" dirty="0" smtClean="0">
                <a:latin typeface="Times New Roman" pitchFamily="18" charset="0"/>
                <a:cs typeface="Times New Roman" pitchFamily="18" charset="0"/>
              </a:rPr>
              <a:t>1) Тот элемент в печной трубе находим в виде сажи, и в простом карандаше его встречаем даже. </a:t>
            </a:r>
            <a:r>
              <a:rPr lang="ru-RU" i="1" dirty="0" smtClean="0">
                <a:latin typeface="Times New Roman" pitchFamily="18" charset="0"/>
                <a:cs typeface="Times New Roman" pitchFamily="18" charset="0"/>
              </a:rPr>
              <a:t>(Углерод)</a:t>
            </a:r>
            <a:endParaRPr lang="ru-RU" dirty="0" smtClean="0">
              <a:latin typeface="Times New Roman" pitchFamily="18" charset="0"/>
              <a:cs typeface="Times New Roman" pitchFamily="18" charset="0"/>
            </a:endParaRPr>
          </a:p>
          <a:p>
            <a:pPr algn="just"/>
            <a:r>
              <a:rPr lang="ru-RU" dirty="0" smtClean="0">
                <a:latin typeface="Times New Roman" pitchFamily="18" charset="0"/>
                <a:cs typeface="Times New Roman" pitchFamily="18" charset="0"/>
              </a:rPr>
              <a:t>2) Из меня состоит все живое: Я - графит, антрацит и алмаз, Я на улице, в школе и в поле, Я в деревьях и в каждом из вас. </a:t>
            </a:r>
            <a:r>
              <a:rPr lang="ru-RU" i="1" dirty="0" smtClean="0">
                <a:latin typeface="Times New Roman" pitchFamily="18" charset="0"/>
                <a:cs typeface="Times New Roman" pitchFamily="18" charset="0"/>
              </a:rPr>
              <a:t>(Углерод)</a:t>
            </a:r>
            <a:r>
              <a:rPr lang="ru-RU" dirty="0" smtClean="0">
                <a:latin typeface="Times New Roman" pitchFamily="18" charset="0"/>
                <a:cs typeface="Times New Roman" pitchFamily="18" charset="0"/>
              </a:rPr>
              <a:t>.</a:t>
            </a:r>
          </a:p>
          <a:p>
            <a:endParaRPr lang="ru-RU"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800" b="1" dirty="0" smtClean="0">
                <a:latin typeface="Times New Roman" pitchFamily="18" charset="0"/>
                <a:cs typeface="Times New Roman" pitchFamily="18" charset="0"/>
              </a:rPr>
              <a:t>Игра «Найди ошибку»</a:t>
            </a:r>
            <a:r>
              <a:rPr lang="ru-RU" sz="2800" dirty="0" smtClean="0">
                <a:latin typeface="Times New Roman" pitchFamily="18" charset="0"/>
                <a:cs typeface="Times New Roman" pitchFamily="18" charset="0"/>
              </a:rPr>
              <a:t/>
            </a:r>
            <a:br>
              <a:rPr lang="ru-RU" sz="2800" dirty="0" smtClean="0">
                <a:latin typeface="Times New Roman" pitchFamily="18" charset="0"/>
                <a:cs typeface="Times New Roman" pitchFamily="18" charset="0"/>
              </a:rPr>
            </a:br>
            <a:endParaRPr lang="ru-RU" sz="2800"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92500" lnSpcReduction="10000"/>
          </a:bodyPr>
          <a:lstStyle/>
          <a:p>
            <a:pPr algn="just"/>
            <a:r>
              <a:rPr lang="ru-RU" b="1"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Учащиеся разбиваются на команды (по числу рядов столов в классе). Каждая команда получает от учителя по одной карточке. По сигналу учителя игроки, сидящие за первыми столами, находят и вычеркивают несоответствующие названия химических элементов в первой строке карточки и передают ее ученикам за вторыми столами, те исправляют ошибки во второй строке карточки и передают ее дальше и т. д. </a:t>
            </a:r>
          </a:p>
          <a:p>
            <a:pPr algn="just"/>
            <a:r>
              <a:rPr lang="ru-RU" dirty="0" smtClean="0">
                <a:latin typeface="Times New Roman" pitchFamily="18" charset="0"/>
                <a:cs typeface="Times New Roman" pitchFamily="18" charset="0"/>
              </a:rPr>
              <a:t>Побеждает команда, которая первой правильно найдет и исправит все ошибки. После игры обсуждаются результаты.</a:t>
            </a:r>
            <a:r>
              <a:rPr lang="ru-RU" dirty="0" smtClean="0"/>
              <a:t> </a:t>
            </a:r>
          </a:p>
          <a:p>
            <a:endParaRPr lang="ru-RU"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85800"/>
            <a:ext cx="8229600" cy="609600"/>
          </a:xfrm>
        </p:spPr>
        <p:txBody>
          <a:bodyPr>
            <a:normAutofit fontScale="90000"/>
          </a:bodyPr>
          <a:lstStyle/>
          <a:p>
            <a:pPr lvl="0" algn="ctr"/>
            <a:r>
              <a:rPr lang="ru-RU" dirty="0" smtClean="0">
                <a:latin typeface="Times New Roman" pitchFamily="18" charset="0"/>
                <a:cs typeface="Times New Roman" pitchFamily="18" charset="0"/>
              </a:rPr>
              <a:t>Игра </a:t>
            </a:r>
            <a:r>
              <a:rPr lang="ru-RU" dirty="0" smtClean="0">
                <a:latin typeface="Times New Roman" pitchFamily="18" charset="0"/>
                <a:cs typeface="Times New Roman" pitchFamily="18" charset="0"/>
              </a:rPr>
              <a:t>«Третий лишний»</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a:xfrm>
            <a:off x="457200" y="1295400"/>
            <a:ext cx="8229600" cy="4830763"/>
          </a:xfrm>
        </p:spPr>
        <p:txBody>
          <a:bodyPr>
            <a:noAutofit/>
          </a:bodyPr>
          <a:lstStyle/>
          <a:p>
            <a:pPr algn="just"/>
            <a:r>
              <a:rPr lang="ru-RU" sz="2000" dirty="0" smtClean="0">
                <a:latin typeface="Times New Roman" pitchFamily="18" charset="0"/>
                <a:cs typeface="Times New Roman" pitchFamily="18" charset="0"/>
              </a:rPr>
              <a:t>При подготовке к игре можно использовать </a:t>
            </a:r>
            <a:r>
              <a:rPr lang="ru-RU" sz="2000" dirty="0" err="1" smtClean="0">
                <a:latin typeface="Times New Roman" pitchFamily="18" charset="0"/>
                <a:cs typeface="Times New Roman" pitchFamily="18" charset="0"/>
              </a:rPr>
              <a:t>мультимедийную</a:t>
            </a:r>
            <a:r>
              <a:rPr lang="ru-RU" sz="2000" dirty="0" smtClean="0">
                <a:latin typeface="Times New Roman" pitchFamily="18" charset="0"/>
                <a:cs typeface="Times New Roman" pitchFamily="18" charset="0"/>
              </a:rPr>
              <a:t> презентацию с использованием </a:t>
            </a:r>
            <a:r>
              <a:rPr lang="ru-RU" sz="2000" b="1" dirty="0" smtClean="0">
                <a:latin typeface="Times New Roman" pitchFamily="18" charset="0"/>
                <a:cs typeface="Times New Roman" pitchFamily="18" charset="0"/>
              </a:rPr>
              <a:t>триггеров</a:t>
            </a:r>
            <a:r>
              <a:rPr lang="ru-RU" sz="2000" dirty="0" smtClean="0">
                <a:latin typeface="Times New Roman" pitchFamily="18" charset="0"/>
                <a:cs typeface="Times New Roman" pitchFamily="18" charset="0"/>
              </a:rPr>
              <a:t> (или «горячая зона» – объект на слайде, щелчок по которому анимирует его).</a:t>
            </a:r>
          </a:p>
          <a:p>
            <a:pPr algn="just"/>
            <a:r>
              <a:rPr lang="ru-RU" sz="2000" dirty="0" smtClean="0">
                <a:latin typeface="Times New Roman" pitchFamily="18" charset="0"/>
                <a:cs typeface="Times New Roman" pitchFamily="18" charset="0"/>
              </a:rPr>
              <a:t> Например, найти формулы веществ, которые не соответствуют логическим цепочкам.</a:t>
            </a:r>
          </a:p>
          <a:p>
            <a:pPr algn="just"/>
            <a:r>
              <a:rPr lang="ru-RU" sz="2000" dirty="0" smtClean="0">
                <a:latin typeface="Times New Roman" pitchFamily="18" charset="0"/>
                <a:cs typeface="Times New Roman" pitchFamily="18" charset="0"/>
              </a:rPr>
              <a:t> </a:t>
            </a:r>
            <a:r>
              <a:rPr lang="ru-RU" sz="2000" b="1" dirty="0" smtClean="0">
                <a:latin typeface="Times New Roman" pitchFamily="18" charset="0"/>
                <a:cs typeface="Times New Roman" pitchFamily="18" charset="0"/>
              </a:rPr>
              <a:t>1. Кислоты</a:t>
            </a:r>
            <a:endParaRPr lang="ru-RU" sz="2000" dirty="0" smtClean="0">
              <a:latin typeface="Times New Roman" pitchFamily="18" charset="0"/>
              <a:cs typeface="Times New Roman" pitchFamily="18" charset="0"/>
            </a:endParaRPr>
          </a:p>
          <a:p>
            <a:r>
              <a:rPr lang="ru-RU" sz="2000" dirty="0" smtClean="0">
                <a:latin typeface="Times New Roman" pitchFamily="18" charset="0"/>
                <a:cs typeface="Times New Roman" pitchFamily="18" charset="0"/>
              </a:rPr>
              <a:t>                   HCI          HNO</a:t>
            </a:r>
            <a:r>
              <a:rPr lang="ru-RU" sz="2000" baseline="-25000" dirty="0" smtClean="0">
                <a:latin typeface="Times New Roman" pitchFamily="18" charset="0"/>
                <a:cs typeface="Times New Roman" pitchFamily="18" charset="0"/>
              </a:rPr>
              <a:t>3 </a:t>
            </a:r>
            <a:r>
              <a:rPr lang="ru-RU" sz="2000" dirty="0" smtClean="0">
                <a:latin typeface="Times New Roman" pitchFamily="18" charset="0"/>
                <a:cs typeface="Times New Roman" pitchFamily="18" charset="0"/>
              </a:rPr>
              <a:t>         H</a:t>
            </a:r>
            <a:r>
              <a:rPr lang="ru-RU" sz="2000" baseline="-25000" dirty="0" smtClean="0">
                <a:latin typeface="Times New Roman" pitchFamily="18" charset="0"/>
                <a:cs typeface="Times New Roman" pitchFamily="18" charset="0"/>
              </a:rPr>
              <a:t>2</a:t>
            </a:r>
            <a:r>
              <a:rPr lang="ru-RU" sz="2000" dirty="0" smtClean="0">
                <a:latin typeface="Times New Roman" pitchFamily="18" charset="0"/>
                <a:cs typeface="Times New Roman" pitchFamily="18" charset="0"/>
              </a:rPr>
              <a:t>O</a:t>
            </a:r>
          </a:p>
          <a:p>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HBr</a:t>
            </a:r>
            <a:r>
              <a:rPr lang="ru-RU" sz="2000" dirty="0" smtClean="0">
                <a:latin typeface="Times New Roman" pitchFamily="18" charset="0"/>
                <a:cs typeface="Times New Roman" pitchFamily="18" charset="0"/>
              </a:rPr>
              <a:t>          HF              H</a:t>
            </a:r>
            <a:r>
              <a:rPr lang="ru-RU" sz="2000" baseline="-25000" dirty="0" smtClean="0">
                <a:latin typeface="Times New Roman" pitchFamily="18" charset="0"/>
                <a:cs typeface="Times New Roman" pitchFamily="18" charset="0"/>
              </a:rPr>
              <a:t>3</a:t>
            </a:r>
            <a:r>
              <a:rPr lang="ru-RU" sz="2000" dirty="0" smtClean="0">
                <a:latin typeface="Times New Roman" pitchFamily="18" charset="0"/>
                <a:cs typeface="Times New Roman" pitchFamily="18" charset="0"/>
              </a:rPr>
              <a:t>PO</a:t>
            </a:r>
            <a:r>
              <a:rPr lang="ru-RU" sz="2000" baseline="-25000" dirty="0" smtClean="0">
                <a:latin typeface="Times New Roman" pitchFamily="18" charset="0"/>
                <a:cs typeface="Times New Roman" pitchFamily="18" charset="0"/>
              </a:rPr>
              <a:t>4</a:t>
            </a:r>
            <a:endParaRPr lang="ru-RU" sz="2000" dirty="0" smtClean="0">
              <a:latin typeface="Times New Roman" pitchFamily="18" charset="0"/>
              <a:cs typeface="Times New Roman" pitchFamily="18" charset="0"/>
            </a:endParaRPr>
          </a:p>
          <a:p>
            <a:r>
              <a:rPr lang="ru-RU"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H</a:t>
            </a:r>
            <a:r>
              <a:rPr lang="en-US" sz="2000" baseline="-25000" dirty="0" smtClean="0">
                <a:latin typeface="Times New Roman" pitchFamily="18" charset="0"/>
                <a:cs typeface="Times New Roman" pitchFamily="18" charset="0"/>
              </a:rPr>
              <a:t>2</a:t>
            </a:r>
            <a:r>
              <a:rPr lang="en-US" sz="2000" dirty="0" smtClean="0">
                <a:latin typeface="Times New Roman" pitchFamily="18" charset="0"/>
                <a:cs typeface="Times New Roman" pitchFamily="18" charset="0"/>
              </a:rPr>
              <a:t>SO</a:t>
            </a:r>
            <a:r>
              <a:rPr lang="en-US" sz="2000" baseline="-25000" dirty="0" smtClean="0">
                <a:latin typeface="Times New Roman" pitchFamily="18" charset="0"/>
                <a:cs typeface="Times New Roman" pitchFamily="18" charset="0"/>
              </a:rPr>
              <a:t>3</a:t>
            </a:r>
            <a:r>
              <a:rPr lang="en-US" sz="2000" dirty="0" smtClean="0">
                <a:latin typeface="Times New Roman" pitchFamily="18" charset="0"/>
                <a:cs typeface="Times New Roman" pitchFamily="18" charset="0"/>
              </a:rPr>
              <a:t>       H</a:t>
            </a:r>
            <a:r>
              <a:rPr lang="en-US" sz="2000" baseline="-25000" dirty="0" smtClean="0">
                <a:latin typeface="Times New Roman" pitchFamily="18" charset="0"/>
                <a:cs typeface="Times New Roman" pitchFamily="18" charset="0"/>
              </a:rPr>
              <a:t>2</a:t>
            </a:r>
            <a:r>
              <a:rPr lang="ru-RU" sz="2000" dirty="0" smtClean="0">
                <a:latin typeface="Times New Roman" pitchFamily="18" charset="0"/>
                <a:cs typeface="Times New Roman" pitchFamily="18" charset="0"/>
              </a:rPr>
              <a:t>О</a:t>
            </a:r>
            <a:r>
              <a:rPr lang="en-US" sz="2000" baseline="-25000" dirty="0" smtClean="0">
                <a:latin typeface="Times New Roman" pitchFamily="18" charset="0"/>
                <a:cs typeface="Times New Roman" pitchFamily="18" charset="0"/>
              </a:rPr>
              <a:t>2</a:t>
            </a:r>
            <a:r>
              <a:rPr lang="en-US" sz="2000" dirty="0" smtClean="0">
                <a:latin typeface="Times New Roman" pitchFamily="18" charset="0"/>
                <a:cs typeface="Times New Roman" pitchFamily="18" charset="0"/>
              </a:rPr>
              <a:t>          H</a:t>
            </a:r>
            <a:r>
              <a:rPr lang="en-US" sz="2000" baseline="-25000" dirty="0" smtClean="0">
                <a:latin typeface="Times New Roman" pitchFamily="18" charset="0"/>
                <a:cs typeface="Times New Roman" pitchFamily="18" charset="0"/>
              </a:rPr>
              <a:t>2</a:t>
            </a:r>
            <a:r>
              <a:rPr lang="en-US" sz="2000" dirty="0" smtClean="0">
                <a:latin typeface="Times New Roman" pitchFamily="18" charset="0"/>
                <a:cs typeface="Times New Roman" pitchFamily="18" charset="0"/>
              </a:rPr>
              <a:t>SO</a:t>
            </a:r>
            <a:r>
              <a:rPr lang="en-US" sz="2000" baseline="-25000" dirty="0" smtClean="0">
                <a:latin typeface="Times New Roman" pitchFamily="18" charset="0"/>
                <a:cs typeface="Times New Roman" pitchFamily="18" charset="0"/>
              </a:rPr>
              <a:t>4</a:t>
            </a:r>
            <a:endParaRPr lang="ru-RU" sz="2000" dirty="0" smtClean="0">
              <a:latin typeface="Times New Roman" pitchFamily="18" charset="0"/>
              <a:cs typeface="Times New Roman" pitchFamily="18" charset="0"/>
            </a:endParaRPr>
          </a:p>
          <a:p>
            <a:endParaRPr lang="ru-RU" sz="2000" dirty="0" smtClean="0">
              <a:latin typeface="Times New Roman" pitchFamily="18" charset="0"/>
              <a:cs typeface="Times New Roman" pitchFamily="18" charset="0"/>
            </a:endParaRPr>
          </a:p>
          <a:p>
            <a:r>
              <a:rPr lang="ru-RU" sz="2000" b="1" dirty="0">
                <a:latin typeface="Times New Roman" pitchFamily="18" charset="0"/>
                <a:cs typeface="Times New Roman" pitchFamily="18" charset="0"/>
              </a:rPr>
              <a:t>2</a:t>
            </a:r>
            <a:r>
              <a:rPr lang="en-US" sz="2000" b="1" dirty="0" smtClean="0">
                <a:latin typeface="Times New Roman" pitchFamily="18" charset="0"/>
                <a:cs typeface="Times New Roman" pitchFamily="18" charset="0"/>
              </a:rPr>
              <a:t>. </a:t>
            </a:r>
            <a:r>
              <a:rPr lang="ru-RU" sz="2000" b="1" dirty="0" smtClean="0">
                <a:latin typeface="Times New Roman" pitchFamily="18" charset="0"/>
                <a:cs typeface="Times New Roman" pitchFamily="18" charset="0"/>
              </a:rPr>
              <a:t>Соли</a:t>
            </a:r>
            <a:r>
              <a:rPr lang="en-US" sz="2000" b="1" dirty="0" smtClean="0">
                <a:latin typeface="Times New Roman" pitchFamily="18" charset="0"/>
                <a:cs typeface="Times New Roman" pitchFamily="18" charset="0"/>
              </a:rPr>
              <a:t>        </a:t>
            </a:r>
            <a:endParaRPr lang="ru-RU"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                    KCI         HCI           </a:t>
            </a:r>
            <a:r>
              <a:rPr lang="en-US" sz="2000" dirty="0" err="1" smtClean="0">
                <a:latin typeface="Times New Roman" pitchFamily="18" charset="0"/>
                <a:cs typeface="Times New Roman" pitchFamily="18" charset="0"/>
              </a:rPr>
              <a:t>NaCI</a:t>
            </a:r>
            <a:r>
              <a:rPr lang="en-US" sz="2000" dirty="0" smtClean="0">
                <a:latin typeface="Times New Roman" pitchFamily="18" charset="0"/>
                <a:cs typeface="Times New Roman" pitchFamily="18" charset="0"/>
              </a:rPr>
              <a:t>  </a:t>
            </a:r>
            <a:endParaRPr lang="ru-RU"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NaBr</a:t>
            </a:r>
            <a:r>
              <a:rPr lang="en-US" sz="2000" dirty="0" smtClean="0">
                <a:latin typeface="Times New Roman" pitchFamily="18" charset="0"/>
                <a:cs typeface="Times New Roman" pitchFamily="18" charset="0"/>
              </a:rPr>
              <a:t>       NaNO</a:t>
            </a:r>
            <a:r>
              <a:rPr lang="en-US" sz="2000" baseline="-25000" dirty="0" smtClean="0">
                <a:latin typeface="Times New Roman" pitchFamily="18" charset="0"/>
                <a:cs typeface="Times New Roman" pitchFamily="18" charset="0"/>
              </a:rPr>
              <a:t>3 </a:t>
            </a:r>
            <a:r>
              <a:rPr lang="en-US" sz="2000" dirty="0" smtClean="0">
                <a:latin typeface="Times New Roman" pitchFamily="18" charset="0"/>
                <a:cs typeface="Times New Roman" pitchFamily="18" charset="0"/>
              </a:rPr>
              <a:t>      NH</a:t>
            </a:r>
            <a:r>
              <a:rPr lang="en-US" sz="2000" baseline="-25000" dirty="0" smtClean="0">
                <a:latin typeface="Times New Roman" pitchFamily="18" charset="0"/>
                <a:cs typeface="Times New Roman" pitchFamily="18" charset="0"/>
              </a:rPr>
              <a:t>4</a:t>
            </a:r>
            <a:r>
              <a:rPr lang="en-US" sz="2000" dirty="0" smtClean="0">
                <a:latin typeface="Times New Roman" pitchFamily="18" charset="0"/>
                <a:cs typeface="Times New Roman" pitchFamily="18" charset="0"/>
              </a:rPr>
              <a:t>OH</a:t>
            </a:r>
            <a:endParaRPr lang="ru-RU"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K</a:t>
            </a:r>
            <a:r>
              <a:rPr lang="ru-RU" sz="2000" baseline="-25000" dirty="0" smtClean="0">
                <a:latin typeface="Times New Roman" pitchFamily="18" charset="0"/>
                <a:cs typeface="Times New Roman" pitchFamily="18" charset="0"/>
              </a:rPr>
              <a:t>2</a:t>
            </a:r>
            <a:r>
              <a:rPr lang="ru-RU" sz="2000" dirty="0" smtClean="0">
                <a:latin typeface="Times New Roman" pitchFamily="18" charset="0"/>
                <a:cs typeface="Times New Roman" pitchFamily="18" charset="0"/>
              </a:rPr>
              <a:t>SO</a:t>
            </a:r>
            <a:r>
              <a:rPr lang="ru-RU" sz="2000" baseline="-25000" dirty="0" smtClean="0">
                <a:latin typeface="Times New Roman" pitchFamily="18" charset="0"/>
                <a:cs typeface="Times New Roman" pitchFamily="18" charset="0"/>
              </a:rPr>
              <a:t>4 </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BaS</a:t>
            </a:r>
            <a:r>
              <a:rPr lang="ru-RU" sz="2000" dirty="0" smtClean="0">
                <a:latin typeface="Times New Roman" pitchFamily="18" charset="0"/>
                <a:cs typeface="Times New Roman" pitchFamily="18" charset="0"/>
              </a:rPr>
              <a:t>           H</a:t>
            </a:r>
            <a:r>
              <a:rPr lang="ru-RU" sz="2000" baseline="-25000" dirty="0" smtClean="0">
                <a:latin typeface="Times New Roman" pitchFamily="18" charset="0"/>
                <a:cs typeface="Times New Roman" pitchFamily="18" charset="0"/>
              </a:rPr>
              <a:t>2</a:t>
            </a:r>
            <a:r>
              <a:rPr lang="ru-RU" sz="2000" dirty="0" smtClean="0">
                <a:latin typeface="Times New Roman" pitchFamily="18" charset="0"/>
                <a:cs typeface="Times New Roman" pitchFamily="18" charset="0"/>
              </a:rPr>
              <a:t>S</a:t>
            </a:r>
          </a:p>
          <a:p>
            <a:r>
              <a:rPr lang="ru-RU" sz="2400" dirty="0" smtClean="0">
                <a:latin typeface="Times New Roman" pitchFamily="18" charset="0"/>
                <a:cs typeface="Times New Roman" pitchFamily="18" charset="0"/>
              </a:rPr>
              <a:t> </a:t>
            </a:r>
          </a:p>
          <a:p>
            <a:endParaRPr lang="ru-RU" sz="12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sz="3100" b="1" dirty="0" smtClean="0">
                <a:latin typeface="Times New Roman" pitchFamily="18" charset="0"/>
                <a:cs typeface="Times New Roman" pitchFamily="18" charset="0"/>
              </a:rPr>
              <a:t/>
            </a:r>
            <a:br>
              <a:rPr lang="ru-RU" sz="3100" b="1" dirty="0" smtClean="0">
                <a:latin typeface="Times New Roman" pitchFamily="18" charset="0"/>
                <a:cs typeface="Times New Roman" pitchFamily="18" charset="0"/>
              </a:rPr>
            </a:br>
            <a:r>
              <a:rPr lang="ru-RU" sz="3100" b="1" dirty="0" smtClean="0">
                <a:latin typeface="Times New Roman" pitchFamily="18" charset="0"/>
                <a:cs typeface="Times New Roman" pitchFamily="18" charset="0"/>
              </a:rPr>
              <a:t>Игра «Руки вверх»</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a:bodyPr>
          <a:lstStyle/>
          <a:p>
            <a:pPr algn="just"/>
            <a:r>
              <a:rPr lang="ru-RU" dirty="0" smtClean="0">
                <a:latin typeface="Times New Roman" pitchFamily="18" charset="0"/>
                <a:cs typeface="Times New Roman" pitchFamily="18" charset="0"/>
              </a:rPr>
              <a:t>Учитель перечисляет названия веществ и физических тел, дети внимательно слушают. Если названо вещество, ученики поднимают руки вверх, а если физическое тело, то руки лежат на парте. Ученик, допустивший ошибку, дает определение «вещества» или «физического тела» и приводит </a:t>
            </a:r>
            <a:r>
              <a:rPr lang="ru-RU" smtClean="0">
                <a:latin typeface="Times New Roman" pitchFamily="18" charset="0"/>
                <a:cs typeface="Times New Roman" pitchFamily="18" charset="0"/>
              </a:rPr>
              <a:t>дополнительно соответствующие примеры.</a:t>
            </a:r>
            <a:r>
              <a:rPr lang="ru-RU" dirty="0" smtClean="0">
                <a:latin typeface="Times New Roman" pitchFamily="18" charset="0"/>
                <a:cs typeface="Times New Roman" pitchFamily="18" charset="0"/>
              </a:rPr>
              <a:t> </a:t>
            </a:r>
          </a:p>
          <a:p>
            <a:endParaRPr lang="ru-RU"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sz="3100" b="1" dirty="0" smtClean="0">
                <a:latin typeface="Times New Roman" pitchFamily="18" charset="0"/>
                <a:cs typeface="Times New Roman" pitchFamily="18" charset="0"/>
              </a:rPr>
              <a:t/>
            </a:r>
            <a:br>
              <a:rPr lang="ru-RU" sz="3100" b="1" dirty="0" smtClean="0">
                <a:latin typeface="Times New Roman" pitchFamily="18" charset="0"/>
                <a:cs typeface="Times New Roman" pitchFamily="18" charset="0"/>
              </a:rPr>
            </a:br>
            <a:r>
              <a:rPr lang="ru-RU" sz="3100" b="1" dirty="0" smtClean="0">
                <a:latin typeface="Times New Roman" pitchFamily="18" charset="0"/>
                <a:cs typeface="Times New Roman" pitchFamily="18" charset="0"/>
              </a:rPr>
              <a:t>Игра «Химическая тайнопись»</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a:bodyPr>
          <a:lstStyle/>
          <a:p>
            <a:pPr algn="just"/>
            <a:r>
              <a:rPr lang="ru-RU" dirty="0" smtClean="0">
                <a:latin typeface="Times New Roman" pitchFamily="18" charset="0"/>
                <a:cs typeface="Times New Roman" pitchFamily="18" charset="0"/>
              </a:rPr>
              <a:t> Как можно быстрее соединить линией название вещества с соответствующими формулами. Выигрывает тот ученик, который первым правильно выполнит задание. </a:t>
            </a:r>
          </a:p>
          <a:p>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4000" b="1" dirty="0" smtClean="0">
                <a:latin typeface="Times New Roman" pitchFamily="18" charset="0"/>
                <a:cs typeface="Times New Roman" pitchFamily="18" charset="0"/>
              </a:rPr>
              <a:t>Содержание</a:t>
            </a:r>
            <a:endParaRPr lang="ru-RU" sz="4000" b="1"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a:bodyPr>
          <a:lstStyle/>
          <a:p>
            <a:pPr>
              <a:buNone/>
            </a:pPr>
            <a:r>
              <a:rPr lang="ru-RU" sz="2400" dirty="0" smtClean="0">
                <a:latin typeface="Times New Roman" pitchFamily="18" charset="0"/>
                <a:cs typeface="Times New Roman" pitchFamily="18" charset="0"/>
              </a:rPr>
              <a:t>1.    </a:t>
            </a:r>
            <a:r>
              <a:rPr lang="ru-RU" sz="2400" dirty="0" smtClean="0">
                <a:latin typeface="Times New Roman" pitchFamily="18" charset="0"/>
                <a:cs typeface="Times New Roman" pitchFamily="18" charset="0"/>
              </a:rPr>
              <a:t>Введение</a:t>
            </a:r>
          </a:p>
          <a:p>
            <a:pPr marL="457200" indent="-457200">
              <a:buAutoNum type="arabicPeriod" startAt="2"/>
            </a:pPr>
            <a:r>
              <a:rPr lang="ru-RU" sz="2400" dirty="0" smtClean="0">
                <a:latin typeface="Times New Roman" pitchFamily="18" charset="0"/>
                <a:cs typeface="Times New Roman" pitchFamily="18" charset="0"/>
              </a:rPr>
              <a:t>Основные сведения об игровом обучении</a:t>
            </a:r>
          </a:p>
          <a:p>
            <a:pPr marL="457200" indent="-457200">
              <a:buAutoNum type="arabicPeriod" startAt="2"/>
            </a:pPr>
            <a:r>
              <a:rPr lang="ru-RU" sz="2400" dirty="0" smtClean="0">
                <a:latin typeface="Times New Roman" pitchFamily="18" charset="0"/>
                <a:cs typeface="Times New Roman" pitchFamily="18" charset="0"/>
              </a:rPr>
              <a:t>Способы реализации игры</a:t>
            </a:r>
          </a:p>
          <a:p>
            <a:pPr marL="457200" indent="-457200">
              <a:buAutoNum type="arabicPeriod" startAt="2"/>
            </a:pPr>
            <a:r>
              <a:rPr lang="ru-RU" sz="2400" dirty="0" smtClean="0">
                <a:latin typeface="Times New Roman" pitchFamily="18" charset="0"/>
                <a:cs typeface="Times New Roman" pitchFamily="18" charset="0"/>
              </a:rPr>
              <a:t>Функции игры</a:t>
            </a:r>
          </a:p>
          <a:p>
            <a:pPr marL="457200" indent="-457200">
              <a:buAutoNum type="arabicPeriod" startAt="2"/>
            </a:pPr>
            <a:r>
              <a:rPr lang="ru-RU" sz="2400" dirty="0" smtClean="0">
                <a:latin typeface="Times New Roman" pitchFamily="18" charset="0"/>
                <a:cs typeface="Times New Roman" pitchFamily="18" charset="0"/>
              </a:rPr>
              <a:t>Критерии игры</a:t>
            </a:r>
          </a:p>
          <a:p>
            <a:pPr marL="457200" indent="-457200">
              <a:buAutoNum type="arabicPeriod" startAt="2"/>
            </a:pPr>
            <a:r>
              <a:rPr lang="ru-RU" sz="2400" dirty="0" smtClean="0">
                <a:latin typeface="Times New Roman" pitchFamily="18" charset="0"/>
                <a:cs typeface="Times New Roman" pitchFamily="18" charset="0"/>
              </a:rPr>
              <a:t>Требования к проведению игровых уроков</a:t>
            </a:r>
          </a:p>
          <a:p>
            <a:pPr marL="457200" indent="-457200">
              <a:buAutoNum type="arabicPeriod" startAt="2"/>
            </a:pPr>
            <a:r>
              <a:rPr lang="ru-RU" sz="2400" dirty="0" smtClean="0">
                <a:latin typeface="Times New Roman" pitchFamily="18" charset="0"/>
                <a:cs typeface="Times New Roman" pitchFamily="18" charset="0"/>
              </a:rPr>
              <a:t>Воздействие игры на формирование положительной мотивации к учению</a:t>
            </a:r>
          </a:p>
          <a:p>
            <a:pPr marL="457200" indent="-457200">
              <a:buAutoNum type="arabicPeriod" startAt="2"/>
            </a:pPr>
            <a:r>
              <a:rPr lang="ru-RU" sz="2400" dirty="0" smtClean="0">
                <a:latin typeface="Times New Roman" pitchFamily="18" charset="0"/>
                <a:cs typeface="Times New Roman" pitchFamily="18" charset="0"/>
              </a:rPr>
              <a:t>Применение игровых форм на уроках химии</a:t>
            </a:r>
          </a:p>
          <a:p>
            <a:pPr marL="457200" indent="-457200">
              <a:buAutoNum type="arabicPeriod" startAt="2"/>
            </a:pPr>
            <a:r>
              <a:rPr lang="ru-RU" sz="2400" dirty="0" smtClean="0">
                <a:latin typeface="Times New Roman" pitchFamily="18" charset="0"/>
                <a:cs typeface="Times New Roman" pitchFamily="18" charset="0"/>
              </a:rPr>
              <a:t>Заключение</a:t>
            </a:r>
          </a:p>
          <a:p>
            <a:pPr marL="457200" indent="-457200">
              <a:buAutoNum type="arabicPeriod" startAt="2"/>
            </a:pPr>
            <a:endParaRPr lang="ru-RU" sz="2400" dirty="0" smtClean="0">
              <a:latin typeface="Times New Roman" pitchFamily="18" charset="0"/>
              <a:cs typeface="Times New Roman" pitchFamily="18" charset="0"/>
            </a:endParaRPr>
          </a:p>
          <a:p>
            <a:pPr marL="457200" indent="-457200">
              <a:buAutoNum type="arabicPeriod" startAt="2"/>
            </a:pPr>
            <a:endParaRPr lang="ru-RU" sz="2400" dirty="0" smtClean="0">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sz="3100" b="1" dirty="0" smtClean="0">
                <a:latin typeface="Times New Roman" pitchFamily="18" charset="0"/>
                <a:cs typeface="Times New Roman" pitchFamily="18" charset="0"/>
              </a:rPr>
              <a:t/>
            </a:r>
            <a:br>
              <a:rPr lang="ru-RU" sz="3100" b="1" dirty="0" smtClean="0">
                <a:latin typeface="Times New Roman" pitchFamily="18" charset="0"/>
                <a:cs typeface="Times New Roman" pitchFamily="18" charset="0"/>
              </a:rPr>
            </a:br>
            <a:r>
              <a:rPr lang="ru-RU" sz="3100" b="1" dirty="0" smtClean="0">
                <a:latin typeface="Times New Roman" pitchFamily="18" charset="0"/>
                <a:cs typeface="Times New Roman" pitchFamily="18" charset="0"/>
              </a:rPr>
              <a:t>Игра «Цепочка»</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a:bodyPr>
          <a:lstStyle/>
          <a:p>
            <a:pPr algn="just">
              <a:buNone/>
            </a:pPr>
            <a:r>
              <a:rPr lang="ru-RU" dirty="0" smtClean="0">
                <a:latin typeface="Times New Roman" pitchFamily="18" charset="0"/>
                <a:cs typeface="Times New Roman" pitchFamily="18" charset="0"/>
              </a:rPr>
              <a:t>    Ученики в классе делятся на команды (лучше по вариантам). Ребята за первыми столами по команде ведущего пишут на листе название химического элемента и передают листок ученикам за вторыми столами. Те должны написать рядом название другого элемента, начинающегося на букву, которой кончается первое название, и так далее. Побеждает команда, составившая наиболее длинную цепочку. </a:t>
            </a:r>
          </a:p>
          <a:p>
            <a:endParaRPr lang="ru-RU"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sz="3100" b="1" dirty="0" smtClean="0">
                <a:latin typeface="Times New Roman" pitchFamily="18" charset="0"/>
                <a:cs typeface="Times New Roman" pitchFamily="18" charset="0"/>
              </a:rPr>
              <a:t/>
            </a:r>
            <a:br>
              <a:rPr lang="ru-RU" sz="3100" b="1" dirty="0" smtClean="0">
                <a:latin typeface="Times New Roman" pitchFamily="18" charset="0"/>
                <a:cs typeface="Times New Roman" pitchFamily="18" charset="0"/>
              </a:rPr>
            </a:br>
            <a:r>
              <a:rPr lang="ru-RU" sz="3100" b="1" dirty="0" smtClean="0">
                <a:latin typeface="Times New Roman" pitchFamily="18" charset="0"/>
                <a:cs typeface="Times New Roman" pitchFamily="18" charset="0"/>
              </a:rPr>
              <a:t>Игра «Веришь -не веришь»</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77500" lnSpcReduction="20000"/>
          </a:bodyPr>
          <a:lstStyle/>
          <a:p>
            <a:pPr algn="just"/>
            <a:r>
              <a:rPr lang="ru-RU" dirty="0" smtClean="0">
                <a:latin typeface="Times New Roman" pitchFamily="18" charset="0"/>
                <a:cs typeface="Times New Roman" pitchFamily="18" charset="0"/>
              </a:rPr>
              <a:t>Играют двое учащихся, которые задают друг другу заранее подготовленные вопросы по определенной теме. Каждый игрок отвечает «да» или «нет» и даёт объяснение своему ответу. Например:</a:t>
            </a:r>
          </a:p>
          <a:p>
            <a:pPr algn="just"/>
            <a:r>
              <a:rPr lang="ru-RU" dirty="0" smtClean="0">
                <a:latin typeface="Times New Roman" pitchFamily="18" charset="0"/>
                <a:cs typeface="Times New Roman" pitchFamily="18" charset="0"/>
              </a:rPr>
              <a:t>1. Верите ли вы, что кислород и водород - это простые вещества?</a:t>
            </a:r>
          </a:p>
          <a:p>
            <a:pPr algn="just"/>
            <a:r>
              <a:rPr lang="ru-RU" dirty="0" smtClean="0">
                <a:latin typeface="Times New Roman" pitchFamily="18" charset="0"/>
                <a:cs typeface="Times New Roman" pitchFamily="18" charset="0"/>
              </a:rPr>
              <a:t>- Да. Потому что и кислород и водород состоят из атомов одного химического элемента.</a:t>
            </a:r>
          </a:p>
          <a:p>
            <a:pPr algn="just"/>
            <a:r>
              <a:rPr lang="ru-RU" dirty="0" smtClean="0">
                <a:latin typeface="Times New Roman" pitchFamily="18" charset="0"/>
                <a:cs typeface="Times New Roman" pitchFamily="18" charset="0"/>
              </a:rPr>
              <a:t>2. Верите ли вы, что дистилляция-это способ разделения однородных смесей, и основан на том, что отдельные вещества с различной скоростью поглощаются поверхностью другого?</a:t>
            </a:r>
          </a:p>
          <a:p>
            <a:pPr algn="just"/>
            <a:r>
              <a:rPr lang="ru-RU" dirty="0" smtClean="0">
                <a:latin typeface="Times New Roman" pitchFamily="18" charset="0"/>
                <a:cs typeface="Times New Roman" pitchFamily="18" charset="0"/>
              </a:rPr>
              <a:t>- нет. Потому, что дистилляция-это способ разделения однородных смесей путем испарения летучих жидкостей с последующей конденсацией паров.</a:t>
            </a:r>
          </a:p>
          <a:p>
            <a:endParaRPr lang="ru-RU"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sz="3100" b="1" dirty="0" smtClean="0">
                <a:latin typeface="Times New Roman" pitchFamily="18" charset="0"/>
                <a:cs typeface="Times New Roman" pitchFamily="18" charset="0"/>
              </a:rPr>
              <a:t/>
            </a:r>
            <a:br>
              <a:rPr lang="ru-RU" sz="3100" b="1" dirty="0" smtClean="0">
                <a:latin typeface="Times New Roman" pitchFamily="18" charset="0"/>
                <a:cs typeface="Times New Roman" pitchFamily="18" charset="0"/>
              </a:rPr>
            </a:br>
            <a:r>
              <a:rPr lang="ru-RU" sz="3100" b="1" dirty="0" smtClean="0">
                <a:latin typeface="Times New Roman" pitchFamily="18" charset="0"/>
                <a:cs typeface="Times New Roman" pitchFamily="18" charset="0"/>
              </a:rPr>
              <a:t>Ребусы</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p:txBody>
          <a:bodyPr/>
          <a:lstStyle/>
          <a:p>
            <a:pPr algn="just"/>
            <a:r>
              <a:rPr lang="ru-RU" dirty="0" smtClean="0">
                <a:latin typeface="Times New Roman" pitchFamily="18" charset="0"/>
                <a:cs typeface="Times New Roman" pitchFamily="18" charset="0"/>
              </a:rPr>
              <a:t>Ребус  - это изображение какого-либо слова или целого предложения при помощи комбинации букв, цифр, рисунков, знаков и т.д.</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sz="3100" b="1" dirty="0" smtClean="0">
                <a:latin typeface="Times New Roman" pitchFamily="18" charset="0"/>
                <a:cs typeface="Times New Roman" pitchFamily="18" charset="0"/>
              </a:rPr>
              <a:t/>
            </a:r>
            <a:br>
              <a:rPr lang="ru-RU" sz="3100" b="1" dirty="0" smtClean="0">
                <a:latin typeface="Times New Roman" pitchFamily="18" charset="0"/>
                <a:cs typeface="Times New Roman" pitchFamily="18" charset="0"/>
              </a:rPr>
            </a:br>
            <a:r>
              <a:rPr lang="ru-RU" sz="3100" b="1" dirty="0" smtClean="0">
                <a:latin typeface="Times New Roman" pitchFamily="18" charset="0"/>
                <a:cs typeface="Times New Roman" pitchFamily="18" charset="0"/>
              </a:rPr>
              <a:t>Шарады.</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p:txBody>
          <a:bodyPr/>
          <a:lstStyle/>
          <a:p>
            <a:pPr algn="just"/>
            <a:r>
              <a:rPr lang="ru-RU" dirty="0" smtClean="0">
                <a:latin typeface="Times New Roman" pitchFamily="18" charset="0"/>
                <a:cs typeface="Times New Roman" pitchFamily="18" charset="0"/>
              </a:rPr>
              <a:t>Шарады — это загадки, ответы на которые разгадываются по частям. Например, два слова МЫШЬ и ЯК, соединяясь между собой, образуют в целом слово МЫШЬЯК</a:t>
            </a:r>
            <a:r>
              <a:rPr lang="ru-RU" dirty="0" smtClean="0"/>
              <a:t>.</a:t>
            </a:r>
          </a:p>
          <a:p>
            <a:pPr>
              <a:buNone/>
            </a:pPr>
            <a:endParaRPr lang="ru-RU"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800" b="1" dirty="0" smtClean="0">
                <a:latin typeface="Times New Roman" pitchFamily="18" charset="0"/>
                <a:cs typeface="Times New Roman" pitchFamily="18" charset="0"/>
              </a:rPr>
              <a:t>Анаграммы</a:t>
            </a:r>
            <a:endParaRPr lang="ru-RU" sz="2800"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85000" lnSpcReduction="10000"/>
          </a:bodyPr>
          <a:lstStyle/>
          <a:p>
            <a:pPr algn="just"/>
            <a:endParaRPr lang="ru-RU" dirty="0" smtClean="0">
              <a:latin typeface="Times New Roman" pitchFamily="18" charset="0"/>
              <a:cs typeface="Times New Roman" pitchFamily="18" charset="0"/>
            </a:endParaRPr>
          </a:p>
          <a:p>
            <a:pPr algn="just"/>
            <a:r>
              <a:rPr lang="ru-RU" dirty="0" smtClean="0">
                <a:latin typeface="Times New Roman" pitchFamily="18" charset="0"/>
                <a:cs typeface="Times New Roman" pitchFamily="18" charset="0"/>
              </a:rPr>
              <a:t>это загадки, ответы на которые из одних и тех же букв.</a:t>
            </a:r>
          </a:p>
          <a:p>
            <a:pPr algn="just"/>
            <a:r>
              <a:rPr lang="ru-RU" dirty="0" smtClean="0">
                <a:latin typeface="Times New Roman" pitchFamily="18" charset="0"/>
                <a:cs typeface="Times New Roman" pitchFamily="18" charset="0"/>
              </a:rPr>
              <a:t>Отгадав одно слово в загадке, нужно переставить буквы так, чтобы получилось новое слово.</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В ярком пламени рождаясь.</a:t>
            </a:r>
          </a:p>
          <a:p>
            <a:pPr algn="just"/>
            <a:r>
              <a:rPr lang="ru-RU" dirty="0" smtClean="0">
                <a:latin typeface="Times New Roman" pitchFamily="18" charset="0"/>
                <a:cs typeface="Times New Roman" pitchFamily="18" charset="0"/>
              </a:rPr>
              <a:t>Я невзрачна и сера. </a:t>
            </a:r>
          </a:p>
          <a:p>
            <a:pPr algn="just"/>
            <a:r>
              <a:rPr lang="ru-RU" dirty="0" smtClean="0">
                <a:latin typeface="Times New Roman" pitchFamily="18" charset="0"/>
                <a:cs typeface="Times New Roman" pitchFamily="18" charset="0"/>
              </a:rPr>
              <a:t>Если ж буквы переставить,</a:t>
            </a:r>
          </a:p>
          <a:p>
            <a:pPr algn="just"/>
            <a:r>
              <a:rPr lang="ru-RU" dirty="0" smtClean="0">
                <a:latin typeface="Times New Roman" pitchFamily="18" charset="0"/>
                <a:cs typeface="Times New Roman" pitchFamily="18" charset="0"/>
              </a:rPr>
              <a:t>Гибким стеблем стану я.</a:t>
            </a:r>
          </a:p>
          <a:p>
            <a:pPr algn="just"/>
            <a:r>
              <a:rPr lang="ru-RU" dirty="0" smtClean="0">
                <a:latin typeface="Times New Roman" pitchFamily="18" charset="0"/>
                <a:cs typeface="Times New Roman" pitchFamily="18" charset="0"/>
              </a:rPr>
              <a:t>Ответ: зола — лоза.</a:t>
            </a:r>
          </a:p>
          <a:p>
            <a:pPr algn="just"/>
            <a:r>
              <a:rPr lang="ru-RU" dirty="0" smtClean="0">
                <a:latin typeface="Times New Roman" pitchFamily="18" charset="0"/>
                <a:cs typeface="Times New Roman" pitchFamily="18" charset="0"/>
              </a:rPr>
              <a:t>Пример: зола — лоза; торф — фтор; ромб — бром; уран — урна; удар — руда; соль — лось; колба — бокал.</a:t>
            </a:r>
          </a:p>
          <a:p>
            <a:endParaRPr lang="ru-RU"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sz="3100" b="1" dirty="0" smtClean="0">
                <a:latin typeface="Times New Roman" pitchFamily="18" charset="0"/>
                <a:cs typeface="Times New Roman" pitchFamily="18" charset="0"/>
              </a:rPr>
              <a:t/>
            </a:r>
            <a:br>
              <a:rPr lang="ru-RU" sz="3100" b="1" dirty="0" smtClean="0">
                <a:latin typeface="Times New Roman" pitchFamily="18" charset="0"/>
                <a:cs typeface="Times New Roman" pitchFamily="18" charset="0"/>
              </a:rPr>
            </a:br>
            <a:r>
              <a:rPr lang="ru-RU" sz="3100" b="1" dirty="0" smtClean="0">
                <a:latin typeface="Times New Roman" pitchFamily="18" charset="0"/>
                <a:cs typeface="Times New Roman" pitchFamily="18" charset="0"/>
              </a:rPr>
              <a:t>Логогрифы.</a:t>
            </a:r>
            <a:r>
              <a:rPr lang="ru-RU" dirty="0" smtClean="0"/>
              <a:t/>
            </a:r>
            <a:br>
              <a:rPr lang="ru-RU" dirty="0" smtClean="0"/>
            </a:br>
            <a:endParaRPr lang="ru-RU" dirty="0"/>
          </a:p>
        </p:txBody>
      </p:sp>
      <p:sp>
        <p:nvSpPr>
          <p:cNvPr id="3" name="Содержимое 2"/>
          <p:cNvSpPr>
            <a:spLocks noGrp="1"/>
          </p:cNvSpPr>
          <p:nvPr>
            <p:ph idx="1"/>
          </p:nvPr>
        </p:nvSpPr>
        <p:spPr/>
        <p:txBody>
          <a:bodyPr>
            <a:normAutofit fontScale="92500" lnSpcReduction="10000"/>
          </a:bodyPr>
          <a:lstStyle/>
          <a:p>
            <a:pPr algn="just"/>
            <a:r>
              <a:rPr lang="ru-RU" dirty="0" smtClean="0">
                <a:latin typeface="Times New Roman" pitchFamily="18" charset="0"/>
                <a:cs typeface="Times New Roman" pitchFamily="18" charset="0"/>
              </a:rPr>
              <a:t>это загадки, которые решают путем удаления или добавления букв, или слогов к слову так, чтобы получилось новое слово. К примеру, слова УРАН и БУРАН могут составить логогриф.</a:t>
            </a:r>
          </a:p>
          <a:p>
            <a:pPr algn="just"/>
            <a:r>
              <a:rPr lang="ru-RU" dirty="0" smtClean="0">
                <a:latin typeface="Times New Roman" pitchFamily="18" charset="0"/>
                <a:cs typeface="Times New Roman" pitchFamily="18" charset="0"/>
              </a:rPr>
              <a:t>В свободном виде он всех убивает. </a:t>
            </a:r>
          </a:p>
          <a:p>
            <a:pPr algn="just"/>
            <a:r>
              <a:rPr lang="ru-RU" dirty="0" smtClean="0">
                <a:latin typeface="Times New Roman" pitchFamily="18" charset="0"/>
                <a:cs typeface="Times New Roman" pitchFamily="18" charset="0"/>
              </a:rPr>
              <a:t>Если «связать», то в еду добавляют.</a:t>
            </a:r>
          </a:p>
          <a:p>
            <a:pPr algn="just"/>
            <a:r>
              <a:rPr lang="ru-RU" dirty="0" smtClean="0">
                <a:latin typeface="Times New Roman" pitchFamily="18" charset="0"/>
                <a:cs typeface="Times New Roman" pitchFamily="18" charset="0"/>
              </a:rPr>
              <a:t>Но ежели в слове мы Л зачеркнем,</a:t>
            </a:r>
          </a:p>
          <a:p>
            <a:pPr algn="just"/>
            <a:r>
              <a:rPr lang="ru-RU" dirty="0" smtClean="0">
                <a:latin typeface="Times New Roman" pitchFamily="18" charset="0"/>
                <a:cs typeface="Times New Roman" pitchFamily="18" charset="0"/>
              </a:rPr>
              <a:t>То дружно со всеми песню споем.</a:t>
            </a:r>
          </a:p>
          <a:p>
            <a:pPr algn="just"/>
            <a:r>
              <a:rPr lang="ru-RU" dirty="0" smtClean="0">
                <a:latin typeface="Times New Roman" pitchFamily="18" charset="0"/>
                <a:cs typeface="Times New Roman" pitchFamily="18" charset="0"/>
              </a:rPr>
              <a:t>Ответ: в этой загадке задумано слово ХЛОР. Зачеркнув в нем букву Л, получим слово ХОР, соответствующее смыслу второй части логогрифа.</a:t>
            </a:r>
          </a:p>
          <a:p>
            <a:pPr>
              <a:buNone/>
            </a:pPr>
            <a:endParaRPr lang="ru-RU"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sz="3100" b="1" dirty="0" smtClean="0">
                <a:latin typeface="Times New Roman" pitchFamily="18" charset="0"/>
                <a:cs typeface="Times New Roman" pitchFamily="18" charset="0"/>
              </a:rPr>
              <a:t/>
            </a:r>
            <a:br>
              <a:rPr lang="ru-RU" sz="3100" b="1" dirty="0" smtClean="0">
                <a:latin typeface="Times New Roman" pitchFamily="18" charset="0"/>
                <a:cs typeface="Times New Roman" pitchFamily="18" charset="0"/>
              </a:rPr>
            </a:br>
            <a:r>
              <a:rPr lang="ru-RU" sz="3100" b="1" dirty="0" err="1" smtClean="0">
                <a:latin typeface="Times New Roman" pitchFamily="18" charset="0"/>
                <a:cs typeface="Times New Roman" pitchFamily="18" charset="0"/>
              </a:rPr>
              <a:t>Метаграммы</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p:txBody>
          <a:bodyPr/>
          <a:lstStyle/>
          <a:p>
            <a:pPr algn="just"/>
            <a:r>
              <a:rPr lang="ru-RU" dirty="0" smtClean="0">
                <a:latin typeface="Times New Roman" pitchFamily="18" charset="0"/>
                <a:cs typeface="Times New Roman" pitchFamily="18" charset="0"/>
              </a:rPr>
              <a:t>Мель — медь; хром — бром; Урал — уран; часы — весы; галлий — таллий; титан — тиран; радий — родий; водовод — водород; калий — гелий; моль — боль — роль — соль; плотина — платина.</a:t>
            </a:r>
          </a:p>
          <a:p>
            <a:pPr>
              <a:buNone/>
            </a:pPr>
            <a:endParaRPr lang="ru-RU"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800" b="1" dirty="0" smtClean="0">
                <a:latin typeface="Times New Roman" pitchFamily="18" charset="0"/>
                <a:cs typeface="Times New Roman" pitchFamily="18" charset="0"/>
              </a:rPr>
              <a:t>Кроссворды</a:t>
            </a:r>
            <a:endParaRPr lang="ru-RU" sz="2800" b="1"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85000" lnSpcReduction="20000"/>
          </a:bodyPr>
          <a:lstStyle/>
          <a:p>
            <a:pPr algn="just"/>
            <a:r>
              <a:rPr lang="ru-RU" dirty="0" smtClean="0">
                <a:latin typeface="Times New Roman" pitchFamily="18" charset="0"/>
                <a:cs typeface="Times New Roman" pitchFamily="18" charset="0"/>
              </a:rPr>
              <a:t>Разгадывание кроссвордов по химии позволяет в занимательной форме расширять кругозор и развивать интеллект.</a:t>
            </a:r>
          </a:p>
          <a:p>
            <a:pPr algn="just"/>
            <a:r>
              <a:rPr lang="ru-RU" dirty="0" smtClean="0">
                <a:latin typeface="Times New Roman" pitchFamily="18" charset="0"/>
                <a:cs typeface="Times New Roman" pitchFamily="18" charset="0"/>
              </a:rPr>
              <a:t>Для решения большинства кроссвордов достаточно знаний, полученных на уроке.</a:t>
            </a:r>
          </a:p>
          <a:p>
            <a:pPr algn="just"/>
            <a:r>
              <a:rPr lang="ru-RU" dirty="0" smtClean="0">
                <a:latin typeface="Times New Roman" pitchFamily="18" charset="0"/>
                <a:cs typeface="Times New Roman" pitchFamily="18" charset="0"/>
              </a:rPr>
              <a:t>Но некоторые вопросы могут вызвать затруднения, что, в свою очередь, побудит учащихся обратиться к дополнительным источникам по химии.</a:t>
            </a:r>
          </a:p>
          <a:p>
            <a:pPr algn="just"/>
            <a:r>
              <a:rPr lang="ru-RU" dirty="0" smtClean="0">
                <a:latin typeface="Times New Roman" pitchFamily="18" charset="0"/>
                <a:cs typeface="Times New Roman" pitchFamily="18" charset="0"/>
              </a:rPr>
              <a:t>Учитель может использовать данные кроссворды по-разному: можно предложить желающим в качестве дополнительного домашнего задания на оценку; мощно использовать в виде отдельных заданий для письменных самостоятельных работ.</a:t>
            </a:r>
          </a:p>
          <a:p>
            <a:endParaRPr lang="ru-RU"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800" b="1" dirty="0" smtClean="0">
                <a:latin typeface="Times New Roman" pitchFamily="18" charset="0"/>
                <a:cs typeface="Times New Roman" pitchFamily="18" charset="0"/>
              </a:rPr>
              <a:t>Заключение</a:t>
            </a:r>
            <a:endParaRPr lang="ru-RU" sz="2800" b="1"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70000" lnSpcReduction="20000"/>
          </a:bodyPr>
          <a:lstStyle/>
          <a:p>
            <a:pPr algn="just"/>
            <a:r>
              <a:rPr lang="ru-RU" dirty="0" smtClean="0">
                <a:latin typeface="Times New Roman" pitchFamily="18" charset="0"/>
                <a:cs typeface="Times New Roman" pitchFamily="18" charset="0"/>
              </a:rPr>
              <a:t>Игра через занимательность, обучающую, воспитывающую и развивающую функции способствует решению дидактических задач процесса обучения - образовательных, воспитывающих и развивающих.</a:t>
            </a:r>
          </a:p>
          <a:p>
            <a:pPr algn="just"/>
            <a:r>
              <a:rPr lang="ru-RU" dirty="0" smtClean="0">
                <a:latin typeface="Times New Roman" pitchFamily="18" charset="0"/>
                <a:cs typeface="Times New Roman" pitchFamily="18" charset="0"/>
              </a:rPr>
              <a:t>Поэтому игровой метод следует шире применять в процессе обучения, причём систематически, а не от случая к случаю. Лишь систематическое целенаправленное использование дидактических игр может дать определённые результаты как в изменении основных качеств личности ребёнка, так и в результативности учебной деятельности и в обучении в целом.</a:t>
            </a:r>
          </a:p>
          <a:p>
            <a:pPr algn="just"/>
            <a:r>
              <a:rPr lang="ru-RU" dirty="0" smtClean="0">
                <a:latin typeface="Times New Roman" pitchFamily="18" charset="0"/>
                <a:cs typeface="Times New Roman" pitchFamily="18" charset="0"/>
              </a:rPr>
              <a:t>Обучение нельзя превращать в игру. Игра - не самоцель, а средство обучения, способствующее активизации учебной деятельности школьников, применение которого в сочетании с другими средствами должно внести свой определённый вклад в решение учебно-воспитательных задач общеобразовательной школы.</a:t>
            </a:r>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p:txBody>
          <a:bodyPr>
            <a:normAutofit fontScale="85000" lnSpcReduction="20000"/>
          </a:bodyPr>
          <a:lstStyle/>
          <a:p>
            <a:pPr algn="just"/>
            <a:r>
              <a:rPr lang="ru-RU" dirty="0" smtClean="0"/>
              <a:t> </a:t>
            </a:r>
            <a:r>
              <a:rPr lang="ru-RU" sz="3100" dirty="0" smtClean="0"/>
              <a:t>    </a:t>
            </a:r>
            <a:r>
              <a:rPr lang="ru-RU" sz="3100" dirty="0" smtClean="0">
                <a:latin typeface="Times New Roman" pitchFamily="18" charset="0"/>
                <a:cs typeface="Times New Roman" pitchFamily="18" charset="0"/>
              </a:rPr>
              <a:t>Знание химии – это не только знание фактов и теорий, о которых рассказывается на уроках и в учебнике, но и умение объяснять химические явления в </a:t>
            </a:r>
            <a:r>
              <a:rPr lang="ru-RU" sz="2800" dirty="0" smtClean="0">
                <a:latin typeface="Times New Roman" pitchFamily="18" charset="0"/>
                <a:cs typeface="Times New Roman" pitchFamily="18" charset="0"/>
              </a:rPr>
              <a:t>окружающей</a:t>
            </a:r>
            <a:r>
              <a:rPr lang="ru-RU" sz="3100" dirty="0" smtClean="0">
                <a:latin typeface="Times New Roman" pitchFamily="18" charset="0"/>
                <a:cs typeface="Times New Roman" pitchFamily="18" charset="0"/>
              </a:rPr>
              <a:t> жизни.</a:t>
            </a:r>
          </a:p>
          <a:p>
            <a:pPr algn="just"/>
            <a:r>
              <a:rPr lang="ru-RU" sz="3100" dirty="0" smtClean="0">
                <a:latin typeface="Times New Roman" pitchFamily="18" charset="0"/>
                <a:cs typeface="Times New Roman" pitchFamily="18" charset="0"/>
              </a:rPr>
              <a:t>     Умение учителя вызвать интерес к предмету – одно из условий успешного обучения. Игра «в значительной степени является основой всей человеческой культуры», - писал А.В. Луначарский. Именно в игре ребенок активно мыслит, чувствует и творит свободно.</a:t>
            </a:r>
          </a:p>
          <a:p>
            <a:pPr algn="just"/>
            <a:r>
              <a:rPr lang="ru-RU" sz="3100" dirty="0" smtClean="0">
                <a:latin typeface="Times New Roman" pitchFamily="18" charset="0"/>
                <a:cs typeface="Times New Roman" pitchFamily="18" charset="0"/>
              </a:rPr>
              <a:t>     Дидактическая игра позволяет ярко реализовать все ведущие функции обучения: </a:t>
            </a:r>
            <a:r>
              <a:rPr lang="ru-RU" sz="3100" b="1" dirty="0" smtClean="0">
                <a:latin typeface="Times New Roman" pitchFamily="18" charset="0"/>
                <a:cs typeface="Times New Roman" pitchFamily="18" charset="0"/>
              </a:rPr>
              <a:t>обучающую, воспитывающую и развивающую.</a:t>
            </a:r>
            <a:endParaRPr lang="ru-RU" sz="3100" dirty="0" smtClean="0">
              <a:latin typeface="Times New Roman" pitchFamily="18" charset="0"/>
              <a:cs typeface="Times New Roman" pitchFamily="18" charset="0"/>
            </a:endParaRPr>
          </a:p>
          <a:p>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800" b="1" dirty="0" smtClean="0">
                <a:latin typeface="Times New Roman" pitchFamily="18" charset="0"/>
                <a:cs typeface="Times New Roman" pitchFamily="18" charset="0"/>
              </a:rPr>
              <a:t>Основные сведения об игровом обучении</a:t>
            </a:r>
            <a:endParaRPr lang="ru-RU" sz="2800" b="1"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85000" lnSpcReduction="20000"/>
          </a:bodyPr>
          <a:lstStyle/>
          <a:p>
            <a:pPr algn="just"/>
            <a:r>
              <a:rPr lang="ru-RU" b="1" dirty="0" smtClean="0">
                <a:latin typeface="Times New Roman" pitchFamily="18" charset="0"/>
                <a:cs typeface="Times New Roman" pitchFamily="18" charset="0"/>
              </a:rPr>
              <a:t>Игровое обучение</a:t>
            </a:r>
            <a:r>
              <a:rPr lang="ru-RU" dirty="0" smtClean="0">
                <a:latin typeface="Times New Roman" pitchFamily="18" charset="0"/>
                <a:cs typeface="Times New Roman" pitchFamily="18" charset="0"/>
              </a:rPr>
              <a:t> —</a:t>
            </a:r>
            <a:r>
              <a:rPr lang="ru-RU" b="1" dirty="0" smtClean="0">
                <a:latin typeface="Times New Roman" pitchFamily="18" charset="0"/>
                <a:cs typeface="Times New Roman" pitchFamily="18" charset="0"/>
              </a:rPr>
              <a:t> это </a:t>
            </a:r>
            <a:r>
              <a:rPr lang="ru-RU" dirty="0" smtClean="0">
                <a:latin typeface="Times New Roman" pitchFamily="18" charset="0"/>
                <a:cs typeface="Times New Roman" pitchFamily="18" charset="0"/>
              </a:rPr>
              <a:t>форма учебного процесса, направленная на воссоздание и усвоение </a:t>
            </a:r>
            <a:r>
              <a:rPr lang="ru-RU" dirty="0" err="1" smtClean="0">
                <a:latin typeface="Times New Roman" pitchFamily="18" charset="0"/>
                <a:cs typeface="Times New Roman" pitchFamily="18" charset="0"/>
              </a:rPr>
              <a:t>общесвенного</a:t>
            </a:r>
            <a:r>
              <a:rPr lang="ru-RU" dirty="0" smtClean="0">
                <a:latin typeface="Times New Roman" pitchFamily="18" charset="0"/>
                <a:cs typeface="Times New Roman" pitchFamily="18" charset="0"/>
              </a:rPr>
              <a:t> опыта во всех его проявлениях: знаниях, навыках, умениях, эмоционально-оценочной деятельности, развития способностей ребёнка и формирования универсальных учебных действий, таких как </a:t>
            </a:r>
            <a:r>
              <a:rPr lang="ru-RU" dirty="0" err="1" smtClean="0">
                <a:latin typeface="Times New Roman" pitchFamily="18" charset="0"/>
                <a:cs typeface="Times New Roman" pitchFamily="18" charset="0"/>
              </a:rPr>
              <a:t>целеполагание</a:t>
            </a:r>
            <a:r>
              <a:rPr lang="ru-RU" dirty="0" smtClean="0">
                <a:latin typeface="Times New Roman" pitchFamily="18" charset="0"/>
                <a:cs typeface="Times New Roman" pitchFamily="18" charset="0"/>
              </a:rPr>
              <a:t>, планирование, прогнозирование, контроль, коррекция, оценка, </a:t>
            </a:r>
            <a:r>
              <a:rPr lang="ru-RU" dirty="0" err="1" smtClean="0">
                <a:latin typeface="Times New Roman" pitchFamily="18" charset="0"/>
                <a:cs typeface="Times New Roman" pitchFamily="18" charset="0"/>
              </a:rPr>
              <a:t>саморегуляция</a:t>
            </a:r>
            <a:r>
              <a:rPr lang="ru-RU" dirty="0" smtClean="0">
                <a:latin typeface="Times New Roman" pitchFamily="18" charset="0"/>
                <a:cs typeface="Times New Roman" pitchFamily="18" charset="0"/>
              </a:rPr>
              <a:t>, в программах предусмотрены активные формы работы, направленные на вовлечение учащихся в динамическую деятельность, на обеспечение понимания ими теоретического материала и развития интеллекта, приобретения практических навыков самостоятельной деятельности.</a:t>
            </a:r>
          </a:p>
          <a:p>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800" b="1" dirty="0" smtClean="0">
                <a:latin typeface="Times New Roman" pitchFamily="18" charset="0"/>
                <a:cs typeface="Times New Roman" pitchFamily="18" charset="0"/>
              </a:rPr>
              <a:t>Игры могут реализовываться в учебном процессе различными способами:</a:t>
            </a:r>
            <a:endParaRPr lang="ru-RU" sz="2800" b="1"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92500" lnSpcReduction="20000"/>
          </a:bodyPr>
          <a:lstStyle/>
          <a:p>
            <a:pPr algn="just"/>
            <a:r>
              <a:rPr lang="ru-RU" dirty="0" smtClean="0">
                <a:latin typeface="Times New Roman" pitchFamily="18" charset="0"/>
                <a:cs typeface="Times New Roman" pitchFamily="18" charset="0"/>
              </a:rPr>
              <a:t>1) ролевые игры на уроке (</a:t>
            </a:r>
            <a:r>
              <a:rPr lang="ru-RU" dirty="0" err="1" smtClean="0">
                <a:latin typeface="Times New Roman" pitchFamily="18" charset="0"/>
                <a:cs typeface="Times New Roman" pitchFamily="18" charset="0"/>
              </a:rPr>
              <a:t>инсценирование</a:t>
            </a:r>
            <a:r>
              <a:rPr lang="ru-RU" dirty="0" smtClean="0">
                <a:latin typeface="Times New Roman" pitchFamily="18" charset="0"/>
                <a:cs typeface="Times New Roman" pitchFamily="18" charset="0"/>
              </a:rPr>
              <a:t>);</a:t>
            </a:r>
          </a:p>
          <a:p>
            <a:pPr algn="just"/>
            <a:r>
              <a:rPr lang="ru-RU" dirty="0" smtClean="0">
                <a:latin typeface="Times New Roman" pitchFamily="18" charset="0"/>
                <a:cs typeface="Times New Roman" pitchFamily="18" charset="0"/>
              </a:rPr>
              <a:t> 2) игровая организация целого урока с использованием игровых заданий (урок-соревнование, урок-конкурс, урок-путешествие, урок-КВН); </a:t>
            </a:r>
          </a:p>
          <a:p>
            <a:pPr algn="just"/>
            <a:r>
              <a:rPr lang="ru-RU" dirty="0" smtClean="0">
                <a:latin typeface="Times New Roman" pitchFamily="18" charset="0"/>
                <a:cs typeface="Times New Roman" pitchFamily="18" charset="0"/>
              </a:rPr>
              <a:t>3) игровая организация учебного процесса с использованием заданий, которые обычно предлагаются на традиционном уроке; </a:t>
            </a:r>
          </a:p>
          <a:p>
            <a:pPr algn="just"/>
            <a:r>
              <a:rPr lang="ru-RU" dirty="0" smtClean="0">
                <a:latin typeface="Times New Roman" pitchFamily="18" charset="0"/>
                <a:cs typeface="Times New Roman" pitchFamily="18" charset="0"/>
              </a:rPr>
              <a:t>4) использование игры на определённом этапе урока (начало, середина, конец; знакомство с новым материалом, закрепление знаний, умений, навыков, повторение и систематизация изученного).</a:t>
            </a:r>
          </a:p>
          <a:p>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2400" y="0"/>
            <a:ext cx="8229600" cy="1371600"/>
          </a:xfrm>
        </p:spPr>
        <p:txBody>
          <a:bodyPr>
            <a:normAutofit fontScale="90000"/>
          </a:bodyPr>
          <a:lstStyle/>
          <a:p>
            <a:pPr algn="ctr"/>
            <a:r>
              <a:rPr lang="ru-RU" sz="2700" b="1" dirty="0" smtClean="0">
                <a:latin typeface="Times New Roman" pitchFamily="18" charset="0"/>
                <a:cs typeface="Times New Roman" pitchFamily="18" charset="0"/>
              </a:rPr>
              <a:t/>
            </a:r>
            <a:br>
              <a:rPr lang="ru-RU" sz="2700" b="1" dirty="0" smtClean="0">
                <a:latin typeface="Times New Roman" pitchFamily="18" charset="0"/>
                <a:cs typeface="Times New Roman" pitchFamily="18" charset="0"/>
              </a:rPr>
            </a:br>
            <a:r>
              <a:rPr lang="ru-RU" sz="2700" b="1" dirty="0" smtClean="0">
                <a:latin typeface="Times New Roman" pitchFamily="18" charset="0"/>
                <a:cs typeface="Times New Roman" pitchFamily="18" charset="0"/>
              </a:rPr>
              <a:t/>
            </a:r>
            <a:br>
              <a:rPr lang="ru-RU" sz="2700" b="1" dirty="0" smtClean="0">
                <a:latin typeface="Times New Roman" pitchFamily="18" charset="0"/>
                <a:cs typeface="Times New Roman" pitchFamily="18" charset="0"/>
              </a:rPr>
            </a:br>
            <a:r>
              <a:rPr lang="ru-RU" sz="3100" b="1" dirty="0" smtClean="0">
                <a:latin typeface="Times New Roman" pitchFamily="18" charset="0"/>
                <a:cs typeface="Times New Roman" pitchFamily="18" charset="0"/>
              </a:rPr>
              <a:t>Игра </a:t>
            </a:r>
            <a:r>
              <a:rPr lang="ru-RU" sz="3100" b="1" dirty="0" smtClean="0">
                <a:latin typeface="Times New Roman" pitchFamily="18" charset="0"/>
                <a:cs typeface="Times New Roman" pitchFamily="18" charset="0"/>
              </a:rPr>
              <a:t>выполняет такие важнейшие функции, как:</a:t>
            </a:r>
            <a:br>
              <a:rPr lang="ru-RU" sz="3100" b="1" dirty="0" smtClean="0">
                <a:latin typeface="Times New Roman" pitchFamily="18" charset="0"/>
                <a:cs typeface="Times New Roman" pitchFamily="18" charset="0"/>
              </a:rPr>
            </a:br>
            <a:endParaRPr lang="ru-RU" sz="3100" b="1" dirty="0">
              <a:latin typeface="Times New Roman" pitchFamily="18" charset="0"/>
              <a:cs typeface="Times New Roman" pitchFamily="18" charset="0"/>
            </a:endParaRPr>
          </a:p>
        </p:txBody>
      </p:sp>
      <p:sp>
        <p:nvSpPr>
          <p:cNvPr id="3" name="Содержимое 2"/>
          <p:cNvSpPr>
            <a:spLocks noGrp="1"/>
          </p:cNvSpPr>
          <p:nvPr>
            <p:ph idx="1"/>
          </p:nvPr>
        </p:nvSpPr>
        <p:spPr>
          <a:xfrm>
            <a:off x="381000" y="1371600"/>
            <a:ext cx="8229600" cy="4525963"/>
          </a:xfrm>
        </p:spPr>
        <p:txBody>
          <a:bodyPr>
            <a:noAutofit/>
          </a:bodyPr>
          <a:lstStyle/>
          <a:p>
            <a:pPr algn="just"/>
            <a:r>
              <a:rPr lang="ru-RU" sz="1800" dirty="0" smtClean="0">
                <a:latin typeface="Times New Roman" pitchFamily="18" charset="0"/>
                <a:cs typeface="Times New Roman" pitchFamily="18" charset="0"/>
              </a:rPr>
              <a:t>1) развлекательную (основная функция игры – развлечь, доставить удовольствие, воодушевить, пробудить интерес);</a:t>
            </a:r>
          </a:p>
          <a:p>
            <a:pPr algn="just"/>
            <a:r>
              <a:rPr lang="ru-RU" sz="1800" dirty="0" smtClean="0">
                <a:latin typeface="Times New Roman" pitchFamily="18" charset="0"/>
                <a:cs typeface="Times New Roman" pitchFamily="18" charset="0"/>
              </a:rPr>
              <a:t>2) коммуникативную (освоение диалектики общения);</a:t>
            </a:r>
          </a:p>
          <a:p>
            <a:pPr algn="just"/>
            <a:r>
              <a:rPr lang="ru-RU" sz="1800" dirty="0" smtClean="0">
                <a:latin typeface="Times New Roman" pitchFamily="18" charset="0"/>
                <a:cs typeface="Times New Roman" pitchFamily="18" charset="0"/>
              </a:rPr>
              <a:t>3) самореализации (в игре как на «полигоне человеческой практики»);</a:t>
            </a:r>
          </a:p>
          <a:p>
            <a:pPr algn="just"/>
            <a:r>
              <a:rPr lang="ru-RU" sz="1800" dirty="0" smtClean="0">
                <a:latin typeface="Times New Roman" pitchFamily="18" charset="0"/>
                <a:cs typeface="Times New Roman" pitchFamily="18" charset="0"/>
              </a:rPr>
              <a:t>4) терапевтическую (преодоление различных трудностей, возникающих в других видах жизнедеятельности);</a:t>
            </a:r>
          </a:p>
          <a:p>
            <a:pPr algn="just"/>
            <a:r>
              <a:rPr lang="ru-RU" sz="1800" dirty="0" smtClean="0">
                <a:latin typeface="Times New Roman" pitchFamily="18" charset="0"/>
                <a:cs typeface="Times New Roman" pitchFamily="18" charset="0"/>
              </a:rPr>
              <a:t>5) диагностическую (выявление отклонений от нормативного поведения, самопознание в процессе игры);</a:t>
            </a:r>
          </a:p>
          <a:p>
            <a:pPr algn="just"/>
            <a:r>
              <a:rPr lang="ru-RU" sz="1800" dirty="0" smtClean="0">
                <a:latin typeface="Times New Roman" pitchFamily="18" charset="0"/>
                <a:cs typeface="Times New Roman" pitchFamily="18" charset="0"/>
              </a:rPr>
              <a:t>6) коррекционную (внесение позитивных изменений в структуру личностных показателей);</a:t>
            </a:r>
          </a:p>
          <a:p>
            <a:pPr algn="just"/>
            <a:r>
              <a:rPr lang="ru-RU" sz="1800" dirty="0" smtClean="0">
                <a:latin typeface="Times New Roman" pitchFamily="18" charset="0"/>
                <a:cs typeface="Times New Roman" pitchFamily="18" charset="0"/>
              </a:rPr>
              <a:t>7) межнациональной коммуникации (усвоение единых для всех людей </a:t>
            </a:r>
            <a:r>
              <a:rPr lang="ru-RU" sz="1800" dirty="0" err="1" smtClean="0">
                <a:latin typeface="Times New Roman" pitchFamily="18" charset="0"/>
                <a:cs typeface="Times New Roman" pitchFamily="18" charset="0"/>
              </a:rPr>
              <a:t>социо-культурных</a:t>
            </a:r>
            <a:r>
              <a:rPr lang="ru-RU" sz="1800" dirty="0" smtClean="0">
                <a:latin typeface="Times New Roman" pitchFamily="18" charset="0"/>
                <a:cs typeface="Times New Roman" pitchFamily="18" charset="0"/>
              </a:rPr>
              <a:t> ценностей);</a:t>
            </a:r>
          </a:p>
          <a:p>
            <a:pPr algn="just"/>
            <a:r>
              <a:rPr lang="ru-RU" sz="1800" dirty="0" smtClean="0">
                <a:latin typeface="Times New Roman" pitchFamily="18" charset="0"/>
                <a:cs typeface="Times New Roman" pitchFamily="18" charset="0"/>
              </a:rPr>
              <a:t>8) социализации (включение в систему общественных отношений, усвоение норм человеческого общежития).</a:t>
            </a:r>
          </a:p>
          <a:p>
            <a:endParaRPr lang="ru-RU"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800" b="1" dirty="0" smtClean="0">
                <a:latin typeface="Times New Roman" pitchFamily="18" charset="0"/>
                <a:cs typeface="Times New Roman" pitchFamily="18" charset="0"/>
              </a:rPr>
              <a:t>Критерии игры:</a:t>
            </a:r>
            <a:br>
              <a:rPr lang="ru-RU" sz="2800" b="1" dirty="0" smtClean="0">
                <a:latin typeface="Times New Roman" pitchFamily="18" charset="0"/>
                <a:cs typeface="Times New Roman" pitchFamily="18" charset="0"/>
              </a:rPr>
            </a:br>
            <a:endParaRPr lang="ru-RU" sz="2800" b="1"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lnSpcReduction="10000"/>
          </a:bodyPr>
          <a:lstStyle/>
          <a:p>
            <a:pPr lvl="0" algn="just"/>
            <a:r>
              <a:rPr lang="ru-RU" dirty="0" smtClean="0">
                <a:latin typeface="Times New Roman" pitchFamily="18" charset="0"/>
                <a:cs typeface="Times New Roman" pitchFamily="18" charset="0"/>
              </a:rPr>
              <a:t>Игра должна быть рассчитана на один урок.</a:t>
            </a:r>
          </a:p>
          <a:p>
            <a:pPr lvl="0" algn="just"/>
            <a:r>
              <a:rPr lang="ru-RU" dirty="0" smtClean="0">
                <a:latin typeface="Times New Roman" pitchFamily="18" charset="0"/>
                <a:cs typeface="Times New Roman" pitchFamily="18" charset="0"/>
              </a:rPr>
              <a:t>Игра не должна быть сложной для понимания её правил.</a:t>
            </a:r>
          </a:p>
          <a:p>
            <a:pPr lvl="0" algn="just"/>
            <a:r>
              <a:rPr lang="ru-RU" dirty="0" smtClean="0">
                <a:latin typeface="Times New Roman" pitchFamily="18" charset="0"/>
                <a:cs typeface="Times New Roman" pitchFamily="18" charset="0"/>
              </a:rPr>
              <a:t>Игра должна быть массовой и охватывать всех учащихся класса.</a:t>
            </a:r>
          </a:p>
          <a:p>
            <a:pPr lvl="0" algn="just"/>
            <a:r>
              <a:rPr lang="ru-RU" dirty="0" smtClean="0">
                <a:latin typeface="Times New Roman" pitchFamily="18" charset="0"/>
                <a:cs typeface="Times New Roman" pitchFamily="18" charset="0"/>
              </a:rPr>
              <a:t>Оценки должны выставляться легко, учащийся должен понимать, как получилась итоговая оценка.</a:t>
            </a:r>
          </a:p>
          <a:p>
            <a:pPr lvl="0" algn="just"/>
            <a:r>
              <a:rPr lang="ru-RU" dirty="0" smtClean="0">
                <a:latin typeface="Times New Roman" pitchFamily="18" charset="0"/>
                <a:cs typeface="Times New Roman" pitchFamily="18" charset="0"/>
              </a:rPr>
              <a:t>Игра должна быть динамичной и поддерживать интерес к ней до конца урока.</a:t>
            </a:r>
          </a:p>
          <a:p>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800" b="1" dirty="0" smtClean="0">
                <a:latin typeface="Times New Roman" pitchFamily="18" charset="0"/>
                <a:cs typeface="Times New Roman" pitchFamily="18" charset="0"/>
              </a:rPr>
              <a:t>Требования к проведению игровых уроков:</a:t>
            </a:r>
            <a:br>
              <a:rPr lang="ru-RU" sz="2800" b="1" dirty="0" smtClean="0">
                <a:latin typeface="Times New Roman" pitchFamily="18" charset="0"/>
                <a:cs typeface="Times New Roman" pitchFamily="18" charset="0"/>
              </a:rPr>
            </a:br>
            <a:endParaRPr lang="ru-RU" sz="2800" b="1"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85000" lnSpcReduction="20000"/>
          </a:bodyPr>
          <a:lstStyle/>
          <a:p>
            <a:pPr lvl="0" algn="just"/>
            <a:r>
              <a:rPr lang="ru-RU" dirty="0" smtClean="0">
                <a:latin typeface="Times New Roman" pitchFamily="18" charset="0"/>
                <a:cs typeface="Times New Roman" pitchFamily="18" charset="0"/>
              </a:rPr>
              <a:t>Соответствие темы игры теме урока.</a:t>
            </a:r>
          </a:p>
          <a:p>
            <a:pPr lvl="0" algn="just"/>
            <a:r>
              <a:rPr lang="ru-RU" dirty="0" smtClean="0">
                <a:latin typeface="Times New Roman" pitchFamily="18" charset="0"/>
                <a:cs typeface="Times New Roman" pitchFamily="18" charset="0"/>
              </a:rPr>
              <a:t>Четкое определение цели проведения игры.</a:t>
            </a:r>
          </a:p>
          <a:p>
            <a:pPr lvl="0" algn="just"/>
            <a:r>
              <a:rPr lang="ru-RU" dirty="0" smtClean="0">
                <a:latin typeface="Times New Roman" pitchFamily="18" charset="0"/>
                <a:cs typeface="Times New Roman" pitchFamily="18" charset="0"/>
              </a:rPr>
              <a:t>Значимость игрового результата для участников игры.</a:t>
            </a:r>
          </a:p>
          <a:p>
            <a:pPr lvl="0" algn="just"/>
            <a:r>
              <a:rPr lang="ru-RU" dirty="0" smtClean="0">
                <a:latin typeface="Times New Roman" pitchFamily="18" charset="0"/>
                <a:cs typeface="Times New Roman" pitchFamily="18" charset="0"/>
              </a:rPr>
              <a:t>Посильность используемых в процессе игры действий и их сложность.</a:t>
            </a:r>
          </a:p>
          <a:p>
            <a:pPr lvl="0" algn="just"/>
            <a:r>
              <a:rPr lang="ru-RU" dirty="0" smtClean="0">
                <a:latin typeface="Times New Roman" pitchFamily="18" charset="0"/>
                <a:cs typeface="Times New Roman" pitchFamily="18" charset="0"/>
              </a:rPr>
              <a:t>Доступность замысла участника игры, простота сюжета.</a:t>
            </a:r>
          </a:p>
          <a:p>
            <a:pPr lvl="0" algn="just"/>
            <a:r>
              <a:rPr lang="ru-RU" dirty="0" smtClean="0">
                <a:latin typeface="Times New Roman" pitchFamily="18" charset="0"/>
                <a:cs typeface="Times New Roman" pitchFamily="18" charset="0"/>
              </a:rPr>
              <a:t>Стимулирующий характер игры.</a:t>
            </a:r>
          </a:p>
          <a:p>
            <a:pPr lvl="0" algn="just"/>
            <a:r>
              <a:rPr lang="ru-RU" dirty="0" smtClean="0">
                <a:latin typeface="Times New Roman" pitchFamily="18" charset="0"/>
                <a:cs typeface="Times New Roman" pitchFamily="18" charset="0"/>
              </a:rPr>
              <a:t>Объективные критерии оценки игровой деятельности.</a:t>
            </a:r>
          </a:p>
          <a:p>
            <a:pPr lvl="0" algn="just"/>
            <a:r>
              <a:rPr lang="ru-RU" dirty="0" smtClean="0">
                <a:latin typeface="Times New Roman" pitchFamily="18" charset="0"/>
                <a:cs typeface="Times New Roman" pitchFamily="18" charset="0"/>
              </a:rPr>
              <a:t>Благоприятный психологический климат отношений в процессе игры.</a:t>
            </a:r>
          </a:p>
          <a:p>
            <a:pPr lvl="0" algn="just"/>
            <a:r>
              <a:rPr lang="ru-RU" dirty="0" smtClean="0">
                <a:latin typeface="Times New Roman" pitchFamily="18" charset="0"/>
                <a:cs typeface="Times New Roman" pitchFamily="18" charset="0"/>
              </a:rPr>
              <a:t>Простор для творчества учащихся.</a:t>
            </a:r>
          </a:p>
          <a:p>
            <a:pPr lvl="0" algn="just"/>
            <a:r>
              <a:rPr lang="ru-RU" dirty="0" smtClean="0">
                <a:latin typeface="Times New Roman" pitchFamily="18" charset="0"/>
                <a:cs typeface="Times New Roman" pitchFamily="18" charset="0"/>
              </a:rPr>
              <a:t>Обязательный элемент игры – </a:t>
            </a:r>
            <a:r>
              <a:rPr lang="ru-RU" dirty="0" err="1" smtClean="0">
                <a:latin typeface="Times New Roman" pitchFamily="18" charset="0"/>
                <a:cs typeface="Times New Roman" pitchFamily="18" charset="0"/>
              </a:rPr>
              <a:t>соревновательность</a:t>
            </a:r>
            <a:r>
              <a:rPr lang="ru-RU" dirty="0" smtClean="0">
                <a:latin typeface="Times New Roman" pitchFamily="18" charset="0"/>
                <a:cs typeface="Times New Roman" pitchFamily="18" charset="0"/>
              </a:rPr>
              <a:t> между участниками игры.</a:t>
            </a:r>
          </a:p>
          <a:p>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p:txBody>
          <a:bodyPr>
            <a:normAutofit fontScale="32500" lnSpcReduction="20000"/>
          </a:bodyPr>
          <a:lstStyle/>
          <a:p>
            <a:pPr algn="just"/>
            <a:r>
              <a:rPr lang="ru-RU" sz="8000" dirty="0" smtClean="0">
                <a:latin typeface="Times New Roman" pitchFamily="18" charset="0"/>
                <a:cs typeface="Times New Roman" pitchFamily="18" charset="0"/>
              </a:rPr>
              <a:t>При подготовке к игре можно использовать </a:t>
            </a:r>
            <a:r>
              <a:rPr lang="ru-RU" sz="8000" dirty="0" err="1" smtClean="0">
                <a:latin typeface="Times New Roman" pitchFamily="18" charset="0"/>
                <a:cs typeface="Times New Roman" pitchFamily="18" charset="0"/>
              </a:rPr>
              <a:t>мультимедийную</a:t>
            </a:r>
            <a:r>
              <a:rPr lang="ru-RU" sz="8000" dirty="0" smtClean="0">
                <a:latin typeface="Times New Roman" pitchFamily="18" charset="0"/>
                <a:cs typeface="Times New Roman" pitchFamily="18" charset="0"/>
              </a:rPr>
              <a:t> презентацию с использованием триггеров (или «горячая зона» – объект на слайде, щелчок по которому анимирует его), интерактивную игру с возможностью перемещения объектов.</a:t>
            </a:r>
          </a:p>
          <a:p>
            <a:r>
              <a:rPr lang="ru-RU" sz="8000" dirty="0" smtClean="0">
                <a:latin typeface="Times New Roman" pitchFamily="18" charset="0"/>
                <a:cs typeface="Times New Roman" pitchFamily="18" charset="0"/>
              </a:rPr>
              <a:t>  При любых формах работы (работа в парах, группах, индивидуальная) игра предполагает интерактивный метод обучения.</a:t>
            </a:r>
          </a:p>
          <a:p>
            <a:endParaRPr lang="ru-RU"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Городская">
  <a:themeElements>
    <a:clrScheme name="Городская">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Городская">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Городская">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431</TotalTime>
  <Words>1349</Words>
  <Application>Microsoft Office PowerPoint</Application>
  <PresentationFormat>Экран (4:3)</PresentationFormat>
  <Paragraphs>145</Paragraphs>
  <Slides>28</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28</vt:i4>
      </vt:variant>
    </vt:vector>
  </HeadingPairs>
  <TitlesOfParts>
    <vt:vector size="29" baseType="lpstr">
      <vt:lpstr>Городская</vt:lpstr>
      <vt:lpstr>«Использование игровых форм на уроках химии» </vt:lpstr>
      <vt:lpstr>Содержание</vt:lpstr>
      <vt:lpstr>Слайд 3</vt:lpstr>
      <vt:lpstr>Основные сведения об игровом обучении</vt:lpstr>
      <vt:lpstr>Игры могут реализовываться в учебном процессе различными способами:</vt:lpstr>
      <vt:lpstr>  Игра выполняет такие важнейшие функции, как: </vt:lpstr>
      <vt:lpstr>Критерии игры: </vt:lpstr>
      <vt:lpstr>Требования к проведению игровых уроков: </vt:lpstr>
      <vt:lpstr>Слайд 9</vt:lpstr>
      <vt:lpstr>Слайд 10</vt:lpstr>
      <vt:lpstr>   Игра оказывает весьма значительное воздействие на формирование положительной мотивации к учению:</vt:lpstr>
      <vt:lpstr>  Игра «Учитель-ученик» </vt:lpstr>
      <vt:lpstr>Игра «Узнай меня» </vt:lpstr>
      <vt:lpstr>Игра «Продолжите ряд»</vt:lpstr>
      <vt:lpstr>Загадки. </vt:lpstr>
      <vt:lpstr>Игра «Найди ошибку» </vt:lpstr>
      <vt:lpstr>Игра «Третий лишний»</vt:lpstr>
      <vt:lpstr> Игра «Руки вверх» </vt:lpstr>
      <vt:lpstr> Игра «Химическая тайнопись» </vt:lpstr>
      <vt:lpstr> Игра «Цепочка» </vt:lpstr>
      <vt:lpstr> Игра «Веришь -не веришь» </vt:lpstr>
      <vt:lpstr> Ребусы </vt:lpstr>
      <vt:lpstr> Шарады. </vt:lpstr>
      <vt:lpstr>Анаграммы</vt:lpstr>
      <vt:lpstr> Логогрифы. </vt:lpstr>
      <vt:lpstr> Метаграммы </vt:lpstr>
      <vt:lpstr>Кроссворды</vt:lpstr>
      <vt:lpstr>Заключение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«Использование игровых форм на уроках химии» </dc:title>
  <dc:creator>Наталья</dc:creator>
  <cp:lastModifiedBy>Наталья</cp:lastModifiedBy>
  <cp:revision>83</cp:revision>
  <dcterms:created xsi:type="dcterms:W3CDTF">2023-08-20T18:49:59Z</dcterms:created>
  <dcterms:modified xsi:type="dcterms:W3CDTF">2023-11-07T19:48:51Z</dcterms:modified>
</cp:coreProperties>
</file>