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94" r:id="rId2"/>
    <p:sldId id="256" r:id="rId3"/>
    <p:sldId id="257" r:id="rId4"/>
    <p:sldId id="284" r:id="rId5"/>
    <p:sldId id="276" r:id="rId6"/>
    <p:sldId id="268" r:id="rId7"/>
    <p:sldId id="269" r:id="rId8"/>
    <p:sldId id="270" r:id="rId9"/>
    <p:sldId id="282" r:id="rId10"/>
    <p:sldId id="295" r:id="rId11"/>
    <p:sldId id="265" r:id="rId12"/>
    <p:sldId id="286" r:id="rId13"/>
    <p:sldId id="278" r:id="rId14"/>
    <p:sldId id="280" r:id="rId15"/>
    <p:sldId id="261" r:id="rId16"/>
    <p:sldId id="290" r:id="rId17"/>
    <p:sldId id="291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211" autoAdjust="0"/>
  </p:normalViewPr>
  <p:slideViewPr>
    <p:cSldViewPr>
      <p:cViewPr varScale="1">
        <p:scale>
          <a:sx n="57" d="100"/>
          <a:sy n="57" d="100"/>
        </p:scale>
        <p:origin x="-17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5B664-CA82-4713-A4D0-C34FC255FD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«Качество жизни и факторы здоровья»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24400" y="3886200"/>
            <a:ext cx="3733800" cy="1752600"/>
          </a:xfrm>
        </p:spPr>
        <p:txBody>
          <a:bodyPr>
            <a:normAutofit fontScale="25000" lnSpcReduction="20000"/>
          </a:bodyPr>
          <a:lstStyle/>
          <a:p>
            <a:r>
              <a:rPr lang="ru-RU" sz="7200" b="1" i="1" dirty="0" smtClean="0"/>
              <a:t> </a:t>
            </a:r>
          </a:p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Учитель биологии, химии, географии </a:t>
            </a:r>
          </a:p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МБОУ ООШ 15                                                                                                                            имени Героя Советского Союза </a:t>
            </a:r>
          </a:p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В.П. Иваненко</a:t>
            </a:r>
          </a:p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станицы </a:t>
            </a:r>
            <a:r>
              <a:rPr lang="ru-RU" sz="7200" b="1" dirty="0" err="1" smtClean="0">
                <a:latin typeface="Times New Roman" pitchFamily="18" charset="0"/>
                <a:cs typeface="Times New Roman" pitchFamily="18" charset="0"/>
              </a:rPr>
              <a:t>Махошевской</a:t>
            </a:r>
            <a:endParaRPr lang="ru-RU" sz="7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 err="1" smtClean="0">
                <a:latin typeface="Times New Roman" pitchFamily="18" charset="0"/>
                <a:cs typeface="Times New Roman" pitchFamily="18" charset="0"/>
              </a:rPr>
              <a:t>Шулякова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Наталья</a:t>
            </a:r>
          </a:p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Андреевна</a:t>
            </a:r>
          </a:p>
          <a:p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i="1" kern="10" dirty="0" smtClean="0">
                <a:ln w="12700">
                  <a:solidFill>
                    <a:srgbClr val="3366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chemeClr val="accent1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Спорт как фактор здоровья</a:t>
            </a:r>
            <a:endParaRPr lang="ru-RU" dirty="0" smtClean="0"/>
          </a:p>
        </p:txBody>
      </p:sp>
      <p:pic>
        <p:nvPicPr>
          <p:cNvPr id="19459" name="Picture 9" descr="10m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46250" y="1600200"/>
            <a:ext cx="1458913" cy="2189163"/>
          </a:xfrm>
        </p:spPr>
      </p:pic>
      <p:pic>
        <p:nvPicPr>
          <p:cNvPr id="19460" name="Picture 10" descr="39998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16513" y="1600200"/>
            <a:ext cx="3101975" cy="2189163"/>
          </a:xfrm>
        </p:spPr>
      </p:pic>
      <p:pic>
        <p:nvPicPr>
          <p:cNvPr id="19461" name="Picture 11" descr="spartak_new_2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940425" y="3941763"/>
            <a:ext cx="1454150" cy="2189162"/>
          </a:xfrm>
        </p:spPr>
      </p:pic>
      <p:pic>
        <p:nvPicPr>
          <p:cNvPr id="19462" name="Picture 14" descr="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835025" y="3941763"/>
            <a:ext cx="3281363" cy="2189162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0600" y="381000"/>
            <a:ext cx="7010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Самыми главными соревнованиями являются Олимпийские игры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олимпийские 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паралимпийские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ценности: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Дружба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Совершенство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Уважение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Смелость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Равенство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Решимость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Вдохновение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191000"/>
            <a:ext cx="3705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4038600"/>
            <a:ext cx="3429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173" name="Текст 3"/>
          <p:cNvSpPr>
            <a:spLocks noGrp="1"/>
          </p:cNvSpPr>
          <p:nvPr>
            <p:ph type="body" idx="2"/>
          </p:nvPr>
        </p:nvSpPr>
        <p:spPr>
          <a:xfrm>
            <a:off x="457200" y="785813"/>
            <a:ext cx="3008313" cy="534035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7188" y="714375"/>
            <a:ext cx="4357687" cy="5357813"/>
          </a:xfrm>
          <a:noFill/>
        </p:spPr>
      </p:pic>
      <p:sp>
        <p:nvSpPr>
          <p:cNvPr id="7172" name="Содержимое 2"/>
          <p:cNvSpPr>
            <a:spLocks noGrp="1"/>
          </p:cNvSpPr>
          <p:nvPr>
            <p:ph idx="4294967295"/>
          </p:nvPr>
        </p:nvSpPr>
        <p:spPr>
          <a:xfrm>
            <a:off x="4032250" y="273050"/>
            <a:ext cx="5111750" cy="585311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ru-RU" b="1" i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Даль  степей сквозная,</a:t>
            </a:r>
          </a:p>
          <a:p>
            <a:pPr algn="ctr" eaLnBrk="1" hangingPunct="1">
              <a:buFont typeface="Arial" charset="0"/>
              <a:buNone/>
            </a:pP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Гор размах орлиный-</a:t>
            </a:r>
          </a:p>
          <a:p>
            <a:pPr algn="ctr" eaLnBrk="1" hangingPunct="1">
              <a:buFont typeface="Arial" charset="0"/>
              <a:buNone/>
            </a:pP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Сторона родная,</a:t>
            </a:r>
          </a:p>
          <a:p>
            <a:pPr algn="ctr" eaLnBrk="1" hangingPunct="1">
              <a:buFont typeface="Arial" charset="0"/>
              <a:buNone/>
            </a:pP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Край наш тополиный!</a:t>
            </a:r>
          </a:p>
          <a:p>
            <a:pPr algn="ctr" eaLnBrk="1" hangingPunct="1">
              <a:buFont typeface="Arial" charset="0"/>
              <a:buNone/>
            </a:pP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Ты весной чудесен,</a:t>
            </a:r>
          </a:p>
          <a:p>
            <a:pPr algn="ctr" eaLnBrk="1" hangingPunct="1">
              <a:buFont typeface="Arial" charset="0"/>
              <a:buNone/>
            </a:pP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Летом щедр, как в сказке,</a:t>
            </a:r>
          </a:p>
          <a:p>
            <a:pPr algn="ctr" eaLnBrk="1" hangingPunct="1">
              <a:buFont typeface="Arial" charset="0"/>
              <a:buNone/>
            </a:pP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Край хлебов и  песен-</a:t>
            </a:r>
          </a:p>
          <a:p>
            <a:pPr algn="ctr" eaLnBrk="1" hangingPunct="1">
              <a:buFont typeface="Arial" charset="0"/>
              <a:buNone/>
            </a:pP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Край наш Краснодарский!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2555875" y="549275"/>
            <a:ext cx="37052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4000" kern="10" dirty="0">
              <a:ln w="9525">
                <a:solidFill>
                  <a:schemeClr val="accent1"/>
                </a:solidFill>
                <a:round/>
                <a:headEnd/>
                <a:tailEnd/>
              </a:ln>
              <a:solidFill>
                <a:schemeClr val="hlink"/>
              </a:solidFill>
              <a:latin typeface="Arial"/>
              <a:cs typeface="Arial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28600" y="228600"/>
            <a:ext cx="8686800" cy="338554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i="1" kern="10" dirty="0" smtClean="0">
                <a:ln w="12700">
                  <a:solidFill>
                    <a:srgbClr val="3366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chemeClr val="accent1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Питание как фактор здоровья </a:t>
            </a:r>
            <a:r>
              <a:rPr lang="ru-RU" sz="2400" dirty="0" smtClean="0"/>
              <a:t>: </a:t>
            </a:r>
            <a:endParaRPr lang="ru-RU" sz="2400" dirty="0" smtClean="0"/>
          </a:p>
          <a:p>
            <a:pPr algn="just">
              <a:spcBef>
                <a:spcPct val="5000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умеренное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соответствующее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физиологическим особенностям конкретного человека, информированность о качестве употребляемых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продуктов.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6" name="Picture 6" descr="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124200"/>
            <a:ext cx="3898900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2555875" y="549275"/>
            <a:ext cx="37052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4000" kern="10" dirty="0">
              <a:ln w="9525">
                <a:solidFill>
                  <a:schemeClr val="accent1"/>
                </a:solidFill>
                <a:round/>
                <a:headEnd/>
                <a:tailEnd/>
              </a:ln>
              <a:solidFill>
                <a:schemeClr val="hlink"/>
              </a:solidFill>
              <a:latin typeface="Arial"/>
              <a:cs typeface="Arial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84213" y="685800"/>
            <a:ext cx="8135937" cy="150810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400" dirty="0"/>
              <a:t> </a:t>
            </a:r>
            <a:r>
              <a:rPr lang="ru-RU" sz="4400" b="1" i="1" dirty="0">
                <a:solidFill>
                  <a:schemeClr val="accent1"/>
                </a:solidFill>
              </a:rPr>
              <a:t>отказ от вредных привычек</a:t>
            </a:r>
            <a:r>
              <a:rPr lang="ru-RU" sz="2400" dirty="0"/>
              <a:t>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курения, употребления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психоактивных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веществ, употребления алкоголя. </a:t>
            </a:r>
          </a:p>
        </p:txBody>
      </p:sp>
      <p:pic>
        <p:nvPicPr>
          <p:cNvPr id="9222" name="Picture 6" descr="2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2492375"/>
            <a:ext cx="6697663" cy="365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Конкурс пословиц и поговорок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(объясните их смысл)</a:t>
            </a:r>
            <a:endParaRPr lang="ru-RU" sz="3600" b="1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Пьяному море по колено, а лужа по уши.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Что у трезвого на уме – у пьяного на языке.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С хмелем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познаться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с честью расстаться.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Пить до дна – не видать добра.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229600" cy="2476500"/>
          </a:xfrm>
        </p:spPr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ru-RU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Никогда не болеть;</a:t>
            </a:r>
          </a:p>
          <a:p>
            <a:pPr>
              <a:buFontTx/>
              <a:buBlip>
                <a:blip r:embed="rId2"/>
              </a:buBlip>
            </a:pPr>
            <a:r>
              <a:rPr lang="ru-RU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Правильно питаться;</a:t>
            </a:r>
          </a:p>
          <a:p>
            <a:pPr>
              <a:buFontTx/>
              <a:buBlip>
                <a:blip r:embed="rId2"/>
              </a:buBlip>
            </a:pPr>
            <a:r>
              <a:rPr lang="ru-RU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Быть бодрыми;</a:t>
            </a:r>
          </a:p>
          <a:p>
            <a:pPr>
              <a:buFontTx/>
              <a:buBlip>
                <a:blip r:embed="rId2"/>
              </a:buBlip>
            </a:pPr>
            <a:r>
              <a:rPr lang="ru-RU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Вершить добрые дела.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11188" y="3716338"/>
            <a:ext cx="7596187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 b="1" i="1">
                <a:solidFill>
                  <a:srgbClr val="0000FF"/>
                </a:solidFill>
                <a:latin typeface="Bookman Old Style" pitchFamily="18" charset="0"/>
              </a:rPr>
              <a:t>В общем, вести</a:t>
            </a:r>
            <a:r>
              <a:rPr lang="ru-RU" sz="4400" b="1" i="1">
                <a:solidFill>
                  <a:srgbClr val="CC0000"/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sz="4400" b="1" i="1" dirty="0">
                <a:solidFill>
                  <a:srgbClr val="990033"/>
                </a:solidFill>
                <a:latin typeface="Bookman Old Style" pitchFamily="18" charset="0"/>
              </a:rPr>
              <a:t>здоровый образ жизни!</a:t>
            </a:r>
          </a:p>
        </p:txBody>
      </p:sp>
      <p:sp>
        <p:nvSpPr>
          <p:cNvPr id="12293" name="WordArt 5"/>
          <p:cNvSpPr>
            <a:spLocks noChangeArrowheads="1" noChangeShapeType="1" noTextEdit="1"/>
          </p:cNvSpPr>
          <p:nvPr/>
        </p:nvSpPr>
        <p:spPr bwMode="auto">
          <a:xfrm>
            <a:off x="1763713" y="549275"/>
            <a:ext cx="482441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2700">
                  <a:solidFill>
                    <a:srgbClr val="3366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chemeClr val="accent1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Желаю вам: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6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А в заключении урока я хотела бы вам и всем людям порекомендовать</a:t>
            </a:r>
            <a:endParaRPr lang="ru-RU" sz="3600" b="1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Начинайте день с употребления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свежевыжатого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сока или фруктов;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свободное время наслаждайтесь природой, дышите свежим воздухом;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Смейтесь от души: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курите;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Проводите время с друзьями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близкими;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Занимайтесь спортом;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общем, ведите здоровый образ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жизни.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Цели урока: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дать представление о том, что такое качество жизни и факторы здоровья; заставить учащихся задуматься о необходимости быть здоровым, приобщение к здоровому образу жизни; объяснить роль здоровья в жизни и деятельности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человека, развитии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общества.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810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Викторина</a:t>
            </a:r>
            <a:r>
              <a:rPr lang="ru-RU" dirty="0" smtClean="0">
                <a:solidFill>
                  <a:schemeClr val="accent1"/>
                </a:solidFill>
              </a:rPr>
              <a:t/>
            </a:r>
            <a:br>
              <a:rPr lang="ru-RU" dirty="0" smtClean="0">
                <a:solidFill>
                  <a:schemeClr val="accent1"/>
                </a:solidFill>
              </a:rPr>
            </a:b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1.Согласны ли вы, что зарядка - источник бодрости и здоровья?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2.Верно ли, что жевательная резинка сохраняет зубы?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3.Верно ли, что кактусы снимают излучение от компьютера?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4.Верно ли, что от курения ежегодно погибает более 10000 человек?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5.Правда ли, что бананы поднимают настроение?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6.Верно ли, что морковь замедляет процесс старения организма?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7.Правда ли, что есть безвредные наркотики?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8.Отказаться от курения легко?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9.Правда ли, что молоко полезнее йогурта?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10.Взрослые чаще, чем дети, ломают ноги?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11.Правда ли, что недостаток солнца вызывает депрессию?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12.Правда ли, что летом можно запастись витаминами на целый год?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13.Правда ли, что детям до 15 лет нельзя заниматься тяжелой атлетикой?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14.Правда ли, что ежедневно надо выпивать 2 стакана молока?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15.Правда ли, что ребенку достаточно спать ночью 8 часов?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8423275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12700">
                  <a:solidFill>
                    <a:srgbClr val="3366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chemeClr val="accent1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Активная деятельность</a:t>
            </a:r>
          </a:p>
          <a:p>
            <a:pPr algn="ctr"/>
            <a:r>
              <a:rPr lang="ru-RU" sz="3600" b="1" i="1" kern="10" dirty="0" smtClean="0">
                <a:ln w="12700">
                  <a:solidFill>
                    <a:srgbClr val="3366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chemeClr val="accent1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и активный отдых как фактор здоровья</a:t>
            </a:r>
            <a:endParaRPr lang="ru-RU" sz="3600" b="1" i="1" kern="10" dirty="0">
              <a:ln w="12700">
                <a:solidFill>
                  <a:srgbClr val="3366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CC"/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atin typeface="Arial"/>
              <a:cs typeface="Arial"/>
            </a:endParaRPr>
          </a:p>
        </p:txBody>
      </p:sp>
      <p:pic>
        <p:nvPicPr>
          <p:cNvPr id="6" name="Picture 12" descr="4001186931051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209800"/>
            <a:ext cx="3962400" cy="4343400"/>
          </a:xfrm>
          <a:prstGeom prst="rect">
            <a:avLst/>
          </a:prstGeom>
          <a:noFill/>
          <a:ln w="19050">
            <a:solidFill>
              <a:srgbClr val="808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2555875" y="549275"/>
            <a:ext cx="37052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4000" kern="10" dirty="0">
              <a:ln w="9525">
                <a:solidFill>
                  <a:schemeClr val="accent1"/>
                </a:solidFill>
                <a:round/>
                <a:headEnd/>
                <a:tailEnd/>
              </a:ln>
              <a:solidFill>
                <a:schemeClr val="hlink"/>
              </a:solidFill>
              <a:latin typeface="Arial"/>
              <a:cs typeface="Arial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81000" y="457201"/>
            <a:ext cx="8382000" cy="193899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000" b="1" i="1" dirty="0" smtClean="0">
                <a:solidFill>
                  <a:schemeClr val="accent1"/>
                </a:solidFill>
              </a:rPr>
              <a:t>          Закаливание как фактор здоровья </a:t>
            </a:r>
            <a:endParaRPr lang="ru-RU" sz="6000" b="1" dirty="0">
              <a:solidFill>
                <a:schemeClr val="accent1"/>
              </a:solidFill>
            </a:endParaRPr>
          </a:p>
        </p:txBody>
      </p:sp>
      <p:pic>
        <p:nvPicPr>
          <p:cNvPr id="8198" name="Picture 6" descr="7-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590800"/>
            <a:ext cx="3763962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kern="10" dirty="0" smtClean="0">
                <a:ln w="12700">
                  <a:solidFill>
                    <a:srgbClr val="3366FF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Тест « Твое здоровье»</a:t>
            </a:r>
            <a:br>
              <a:rPr lang="ru-RU" b="1" i="1" kern="10" dirty="0" smtClean="0">
                <a:ln w="12700">
                  <a:solidFill>
                    <a:srgbClr val="3366FF"/>
                  </a:solidFill>
                  <a:round/>
                  <a:headEnd/>
                  <a:tailEnd/>
                </a:ln>
                <a:latin typeface="Arial"/>
                <a:cs typeface="Arial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Bookman Old Style" pitchFamily="18" charset="0"/>
              </a:rPr>
              <a:t>1. У меня часто плохой аппетит.</a:t>
            </a:r>
          </a:p>
          <a:p>
            <a:pPr algn="just"/>
            <a:r>
              <a:rPr lang="ru-RU" dirty="0" smtClean="0">
                <a:latin typeface="Bookman Old Style" pitchFamily="18" charset="0"/>
              </a:rPr>
              <a:t>2. После нескольких часов работы у меня      начинает болеть голова.</a:t>
            </a:r>
          </a:p>
          <a:p>
            <a:pPr algn="just"/>
            <a:r>
              <a:rPr lang="ru-RU" dirty="0" smtClean="0">
                <a:latin typeface="Bookman Old Style" pitchFamily="18" charset="0"/>
              </a:rPr>
              <a:t>3. Часто выгляжу усталым и подавленным, иногда раздраженным и угрюмым.</a:t>
            </a:r>
          </a:p>
          <a:p>
            <a:pPr algn="just"/>
            <a:r>
              <a:rPr lang="ru-RU" dirty="0" smtClean="0">
                <a:latin typeface="Bookman Old Style" pitchFamily="18" charset="0"/>
              </a:rPr>
              <a:t>4. Периодически у меня бывают серьезные заболевания, когда я вынужден несколько дней оставаться в постели.</a:t>
            </a:r>
          </a:p>
          <a:p>
            <a:pPr algn="just"/>
            <a:r>
              <a:rPr lang="ru-RU" dirty="0" smtClean="0">
                <a:latin typeface="Bookman Old Style" pitchFamily="18" charset="0"/>
              </a:rPr>
              <a:t>5. Я почти не занимаюсь спортом.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5364163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Bookman Old Style" pitchFamily="18" charset="0"/>
              </a:rPr>
              <a:t>6. В последнее время я несколько прибавил в весе.</a:t>
            </a:r>
          </a:p>
          <a:p>
            <a:pPr algn="just"/>
            <a:r>
              <a:rPr lang="ru-RU" dirty="0" smtClean="0">
                <a:latin typeface="Bookman Old Style" pitchFamily="18" charset="0"/>
              </a:rPr>
              <a:t>7. У меня часто кружится голова.</a:t>
            </a:r>
          </a:p>
          <a:p>
            <a:pPr algn="just"/>
            <a:r>
              <a:rPr lang="ru-RU" dirty="0" smtClean="0">
                <a:latin typeface="Bookman Old Style" pitchFamily="18" charset="0"/>
              </a:rPr>
              <a:t>8. В настоящее время я курю.</a:t>
            </a:r>
          </a:p>
          <a:p>
            <a:pPr algn="just"/>
            <a:r>
              <a:rPr lang="ru-RU" dirty="0" smtClean="0">
                <a:latin typeface="Bookman Old Style" pitchFamily="18" charset="0"/>
              </a:rPr>
              <a:t>9. В детстве я перенес несколько серьезных заболеваний.</a:t>
            </a:r>
          </a:p>
          <a:p>
            <a:pPr algn="just"/>
            <a:r>
              <a:rPr lang="ru-RU" dirty="0" smtClean="0">
                <a:latin typeface="Bookman Old Style" pitchFamily="18" charset="0"/>
              </a:rPr>
              <a:t>10. У меня плохой сон и неприятные ощущения утром после пробуждения</a:t>
            </a:r>
          </a:p>
          <a:p>
            <a:pPr algn="just"/>
            <a:r>
              <a:rPr lang="ru-RU" b="1" dirty="0" smtClean="0">
                <a:solidFill>
                  <a:schemeClr val="accent1"/>
                </a:solidFill>
                <a:latin typeface="Bookman Old Style" pitchFamily="18" charset="0"/>
              </a:rPr>
              <a:t>За каждый ответ «да» поставьте себе по 1 баллу и подсчитайте сумму.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chemeClr val="accent1"/>
                </a:solidFill>
              </a:rPr>
              <a:t>Результаты:</a:t>
            </a:r>
            <a:br>
              <a:rPr lang="ru-RU" b="1" i="1" dirty="0" smtClean="0">
                <a:solidFill>
                  <a:schemeClr val="accent1"/>
                </a:solidFill>
              </a:rPr>
            </a:b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b="1" dirty="0" smtClean="0">
                <a:solidFill>
                  <a:schemeClr val="accent1"/>
                </a:solidFill>
                <a:latin typeface="Bookman Old Style" pitchFamily="18" charset="0"/>
              </a:rPr>
              <a:t>1-2 балла.</a:t>
            </a:r>
            <a:r>
              <a:rPr lang="ru-RU" sz="2400" dirty="0" smtClean="0">
                <a:solidFill>
                  <a:schemeClr val="accent1"/>
                </a:solidFill>
                <a:latin typeface="Bookman Old Style" pitchFamily="18" charset="0"/>
              </a:rPr>
              <a:t> </a:t>
            </a:r>
            <a:r>
              <a:rPr lang="ru-RU" sz="2400" dirty="0" smtClean="0">
                <a:latin typeface="Bookman Old Style" pitchFamily="18" charset="0"/>
              </a:rPr>
              <a:t>Несмотря на некоторые признаки ухудшения здоровья, вы в хорошей форме. Ни в коем случае не оставляйте усилий по сохранению своего самочувствия.</a:t>
            </a:r>
          </a:p>
          <a:p>
            <a:pPr algn="just"/>
            <a:r>
              <a:rPr lang="ru-RU" sz="2400" b="1" dirty="0" smtClean="0">
                <a:solidFill>
                  <a:schemeClr val="accent1"/>
                </a:solidFill>
                <a:latin typeface="Bookman Old Style" pitchFamily="18" charset="0"/>
              </a:rPr>
              <a:t>3-6 баллов.</a:t>
            </a:r>
            <a:r>
              <a:rPr lang="ru-RU" sz="2400" dirty="0" smtClean="0">
                <a:solidFill>
                  <a:schemeClr val="accent1"/>
                </a:solidFill>
                <a:latin typeface="Bookman Old Style" pitchFamily="18" charset="0"/>
              </a:rPr>
              <a:t> </a:t>
            </a:r>
            <a:r>
              <a:rPr lang="ru-RU" sz="2400" dirty="0" smtClean="0">
                <a:latin typeface="Bookman Old Style" pitchFamily="18" charset="0"/>
              </a:rPr>
              <a:t>Ваше отношение к своему здоровью трудно назвать нормальным, уже чувствуется, что вы его расстроили довольно основательно.</a:t>
            </a:r>
          </a:p>
          <a:p>
            <a:pPr algn="just"/>
            <a:r>
              <a:rPr lang="ru-RU" sz="2400" b="1" dirty="0" smtClean="0">
                <a:solidFill>
                  <a:schemeClr val="accent1"/>
                </a:solidFill>
                <a:latin typeface="Bookman Old Style" pitchFamily="18" charset="0"/>
              </a:rPr>
              <a:t>7-10 баллов.</a:t>
            </a:r>
            <a:r>
              <a:rPr lang="ru-RU" sz="2400" dirty="0" smtClean="0">
                <a:solidFill>
                  <a:schemeClr val="accent1"/>
                </a:solidFill>
                <a:latin typeface="Bookman Old Style" pitchFamily="18" charset="0"/>
              </a:rPr>
              <a:t> </a:t>
            </a:r>
            <a:r>
              <a:rPr lang="ru-RU" sz="2400" dirty="0" smtClean="0">
                <a:latin typeface="Bookman Old Style" pitchFamily="18" charset="0"/>
              </a:rPr>
              <a:t>Как вы умудрились довести себя до такой степени? Удивительно, что вы еще в состоянии ходить и работать. Вам немедленно стоит подумать о более рациональном режиме дня, о снижении нагрузок, возможно, о нормализации взаимоотношений с сверстниками, родителями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.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 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2555875" y="549275"/>
            <a:ext cx="37052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4000" kern="10" dirty="0">
              <a:ln w="9525">
                <a:solidFill>
                  <a:schemeClr val="accent1"/>
                </a:solidFill>
                <a:round/>
                <a:headEnd/>
                <a:tailEnd/>
              </a:ln>
              <a:solidFill>
                <a:schemeClr val="hlink"/>
              </a:solidFill>
              <a:latin typeface="Arial"/>
              <a:cs typeface="Arial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11188" y="457200"/>
            <a:ext cx="7775575" cy="175432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600" b="1" i="1" kern="10" dirty="0" err="1" smtClean="0">
                <a:ln w="12700">
                  <a:solidFill>
                    <a:srgbClr val="3366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chemeClr val="accent1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Психоэмоциональное</a:t>
            </a:r>
            <a:r>
              <a:rPr lang="ru-RU" sz="3600" b="1" i="1" kern="10" dirty="0" smtClean="0">
                <a:ln w="12700">
                  <a:solidFill>
                    <a:srgbClr val="3366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chemeClr val="accent1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 состояние как фактор здоровья</a:t>
            </a:r>
            <a:endParaRPr lang="ru-RU" sz="2400" dirty="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09600" y="2590800"/>
            <a:ext cx="7704137" cy="83099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ru-RU" dirty="0"/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эмоциональное самочувствие: психогигиена, умение справляться с собственными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эмоциями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8" name="Picture 8" descr="stress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657600"/>
            <a:ext cx="32004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4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307</TotalTime>
  <Words>698</Words>
  <Application>Microsoft Office PowerPoint</Application>
  <PresentationFormat>Экран (4:3)</PresentationFormat>
  <Paragraphs>92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«Качество жизни и факторы здоровья» </vt:lpstr>
      <vt:lpstr>      </vt:lpstr>
      <vt:lpstr>Викторина </vt:lpstr>
      <vt:lpstr>Слайд 4</vt:lpstr>
      <vt:lpstr>Слайд 5</vt:lpstr>
      <vt:lpstr>Тест « Твое здоровье» </vt:lpstr>
      <vt:lpstr>Слайд 7</vt:lpstr>
      <vt:lpstr>Результаты: </vt:lpstr>
      <vt:lpstr>Слайд 9</vt:lpstr>
      <vt:lpstr>Спорт как фактор здоровья</vt:lpstr>
      <vt:lpstr>Слайд 11</vt:lpstr>
      <vt:lpstr>Слайд 12</vt:lpstr>
      <vt:lpstr>Слайд 13</vt:lpstr>
      <vt:lpstr>Слайд 14</vt:lpstr>
      <vt:lpstr>Конкурс пословиц и поговорок (объясните их смысл)</vt:lpstr>
      <vt:lpstr>Слайд 16</vt:lpstr>
      <vt:lpstr>А в заключении урока я хотела бы вам и всем людям порекомендовать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 « Качество и здоровый образ жизни. »   </dc:title>
  <dc:creator>Наталья</dc:creator>
  <cp:lastModifiedBy>Наталья</cp:lastModifiedBy>
  <cp:revision>40</cp:revision>
  <dcterms:created xsi:type="dcterms:W3CDTF">2012-08-31T12:21:20Z</dcterms:created>
  <dcterms:modified xsi:type="dcterms:W3CDTF">2023-11-07T22:56:39Z</dcterms:modified>
</cp:coreProperties>
</file>