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9"/>
  </p:notesMasterIdLst>
  <p:sldIdLst>
    <p:sldId id="256" r:id="rId2"/>
    <p:sldId id="257" r:id="rId3"/>
    <p:sldId id="288" r:id="rId4"/>
    <p:sldId id="259" r:id="rId5"/>
    <p:sldId id="286" r:id="rId6"/>
    <p:sldId id="290" r:id="rId7"/>
    <p:sldId id="291" r:id="rId8"/>
    <p:sldId id="301" r:id="rId9"/>
    <p:sldId id="302" r:id="rId10"/>
    <p:sldId id="303" r:id="rId11"/>
    <p:sldId id="304" r:id="rId12"/>
    <p:sldId id="305" r:id="rId13"/>
    <p:sldId id="306" r:id="rId14"/>
    <p:sldId id="292" r:id="rId15"/>
    <p:sldId id="294" r:id="rId16"/>
    <p:sldId id="295" r:id="rId17"/>
    <p:sldId id="296" r:id="rId18"/>
    <p:sldId id="297" r:id="rId19"/>
    <p:sldId id="298" r:id="rId20"/>
    <p:sldId id="299" r:id="rId21"/>
    <p:sldId id="278" r:id="rId22"/>
    <p:sldId id="307" r:id="rId23"/>
    <p:sldId id="276" r:id="rId24"/>
    <p:sldId id="273" r:id="rId25"/>
    <p:sldId id="300" r:id="rId26"/>
    <p:sldId id="268" r:id="rId27"/>
    <p:sldId id="272" r:id="rId28"/>
  </p:sldIdLst>
  <p:sldSz cx="12192000" cy="6858000"/>
  <p:notesSz cx="6858000" cy="9144000"/>
  <p:defaultTextStyle>
    <a:defPPr>
      <a:defRPr lang="ru-RU"/>
    </a:defPPr>
    <a:lvl1pPr marL="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49F"/>
    <a:srgbClr val="FF3300"/>
    <a:srgbClr val="00FF00"/>
    <a:srgbClr val="F129D4"/>
    <a:srgbClr val="FF00FF"/>
    <a:srgbClr val="1FD6FB"/>
    <a:srgbClr val="0066FF"/>
    <a:srgbClr val="36E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08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уровень2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0.48000000000000004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6795776"/>
        <c:axId val="46801664"/>
        <c:axId val="0"/>
      </c:bar3DChart>
      <c:catAx>
        <c:axId val="4679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801664"/>
        <c:crosses val="autoZero"/>
        <c:auto val="1"/>
        <c:lblAlgn val="ctr"/>
        <c:lblOffset val="100"/>
        <c:noMultiLvlLbl val="0"/>
      </c:catAx>
      <c:valAx>
        <c:axId val="468016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679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73440015494882"/>
          <c:y val="0.33348280178614825"/>
          <c:w val="0.29226559984505135"/>
          <c:h val="0.246750335030139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первичная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0.48000000000000004</c:v>
                </c:pt>
                <c:pt idx="1">
                  <c:v>0.48000000000000004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первичная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0.26</c:v>
                </c:pt>
                <c:pt idx="1">
                  <c:v>0.48000000000000004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первичная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0.26</c:v>
                </c:pt>
                <c:pt idx="1">
                  <c:v>4.0000000000000008E-2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616960"/>
        <c:axId val="110618496"/>
        <c:axId val="0"/>
      </c:bar3DChart>
      <c:catAx>
        <c:axId val="11061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10618496"/>
        <c:crosses val="autoZero"/>
        <c:auto val="1"/>
        <c:lblAlgn val="ctr"/>
        <c:lblOffset val="100"/>
        <c:noMultiLvlLbl val="0"/>
      </c:catAx>
      <c:valAx>
        <c:axId val="110618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0616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82CB4-CE49-4445-9948-855FCC4573B4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3E9FE-2538-4B87-8715-3344F1934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7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157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4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68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2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05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5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3421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5" y="609603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7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783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122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5022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577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9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6" y="2737249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733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859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669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8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114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21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6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B2AA-5EE5-4CA0-8FFB-4A0175EF2318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66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B35A8C-2311-4BA4-8A9E-3A24D59E1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4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nachalka.inf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3432" y="476676"/>
            <a:ext cx="10585176" cy="12813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департамент образования администрации Владимирской области</a:t>
            </a:r>
            <a:b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профессиональное </a:t>
            </a:r>
            <a:b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 Владимирской области</a:t>
            </a:r>
            <a:b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«Муромский педагогический колледж»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8009" y="2983827"/>
            <a:ext cx="2987099" cy="3286124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ЗШ - 41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Специальность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44.02.02 Преподавание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начальных классах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Каленова Н.С.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Рощина И.Е.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583832" y="621166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фото\image-7ee4cc682f985e9104d1e7cf8bbcf20f47d0e7a5a34355c9790af9dd5fcf4db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748391"/>
            <a:ext cx="3024336" cy="48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ссылка на другую страницу 3"/>
          <p:cNvSpPr/>
          <p:nvPr/>
        </p:nvSpPr>
        <p:spPr>
          <a:xfrm>
            <a:off x="1103445" y="332656"/>
            <a:ext cx="10273141" cy="1071570"/>
          </a:xfrm>
          <a:prstGeom prst="flowChartOffpageConnector">
            <a:avLst/>
          </a:prstGeom>
          <a:solidFill>
            <a:srgbClr val="FF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b="1" dirty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мотивов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gray">
          <a:xfrm>
            <a:off x="1390651" y="1700214"/>
            <a:ext cx="10081683" cy="1728787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431371" y="836712"/>
            <a:ext cx="960107" cy="1800200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431371" y="836712"/>
            <a:ext cx="960107" cy="4392488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322" name="Прямоугольник 9"/>
          <p:cNvSpPr>
            <a:spLocks noChangeArrowheads="1"/>
          </p:cNvSpPr>
          <p:nvPr/>
        </p:nvSpPr>
        <p:spPr bwMode="auto">
          <a:xfrm>
            <a:off x="1390651" y="1700213"/>
            <a:ext cx="969856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000" b="1" i="1">
                <a:solidFill>
                  <a:srgbClr val="C00000"/>
                </a:solidFill>
              </a:rPr>
              <a:t>ВНУТРЕННИЕ   МОТИВЫ </a:t>
            </a:r>
          </a:p>
          <a:p>
            <a:pPr algn="just" eaLnBrk="1" hangingPunct="1"/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1390651" y="3644900"/>
            <a:ext cx="9986433" cy="2160588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24" name="Прямоугольник 11"/>
          <p:cNvSpPr>
            <a:spLocks noChangeArrowheads="1"/>
          </p:cNvSpPr>
          <p:nvPr/>
        </p:nvSpPr>
        <p:spPr bwMode="auto">
          <a:xfrm>
            <a:off x="1488018" y="3644900"/>
            <a:ext cx="9984316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000" b="1" i="1">
                <a:solidFill>
                  <a:srgbClr val="C00000"/>
                </a:solidFill>
              </a:rPr>
              <a:t>ВНЕШНИЕ   МОТИВЫ</a:t>
            </a:r>
            <a:r>
              <a:rPr lang="ru-RU" altLang="ru-RU" i="1"/>
              <a:t>. </a:t>
            </a:r>
            <a:r>
              <a:rPr lang="ru-RU" altLang="ru-RU" sz="2000" i="1">
                <a:solidFill>
                  <a:srgbClr val="002060"/>
                </a:solidFill>
              </a:rPr>
              <a:t> 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3325" name="Прямоугольник 15"/>
          <p:cNvSpPr>
            <a:spLocks noChangeArrowheads="1"/>
          </p:cNvSpPr>
          <p:nvPr/>
        </p:nvSpPr>
        <p:spPr bwMode="auto">
          <a:xfrm>
            <a:off x="1390651" y="2349501"/>
            <a:ext cx="998643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i="1">
                <a:solidFill>
                  <a:srgbClr val="002060"/>
                </a:solidFill>
              </a:rPr>
              <a:t>интерес к процессу деятельности, интерес к результату деятельности, стремление к саморазвитию, развитию каких-либо своих качеств, способностей. 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3326" name="Прямоугольник 16"/>
          <p:cNvSpPr>
            <a:spLocks noChangeArrowheads="1"/>
          </p:cNvSpPr>
          <p:nvPr/>
        </p:nvSpPr>
        <p:spPr bwMode="auto">
          <a:xfrm>
            <a:off x="1390651" y="4221164"/>
            <a:ext cx="99864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i="1">
                <a:solidFill>
                  <a:srgbClr val="002060"/>
                </a:solidFill>
              </a:rPr>
              <a:t>проявляются тогда, когда деятельность осуществляется в силу долга, обязанности, ради достижения определенного положения среди сверстников, из-за давления родных, учителя и др. </a:t>
            </a:r>
            <a:endParaRPr lang="ru-RU" altLang="ru-RU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179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50" y="1700808"/>
            <a:ext cx="1920213" cy="33123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678517" y="765175"/>
            <a:ext cx="96012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Электронными образовательными ресурсами (ЭОР)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 учебные материалы, для воспроизведения которых используются электронные устройства</a:t>
            </a:r>
            <a:r>
              <a:rPr lang="ru-RU" sz="2200" b="1" dirty="0">
                <a:solidFill>
                  <a:srgbClr val="002060"/>
                </a:solidFill>
                <a:latin typeface="Arial" pitchFamily="34" charset="0"/>
              </a:rPr>
              <a:t>.</a:t>
            </a:r>
            <a:endParaRPr lang="ru-RU" sz="2200" dirty="0">
              <a:solidFill>
                <a:srgbClr val="002060"/>
              </a:solidFill>
              <a:latin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1871133" y="2636838"/>
            <a:ext cx="9745133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Цифровые образовательные ресурсы (ЦОР)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объекты и деловая графика, текстовые документы и иные учебные материалы, необходимые для организации учебного процесса. </a:t>
            </a:r>
          </a:p>
          <a:p>
            <a:pPr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gray">
          <a:xfrm>
            <a:off x="1871133" y="765176"/>
            <a:ext cx="9601200" cy="1584325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gray">
          <a:xfrm>
            <a:off x="1775884" y="2636839"/>
            <a:ext cx="9601200" cy="3095625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750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ссылка на другую страницу 3"/>
          <p:cNvSpPr/>
          <p:nvPr/>
        </p:nvSpPr>
        <p:spPr>
          <a:xfrm>
            <a:off x="1103445" y="332656"/>
            <a:ext cx="10081120" cy="1071570"/>
          </a:xfrm>
          <a:prstGeom prst="flowChartOffpageConnector">
            <a:avLst/>
          </a:prstGeom>
          <a:solidFill>
            <a:srgbClr val="FF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b="1" dirty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ЭОР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gray">
          <a:xfrm>
            <a:off x="1390651" y="1557339"/>
            <a:ext cx="10081683" cy="1366837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431371" y="836712"/>
            <a:ext cx="960107" cy="1800200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431371" y="836712"/>
            <a:ext cx="1056117" cy="3168352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1488018" y="3141663"/>
            <a:ext cx="9984316" cy="1150937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335360" y="836712"/>
            <a:ext cx="1248139" cy="4824536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gray">
          <a:xfrm>
            <a:off x="1488018" y="4508501"/>
            <a:ext cx="9984316" cy="1584325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95400" y="1646699"/>
            <a:ext cx="10176933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7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ТЕКСТОВЫЕ ЭОР</a:t>
            </a:r>
          </a:p>
          <a:p>
            <a:pPr algn="ctr" eaLnBrk="0" hangingPunct="0">
              <a:defRPr/>
            </a:pPr>
            <a:r>
              <a:rPr lang="ru-RU" sz="2200" i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 ним относятся оффлайн-электронные учебники, которые представляют собой перенос бумажного носителя в электронный вид. </a:t>
            </a:r>
            <a:endParaRPr lang="ru-RU" sz="2200" i="1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488017" y="3068638"/>
            <a:ext cx="9889067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7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ТЕКСТОГРАФИЧЕСКИЕ ЭОР</a:t>
            </a:r>
          </a:p>
          <a:p>
            <a:pPr algn="ctr" eaLnBrk="0" hangingPunct="0">
              <a:defRPr/>
            </a:pPr>
            <a:r>
              <a:rPr lang="ru-RU" sz="2200" i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в дополнение к «голому» тексту, могут содержать иллюстративный материал – рисунки, таблицы.</a:t>
            </a:r>
            <a:endParaRPr lang="ru-RU" sz="2200" i="1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88018" y="4508500"/>
            <a:ext cx="9984316" cy="152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МУЛЬТИМЕДИЙНЫЕ ЭОР </a:t>
            </a:r>
          </a:p>
          <a:p>
            <a:pPr algn="ctr">
              <a:defRPr/>
            </a:pPr>
            <a:r>
              <a:rPr lang="ru-RU" sz="2200" i="1" dirty="0">
                <a:solidFill>
                  <a:srgbClr val="002060"/>
                </a:solidFill>
                <a:latin typeface="+mn-lt"/>
              </a:rPr>
              <a:t>содержат в себе </a:t>
            </a:r>
            <a:r>
              <a:rPr lang="ru-RU" sz="2200" i="1" dirty="0" err="1">
                <a:solidFill>
                  <a:srgbClr val="002060"/>
                </a:solidFill>
                <a:latin typeface="+mn-lt"/>
              </a:rPr>
              <a:t>мультимедиа-контент</a:t>
            </a:r>
            <a:r>
              <a:rPr lang="ru-RU" sz="2200" i="1" dirty="0">
                <a:solidFill>
                  <a:srgbClr val="002060"/>
                </a:solidFill>
                <a:latin typeface="+mn-lt"/>
              </a:rPr>
              <a:t> (видео, анимация, </a:t>
            </a:r>
            <a:r>
              <a:rPr lang="ru-RU" sz="2200" i="1" dirty="0" err="1">
                <a:solidFill>
                  <a:srgbClr val="002060"/>
                </a:solidFill>
                <a:latin typeface="+mn-lt"/>
              </a:rPr>
              <a:t>аудио-контент</a:t>
            </a:r>
            <a:r>
              <a:rPr lang="ru-RU" sz="2200" i="1" dirty="0">
                <a:solidFill>
                  <a:srgbClr val="002060"/>
                </a:solidFill>
                <a:latin typeface="+mn-lt"/>
              </a:rPr>
              <a:t>), а также могут взаимодействовать с пользователем, задействовав режим интерактивности. </a:t>
            </a:r>
          </a:p>
        </p:txBody>
      </p:sp>
    </p:spTree>
    <p:extLst>
      <p:ext uri="{BB962C8B-B14F-4D97-AF65-F5344CB8AC3E}">
        <p14:creationId xmlns:p14="http://schemas.microsoft.com/office/powerpoint/2010/main" val="27521894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gray">
          <a:xfrm>
            <a:off x="1390651" y="1196976"/>
            <a:ext cx="10081683" cy="1008063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431371" y="836712"/>
            <a:ext cx="1056117" cy="1440160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431371" y="764704"/>
            <a:ext cx="960107" cy="2232248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1390651" y="2276475"/>
            <a:ext cx="10081683" cy="865188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335360" y="836712"/>
            <a:ext cx="1056117" cy="3168352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gray">
          <a:xfrm>
            <a:off x="1390651" y="3213100"/>
            <a:ext cx="10081683" cy="1152525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22" name="Прямоугольник 11"/>
          <p:cNvSpPr>
            <a:spLocks noChangeArrowheads="1"/>
          </p:cNvSpPr>
          <p:nvPr/>
        </p:nvSpPr>
        <p:spPr bwMode="auto">
          <a:xfrm>
            <a:off x="1295401" y="1196975"/>
            <a:ext cx="10081684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 b="1">
                <a:solidFill>
                  <a:srgbClr val="C00000"/>
                </a:solidFill>
              </a:rPr>
              <a:t>Демонстрационные</a:t>
            </a:r>
            <a:r>
              <a:rPr lang="ru-RU" altLang="ru-RU" sz="2200">
                <a:solidFill>
                  <a:srgbClr val="002060"/>
                </a:solidFill>
              </a:rPr>
              <a:t>.</a:t>
            </a:r>
            <a:r>
              <a:rPr lang="ru-RU" altLang="ru-RU">
                <a:solidFill>
                  <a:srgbClr val="002060"/>
                </a:solidFill>
              </a:rPr>
              <a:t> </a:t>
            </a:r>
            <a:r>
              <a:rPr lang="ru-RU" altLang="ru-RU" i="1">
                <a:solidFill>
                  <a:srgbClr val="002060"/>
                </a:solidFill>
              </a:rPr>
              <a:t>Позволяют визуализировать изучаемые объекты, явления, процессы, обеспечивают наглядное представление любой образовательной информации в целом</a:t>
            </a:r>
            <a:endParaRPr lang="ru-RU" altLang="ru-RU">
              <a:solidFill>
                <a:srgbClr val="002060"/>
              </a:solidFill>
            </a:endParaRPr>
          </a:p>
        </p:txBody>
      </p:sp>
      <p:sp>
        <p:nvSpPr>
          <p:cNvPr id="17423" name="Rectangle 1"/>
          <p:cNvSpPr>
            <a:spLocks noChangeArrowheads="1"/>
          </p:cNvSpPr>
          <p:nvPr/>
        </p:nvSpPr>
        <p:spPr bwMode="auto">
          <a:xfrm>
            <a:off x="1390651" y="2343220"/>
            <a:ext cx="9986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2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Тренинговые.</a:t>
            </a:r>
            <a:r>
              <a:rPr lang="ru-RU" altLang="ru-RU" sz="220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altLang="ru-RU" i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Предназначены для отработки разного рода умений и навыков, повторения и закрепления пройденного материала.</a:t>
            </a:r>
            <a:endParaRPr lang="ru-RU" altLang="ru-RU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7424" name="Rectangle 2"/>
          <p:cNvSpPr>
            <a:spLocks noChangeArrowheads="1"/>
          </p:cNvSpPr>
          <p:nvPr/>
        </p:nvSpPr>
        <p:spPr bwMode="auto">
          <a:xfrm>
            <a:off x="1390651" y="3279459"/>
            <a:ext cx="998643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2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Диагностирующие и тестирующие. </a:t>
            </a:r>
            <a:r>
              <a:rPr lang="ru-RU" altLang="ru-RU" i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Оценивают знания, умения, навыки учащегося, устанавливают уровень обученности,  сформированности личностных качеств, уровень интеллектуального развития.</a:t>
            </a:r>
            <a:endParaRPr lang="ru-RU" altLang="ru-RU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gray">
          <a:xfrm>
            <a:off x="1390651" y="4437064"/>
            <a:ext cx="10081683" cy="936625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gray">
          <a:xfrm>
            <a:off x="1390651" y="5445126"/>
            <a:ext cx="10081683" cy="1008063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27" name="Rectangle 3"/>
          <p:cNvSpPr>
            <a:spLocks noChangeArrowheads="1"/>
          </p:cNvSpPr>
          <p:nvPr/>
        </p:nvSpPr>
        <p:spPr bwMode="auto">
          <a:xfrm>
            <a:off x="1390651" y="4503807"/>
            <a:ext cx="100816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2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Контролирующие.</a:t>
            </a:r>
            <a:r>
              <a:rPr lang="ru-RU" altLang="ru-RU" sz="1400">
                <a:ea typeface="Times New Roman" pitchFamily="18" charset="0"/>
                <a:cs typeface="Arial" charset="0"/>
              </a:rPr>
              <a:t> </a:t>
            </a:r>
            <a:r>
              <a:rPr lang="ru-RU" altLang="ru-RU" i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Автоматизируют процессы контроля (самоконтроля) результатов обучения, определения уровня овладения учебным материалом.</a:t>
            </a:r>
            <a:endParaRPr lang="ru-RU" altLang="ru-RU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7428" name="Rectangle 4"/>
          <p:cNvSpPr>
            <a:spLocks noChangeArrowheads="1"/>
          </p:cNvSpPr>
          <p:nvPr/>
        </p:nvSpPr>
        <p:spPr bwMode="auto">
          <a:xfrm>
            <a:off x="1390651" y="5445125"/>
            <a:ext cx="1008168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2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Досуговые.</a:t>
            </a:r>
            <a:r>
              <a:rPr lang="ru-RU" altLang="ru-RU" sz="1400">
                <a:ea typeface="Times New Roman" pitchFamily="18" charset="0"/>
                <a:cs typeface="Arial" charset="0"/>
              </a:rPr>
              <a:t> </a:t>
            </a:r>
            <a:r>
              <a:rPr lang="ru-RU" altLang="ru-RU" i="1">
                <a:solidFill>
                  <a:srgbClr val="002060"/>
                </a:solidFill>
                <a:ea typeface="Times New Roman" pitchFamily="18" charset="0"/>
                <a:cs typeface="Arial" charset="0"/>
              </a:rPr>
              <a:t>Компьютерные игры и средства компьютерной коммуникации для организации досуга, внеклассной работы в целях воспитания и личностного развития обучаемых.</a:t>
            </a:r>
            <a:endParaRPr lang="ru-RU" altLang="ru-RU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335360" y="764704"/>
            <a:ext cx="1056117" cy="4464496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335360" y="836712"/>
            <a:ext cx="1056117" cy="5400600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1103445" y="332656"/>
            <a:ext cx="10081120" cy="792088"/>
          </a:xfrm>
          <a:prstGeom prst="flowChartOffpageConnector">
            <a:avLst/>
          </a:prstGeom>
          <a:solidFill>
            <a:srgbClr val="FF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b="1" dirty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ЭОР</a:t>
            </a:r>
          </a:p>
        </p:txBody>
      </p:sp>
    </p:spTree>
    <p:extLst>
      <p:ext uri="{BB962C8B-B14F-4D97-AF65-F5344CB8AC3E}">
        <p14:creationId xmlns:p14="http://schemas.microsoft.com/office/powerpoint/2010/main" val="22380350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908720"/>
            <a:ext cx="10081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u="sng" cap="all" dirty="0">
                <a:ln w="254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bri"/>
              </a:rPr>
              <a:t>Глава </a:t>
            </a:r>
            <a:r>
              <a:rPr lang="en-US" sz="4800" b="1" u="sng" cap="all" dirty="0">
                <a:ln w="254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bri"/>
              </a:rPr>
              <a:t>II</a:t>
            </a:r>
            <a:r>
              <a:rPr lang="ru-RU" sz="4800" b="1" u="sng" cap="all" dirty="0">
                <a:ln w="254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libri"/>
              </a:rPr>
              <a:t>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i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опытно-практическая работа, направленная на повышение мотивации младших школьников посредством ЭОР</a:t>
            </a:r>
            <a:endParaRPr lang="ru-RU" sz="3200" b="1" cap="all" dirty="0">
              <a:ln w="9000" cmpd="sng">
                <a:solidFill>
                  <a:srgbClr val="FFFF00"/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7686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043746" y="585368"/>
            <a:ext cx="100102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800" b="1" u="sng" cap="all" dirty="0">
                <a:ln w="254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Первичная диагностика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801" y="1484314"/>
            <a:ext cx="11233151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ru-RU" sz="2800" b="1" dirty="0"/>
              <a:t>определение  уровня сформированности мотивации у младших школьников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27051" y="2997200"/>
            <a:ext cx="111379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u="sng">
                <a:solidFill>
                  <a:srgbClr val="C00000"/>
                </a:solidFill>
              </a:rPr>
              <a:t>Диагностические методики </a:t>
            </a:r>
          </a:p>
          <a:p>
            <a:pPr algn="ctr" eaLnBrk="1" hangingPunct="1"/>
            <a:endParaRPr lang="ru-RU" altLang="ru-RU" b="1" u="sng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800" b="1"/>
              <a:t>Н.Г. Лусканова «Диагностика мотивации младших школьников»; 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800" b="1"/>
              <a:t>Н.В. Елфимова «Лесенка побуждений», «Лесенка уроков» </a:t>
            </a:r>
          </a:p>
        </p:txBody>
      </p:sp>
    </p:spTree>
    <p:extLst>
      <p:ext uri="{BB962C8B-B14F-4D97-AF65-F5344CB8AC3E}">
        <p14:creationId xmlns:p14="http://schemas.microsoft.com/office/powerpoint/2010/main" val="403613426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15413" y="332656"/>
            <a:ext cx="10287072" cy="1357322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Первичная диагностика уровня сформированности мотивации 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7947528"/>
              </p:ext>
            </p:extLst>
          </p:nvPr>
        </p:nvGraphicFramePr>
        <p:xfrm>
          <a:off x="2322544" y="1988840"/>
          <a:ext cx="7661887" cy="4121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40236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39350" y="585368"/>
            <a:ext cx="113292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u="sng" cap="all" dirty="0">
                <a:ln w="254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Опытно-практическая работа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801" y="1484314"/>
            <a:ext cx="11233151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подбор, разработка и апробация образовательных ресурсов, способствующих повышению мотивации</a:t>
            </a:r>
            <a:endParaRPr lang="ru-RU" sz="2800" b="1" dirty="0"/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27051" y="2997200"/>
            <a:ext cx="111379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u="sng" dirty="0">
                <a:solidFill>
                  <a:srgbClr val="C00000"/>
                </a:solidFill>
              </a:rPr>
              <a:t>Сайты ЭОР: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Единой коллекции электронных образовательных ресурсов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Единой коллекции электронных образовательных ресурсов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электронная школа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образовательные ресурсы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создания интерактивных учебно-методических пособий</a:t>
            </a:r>
            <a:endParaRPr lang="ru-RU" altLang="ru-RU" sz="2800" b="1" u="sng" dirty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818210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800100" y="188640"/>
            <a:ext cx="10960100" cy="55006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айт Единой коллекции электронных образовательных ресурсов</a:t>
            </a:r>
          </a:p>
          <a:p>
            <a:pPr algn="ctr">
              <a:buFont typeface="Arial" charset="0"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http://school-collection.edu.ru</a:t>
            </a:r>
            <a:endParaRPr lang="ru-RU" alt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latin typeface="Arial" charset="0"/>
              <a:cs typeface="Arial" charset="0"/>
            </a:endParaRPr>
          </a:p>
        </p:txBody>
      </p:sp>
      <p:pic>
        <p:nvPicPr>
          <p:cNvPr id="21507" name="Рисунок 3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1125538"/>
            <a:ext cx="11233149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8372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260648"/>
            <a:ext cx="10972800" cy="10801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 компании Кирилл и Мефодий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http://nachalka.info/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1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051" y="981076"/>
            <a:ext cx="11137900" cy="5688013"/>
          </a:xfrm>
        </p:spPr>
      </p:pic>
    </p:spTree>
    <p:extLst>
      <p:ext uri="{BB962C8B-B14F-4D97-AF65-F5344CB8AC3E}">
        <p14:creationId xmlns:p14="http://schemas.microsoft.com/office/powerpoint/2010/main" val="16460648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1700812"/>
            <a:ext cx="10009112" cy="462142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>
                <a:latin typeface="Times New Roman"/>
                <a:ea typeface="Times New Roman"/>
              </a:rPr>
              <a:t>Использование электронных образовательных ресурсов на уроках математики с целью повышения мотивации младших школьников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7728" y="620688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184400"/>
            <a:ext cx="10081120" cy="369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381" y="260648"/>
            <a:ext cx="10972800" cy="10801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 Единой коллекции электронных образовательных ресурсов российская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школа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https://resh.edu.ru/class/1/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268760"/>
            <a:ext cx="827857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7631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5549" y="332656"/>
            <a:ext cx="9684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Сервис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интерактивных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учебно-методических пособий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https://learningapps.org/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263043"/>
            <a:ext cx="7488832" cy="508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75549" y="332656"/>
            <a:ext cx="9684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образовательный портал для интерактивного развития детей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https://uchi.ru/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artizanshkola.ru/ssl/u/d5/535fd2a3d011e89b93fb520e285a87/-/%D0%A3%D1%87%D0%B8.%D1%80%D1%83_%D1%81%D1%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79" y="954949"/>
            <a:ext cx="9213669" cy="541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3688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16632"/>
            <a:ext cx="8596668" cy="8640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Электронное пособие по математике Электронные тесты, задания для устного счета, тренажер-тесты 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11173" r="14367" b="6806"/>
          <a:stretch/>
        </p:blipFill>
        <p:spPr bwMode="auto">
          <a:xfrm>
            <a:off x="7921125" y="4005064"/>
            <a:ext cx="4106683" cy="2362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t="11815" r="13837" b="10959"/>
          <a:stretch/>
        </p:blipFill>
        <p:spPr bwMode="auto">
          <a:xfrm>
            <a:off x="8066256" y="1098590"/>
            <a:ext cx="3961552" cy="2450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927086"/>
            <a:ext cx="3236912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4" y="1124744"/>
            <a:ext cx="37496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196752"/>
            <a:ext cx="31464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593631"/>
            <a:ext cx="265747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16632"/>
            <a:ext cx="11809312" cy="12241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Электронные приложения к учебникам; мультимедийные презентации;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учебные видеофильмы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5" y="1406709"/>
            <a:ext cx="4824536" cy="260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42" y="1124744"/>
            <a:ext cx="35242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11006" r="17659" b="6250"/>
          <a:stretch/>
        </p:blipFill>
        <p:spPr bwMode="auto">
          <a:xfrm>
            <a:off x="7536160" y="3839325"/>
            <a:ext cx="3960440" cy="29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0588" r="17658" b="6390"/>
          <a:stretch/>
        </p:blipFill>
        <p:spPr bwMode="auto">
          <a:xfrm>
            <a:off x="4079776" y="4224312"/>
            <a:ext cx="2922479" cy="218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17537" r="23534" b="12424"/>
          <a:stretch/>
        </p:blipFill>
        <p:spPr bwMode="auto">
          <a:xfrm>
            <a:off x="498215" y="4224312"/>
            <a:ext cx="3149513" cy="240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043746" y="585368"/>
            <a:ext cx="100102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800" b="1" u="sng" cap="all" dirty="0">
                <a:ln w="254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итоговая диагностика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434" y="1628775"/>
            <a:ext cx="11233151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</a:t>
            </a: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обнаружение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динамики уровня </a:t>
            </a:r>
            <a:r>
              <a:rPr lang="ru-RU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сформированности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мотивации </a:t>
            </a:r>
            <a:endParaRPr lang="ru-RU" sz="2800" b="1" dirty="0"/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527051" y="2997200"/>
            <a:ext cx="111379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u="sng">
                <a:solidFill>
                  <a:srgbClr val="C00000"/>
                </a:solidFill>
              </a:rPr>
              <a:t>Диагностические методики </a:t>
            </a:r>
          </a:p>
          <a:p>
            <a:pPr algn="ctr" eaLnBrk="1" hangingPunct="1"/>
            <a:endParaRPr lang="ru-RU" altLang="ru-RU" b="1" u="sng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800" b="1"/>
              <a:t>Н.Г. Лусканова «Диагностика мотивации младших школьников»; 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2800" b="1"/>
              <a:t>Н.В. Елфимова «Лесенка побуждений», «Лесенка уроков» </a:t>
            </a:r>
          </a:p>
        </p:txBody>
      </p:sp>
    </p:spTree>
    <p:extLst>
      <p:ext uri="{BB962C8B-B14F-4D97-AF65-F5344CB8AC3E}">
        <p14:creationId xmlns:p14="http://schemas.microsoft.com/office/powerpoint/2010/main" val="35541050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55071699"/>
              </p:ext>
            </p:extLst>
          </p:nvPr>
        </p:nvGraphicFramePr>
        <p:xfrm>
          <a:off x="1415480" y="548680"/>
          <a:ext cx="9289032" cy="556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5" y="2160593"/>
            <a:ext cx="8596668" cy="2204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116636"/>
            <a:ext cx="7943848" cy="989035"/>
          </a:xfrm>
        </p:spPr>
        <p:txBody>
          <a:bodyPr vert="horz" anchor="b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Противоречие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27051" y="1844675"/>
            <a:ext cx="4129616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Широкие</a:t>
            </a: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возможности использования ЭОР на уроках математики 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2" y="1582745"/>
            <a:ext cx="43830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484783"/>
            <a:ext cx="5129897" cy="265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528048" y="1632521"/>
            <a:ext cx="5281084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2700" dirty="0" smtClean="0">
                <a:solidFill>
                  <a:prstClr val="black"/>
                </a:solidFill>
                <a:cs typeface="Arial" charset="0"/>
              </a:rPr>
              <a:t>	</a:t>
            </a:r>
            <a:r>
              <a:rPr lang="ru-RU" altLang="ru-RU" sz="2700" dirty="0">
                <a:solidFill>
                  <a:srgbClr val="002060"/>
                </a:solidFill>
                <a:cs typeface="Arial" charset="0"/>
              </a:rPr>
              <a:t>О</a:t>
            </a:r>
            <a:r>
              <a:rPr lang="ru-RU" altLang="ru-RU" sz="2700" dirty="0" smtClean="0">
                <a:solidFill>
                  <a:srgbClr val="002060"/>
                </a:solidFill>
                <a:cs typeface="Arial" charset="0"/>
              </a:rPr>
              <a:t>тсутствие </a:t>
            </a:r>
            <a:r>
              <a:rPr lang="ru-RU" altLang="ru-RU" sz="2700" dirty="0">
                <a:solidFill>
                  <a:srgbClr val="002060"/>
                </a:solidFill>
                <a:cs typeface="Arial" charset="0"/>
              </a:rPr>
              <a:t>систематического и эффективного  применения с целью повышения мотивации.</a:t>
            </a:r>
            <a:endParaRPr lang="ru-RU" altLang="ru-RU" sz="2700" dirty="0" smtClean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82" y="1196752"/>
            <a:ext cx="1023938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31" y="2095865"/>
            <a:ext cx="1023938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36" y="4139219"/>
            <a:ext cx="2725738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3501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2" y="692696"/>
            <a:ext cx="8596668" cy="936104"/>
          </a:xfrm>
        </p:spPr>
        <p:txBody>
          <a:bodyPr vert="horz" anchor="b"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gray">
          <a:xfrm>
            <a:off x="3143672" y="2205667"/>
            <a:ext cx="7776633" cy="2879725"/>
          </a:xfrm>
          <a:prstGeom prst="roundRect">
            <a:avLst>
              <a:gd name="adj" fmla="val 10338"/>
            </a:avLst>
          </a:prstGeom>
          <a:noFill/>
          <a:ln w="57150" cap="flat" cmpd="sng" algn="ctr">
            <a:solidFill>
              <a:srgbClr val="FFC000"/>
            </a:solidFill>
            <a:prstDash val="solid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3239979" y="2522144"/>
            <a:ext cx="758401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kern="0" dirty="0" smtClean="0">
                <a:solidFill>
                  <a:srgbClr val="002060"/>
                </a:solidFill>
              </a:rPr>
              <a:t>Какие </a:t>
            </a:r>
            <a:r>
              <a:rPr lang="ru-RU" altLang="ru-RU" sz="2800" kern="0" dirty="0">
                <a:solidFill>
                  <a:srgbClr val="002060"/>
                </a:solidFill>
              </a:rPr>
              <a:t>электронные образовательные ресурсы можно использовать в учебном процессе и какова их эффективность для повышения мотивации младших школьников?</a:t>
            </a:r>
            <a:endParaRPr kumimoji="0" lang="ru-RU" alt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8" y="2441921"/>
            <a:ext cx="2719388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0558" y="1340772"/>
            <a:ext cx="8927852" cy="45591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85800"/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Предметом является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электронные образовательные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ресурсы.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9580">
              <a:lnSpc>
                <a:spcPct val="11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изучения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процесс повышения мотивации младших школьников на уроках математики.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980728"/>
            <a:ext cx="8496944" cy="48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6307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34" y="332656"/>
            <a:ext cx="8596668" cy="936104"/>
          </a:xfrm>
        </p:spPr>
        <p:txBody>
          <a:bodyPr vert="horz" anchor="b"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268760"/>
            <a:ext cx="9001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7402" y="141277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1.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теоретические основы проблемы повышения мотивации у младших школьников.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Подобрать, разработать и апробировать электронные образовательные ресурсы с целью повышения мотивации младших школьников.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Проанализировать полученные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030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2" y="692696"/>
            <a:ext cx="8596668" cy="936104"/>
          </a:xfrm>
        </p:spPr>
        <p:txBody>
          <a:bodyPr vert="horz" anchor="b"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060848"/>
            <a:ext cx="3987800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857250" y="2143125"/>
            <a:ext cx="38163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u="sng" dirty="0">
                <a:solidFill>
                  <a:srgbClr val="002060"/>
                </a:solidFill>
              </a:rPr>
              <a:t>Теоретические</a:t>
            </a:r>
          </a:p>
          <a:p>
            <a:pPr algn="ctr" eaLnBrk="1" hangingPunct="1"/>
            <a:endParaRPr lang="ru-RU" altLang="ru-RU" sz="2800" u="sng" dirty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Char char="ü"/>
            </a:pPr>
            <a:r>
              <a:rPr lang="ru-RU" altLang="ru-RU" sz="2800" dirty="0">
                <a:solidFill>
                  <a:srgbClr val="002060"/>
                </a:solidFill>
              </a:rPr>
              <a:t>анализ печатных источников; </a:t>
            </a:r>
          </a:p>
          <a:p>
            <a:pPr algn="ctr" eaLnBrk="1" hangingPunct="1">
              <a:buFont typeface="Wingdings" pitchFamily="2" charset="2"/>
              <a:buChar char="ü"/>
            </a:pPr>
            <a:endParaRPr lang="ru-RU" altLang="ru-RU" sz="2800" dirty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Char char="ü"/>
            </a:pPr>
            <a:r>
              <a:rPr lang="ru-RU" altLang="ru-RU" sz="2800" dirty="0">
                <a:solidFill>
                  <a:srgbClr val="002060"/>
                </a:solidFill>
              </a:rPr>
              <a:t>анализ понятийного аппарата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2143125"/>
            <a:ext cx="38163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2068764"/>
            <a:ext cx="387667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638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25" y="1093021"/>
            <a:ext cx="1357941" cy="3312368"/>
          </a:xfrm>
        </p:spPr>
        <p:txBody>
          <a:bodyPr wrap="square">
            <a:noAutofit/>
          </a:bodyPr>
          <a:lstStyle/>
          <a:p>
            <a:pPr>
              <a:defRPr/>
            </a:pPr>
            <a:r>
              <a:rPr lang="ru-RU" sz="5400" dirty="0" smtClean="0"/>
              <a:t>М</a:t>
            </a:r>
            <a:br>
              <a:rPr lang="ru-RU" sz="5400" dirty="0" smtClean="0"/>
            </a:br>
            <a:r>
              <a:rPr lang="ru-RU" sz="5400" dirty="0" smtClean="0"/>
              <a:t>О</a:t>
            </a:r>
            <a:br>
              <a:rPr lang="ru-RU" sz="5400" dirty="0" smtClean="0"/>
            </a:br>
            <a:r>
              <a:rPr lang="ru-RU" sz="5400" dirty="0" smtClean="0"/>
              <a:t>Т</a:t>
            </a:r>
            <a:br>
              <a:rPr lang="ru-RU" sz="5400" dirty="0" smtClean="0"/>
            </a:br>
            <a:r>
              <a:rPr lang="ru-RU" sz="5400" dirty="0" smtClean="0"/>
              <a:t>И</a:t>
            </a:r>
            <a:br>
              <a:rPr lang="ru-RU" sz="5400" dirty="0" smtClean="0"/>
            </a:br>
            <a:r>
              <a:rPr lang="ru-RU" sz="5400" dirty="0" smtClean="0"/>
              <a:t>В</a:t>
            </a:r>
            <a:endParaRPr lang="ru-RU" sz="5400" dirty="0"/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1678518" y="404814"/>
            <a:ext cx="93133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</a:rPr>
              <a:t>С.Ю. Головин. Словарь практического психолога.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gray">
          <a:xfrm>
            <a:off x="1583266" y="333376"/>
            <a:ext cx="9889067" cy="2663825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69" name="Прямоугольник 7"/>
          <p:cNvSpPr>
            <a:spLocks noChangeArrowheads="1"/>
          </p:cNvSpPr>
          <p:nvPr/>
        </p:nvSpPr>
        <p:spPr bwMode="auto">
          <a:xfrm>
            <a:off x="1583268" y="692150"/>
            <a:ext cx="97938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i="1" dirty="0">
                <a:solidFill>
                  <a:srgbClr val="002060"/>
                </a:solidFill>
              </a:rPr>
              <a:t> 1. Побуждения к деятельности, связанные с удовлетворением потребностей субъекта; совокупность внешних или внутренних условий, вызывающих активность субъекта и определяющих ее направленность</a:t>
            </a:r>
          </a:p>
        </p:txBody>
      </p:sp>
      <p:sp>
        <p:nvSpPr>
          <p:cNvPr id="11270" name="Прямоугольник 8"/>
          <p:cNvSpPr>
            <a:spLocks noChangeArrowheads="1"/>
          </p:cNvSpPr>
          <p:nvPr/>
        </p:nvSpPr>
        <p:spPr bwMode="auto">
          <a:xfrm>
            <a:off x="1583266" y="2276476"/>
            <a:ext cx="988906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i="1">
                <a:solidFill>
                  <a:srgbClr val="002060"/>
                </a:solidFill>
              </a:rPr>
              <a:t>2. Осознаваемая причина, лежащая в основе выбора действий и поступков личности.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1583267" y="3141664"/>
            <a:ext cx="10176933" cy="2232025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72" name="Прямоугольник 12"/>
          <p:cNvSpPr>
            <a:spLocks noChangeArrowheads="1"/>
          </p:cNvSpPr>
          <p:nvPr/>
        </p:nvSpPr>
        <p:spPr bwMode="auto">
          <a:xfrm>
            <a:off x="1583267" y="3105150"/>
            <a:ext cx="101769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</a:rPr>
              <a:t>Большой психологический словарь. Сост. Мещеряков Б., Зинченко В.</a:t>
            </a:r>
          </a:p>
        </p:txBody>
      </p:sp>
      <p:sp>
        <p:nvSpPr>
          <p:cNvPr id="11273" name="Прямоугольник 13"/>
          <p:cNvSpPr>
            <a:spLocks noChangeArrowheads="1"/>
          </p:cNvSpPr>
          <p:nvPr/>
        </p:nvSpPr>
        <p:spPr bwMode="auto">
          <a:xfrm>
            <a:off x="1583267" y="3716338"/>
            <a:ext cx="101769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i="1">
                <a:solidFill>
                  <a:srgbClr val="002060"/>
                </a:solidFill>
              </a:rPr>
              <a:t>1) материальный или идеальный "предмет", который побуждает и направляет на себя деятельность или поступок, смысл которых состоит в том, что с помощью М. удовлетворяются определенные потребности субъекта; 2) психический образ данного предмета. </a:t>
            </a:r>
          </a:p>
        </p:txBody>
      </p:sp>
      <p:sp>
        <p:nvSpPr>
          <p:cNvPr id="11274" name="Прямоугольник 14"/>
          <p:cNvSpPr>
            <a:spLocks noChangeArrowheads="1"/>
          </p:cNvSpPr>
          <p:nvPr/>
        </p:nvSpPr>
        <p:spPr bwMode="auto">
          <a:xfrm>
            <a:off x="1583266" y="5516564"/>
            <a:ext cx="988906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</a:rPr>
              <a:t>Ч. Райкрофт. Критический словарь психоанализа.</a:t>
            </a: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gray">
          <a:xfrm>
            <a:off x="1583267" y="5516563"/>
            <a:ext cx="10176933" cy="1008062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76" name="Прямоугольник 16"/>
          <p:cNvSpPr>
            <a:spLocks noChangeArrowheads="1"/>
          </p:cNvSpPr>
          <p:nvPr/>
        </p:nvSpPr>
        <p:spPr bwMode="auto">
          <a:xfrm>
            <a:off x="1583267" y="5805489"/>
            <a:ext cx="998431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i="1">
                <a:solidFill>
                  <a:srgbClr val="002060"/>
                </a:solidFill>
              </a:rPr>
              <a:t>То, что побуждает человека стремиться к завершению чего-либо или к какой-либо цели.</a:t>
            </a:r>
          </a:p>
        </p:txBody>
      </p:sp>
    </p:spTree>
    <p:extLst>
      <p:ext uri="{BB962C8B-B14F-4D97-AF65-F5344CB8AC3E}">
        <p14:creationId xmlns:p14="http://schemas.microsoft.com/office/powerpoint/2010/main" val="31473658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ссылка на другую страницу 3"/>
          <p:cNvSpPr/>
          <p:nvPr/>
        </p:nvSpPr>
        <p:spPr>
          <a:xfrm>
            <a:off x="1103445" y="332656"/>
            <a:ext cx="10081120" cy="1071570"/>
          </a:xfrm>
          <a:prstGeom prst="flowChartOffpageConnector">
            <a:avLst/>
          </a:prstGeom>
          <a:solidFill>
            <a:srgbClr val="FF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000" b="1" dirty="0">
                <a:ln w="1905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Классификация мотивов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gray">
          <a:xfrm>
            <a:off x="1390651" y="1700213"/>
            <a:ext cx="10081683" cy="1223962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431371" y="836712"/>
            <a:ext cx="960107" cy="1800200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431371" y="836712"/>
            <a:ext cx="1056117" cy="3168352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298" name="Прямоугольник 9"/>
          <p:cNvSpPr>
            <a:spLocks noChangeArrowheads="1"/>
          </p:cNvSpPr>
          <p:nvPr/>
        </p:nvSpPr>
        <p:spPr bwMode="auto">
          <a:xfrm>
            <a:off x="1390651" y="1700214"/>
            <a:ext cx="969856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000" b="1" i="1">
                <a:solidFill>
                  <a:srgbClr val="C00000"/>
                </a:solidFill>
              </a:rPr>
              <a:t>ПОЗНАВАТЕЛЬНЫЕ МОТИВЫ. </a:t>
            </a:r>
          </a:p>
          <a:p>
            <a:pPr algn="just" eaLnBrk="1" hangingPunct="1"/>
            <a:r>
              <a:rPr lang="ru-RU" altLang="ru-RU" sz="2000" i="1">
                <a:solidFill>
                  <a:srgbClr val="002060"/>
                </a:solidFill>
              </a:rPr>
              <a:t>Они связаны с содержанием учебной деятельности и процессом ее выполнения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gray">
          <a:xfrm>
            <a:off x="1488018" y="3141663"/>
            <a:ext cx="9984316" cy="1223962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00" name="Прямоугольник 11"/>
          <p:cNvSpPr>
            <a:spLocks noChangeArrowheads="1"/>
          </p:cNvSpPr>
          <p:nvPr/>
        </p:nvSpPr>
        <p:spPr bwMode="auto">
          <a:xfrm>
            <a:off x="1488018" y="3213100"/>
            <a:ext cx="9984316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000" b="1" i="1">
                <a:solidFill>
                  <a:srgbClr val="C00000"/>
                </a:solidFill>
              </a:rPr>
              <a:t>СОЦИАЛЬНЫЕ МОТИВЫ</a:t>
            </a:r>
            <a:r>
              <a:rPr lang="ru-RU" altLang="ru-RU" i="1"/>
              <a:t>. </a:t>
            </a:r>
          </a:p>
          <a:p>
            <a:pPr algn="just" eaLnBrk="1" hangingPunct="1"/>
            <a:r>
              <a:rPr lang="ru-RU" altLang="ru-RU" sz="2000" i="1">
                <a:solidFill>
                  <a:srgbClr val="002060"/>
                </a:solidFill>
              </a:rPr>
              <a:t>Они связаны с различными видами социального взаимодействия школьника с другими людьми. </a:t>
            </a:r>
            <a:endParaRPr lang="ru-RU" altLang="ru-RU" sz="2000">
              <a:solidFill>
                <a:srgbClr val="002060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335360" y="836712"/>
            <a:ext cx="1248139" cy="4824536"/>
          </a:xfrm>
          <a:prstGeom prst="curvedRightArrow">
            <a:avLst>
              <a:gd name="adj1" fmla="val 25000"/>
              <a:gd name="adj2" fmla="val 77827"/>
              <a:gd name="adj3" fmla="val 48925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gray">
          <a:xfrm>
            <a:off x="1488018" y="4652964"/>
            <a:ext cx="9984316" cy="1800225"/>
          </a:xfrm>
          <a:prstGeom prst="roundRect">
            <a:avLst>
              <a:gd name="adj" fmla="val 10338"/>
            </a:avLst>
          </a:prstGeom>
          <a:noFill/>
          <a:ln w="57150">
            <a:solidFill>
              <a:srgbClr val="FFC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305" name="Прямоугольник 14"/>
          <p:cNvSpPr>
            <a:spLocks noChangeArrowheads="1"/>
          </p:cNvSpPr>
          <p:nvPr/>
        </p:nvSpPr>
        <p:spPr bwMode="auto">
          <a:xfrm>
            <a:off x="1390651" y="4724400"/>
            <a:ext cx="100816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000" b="1" i="1" dirty="0">
                <a:solidFill>
                  <a:srgbClr val="C00000"/>
                </a:solidFill>
              </a:rPr>
              <a:t>ПОЗИЦИОННЫЙ МОТИВ </a:t>
            </a:r>
          </a:p>
          <a:p>
            <a:pPr algn="just" eaLnBrk="1" hangingPunct="1"/>
            <a:r>
              <a:rPr lang="ru-RU" altLang="ru-RU" sz="2000" i="1" dirty="0">
                <a:solidFill>
                  <a:srgbClr val="002060"/>
                </a:solidFill>
              </a:rPr>
              <a:t>может проявляться в разного рода попытках самоутверждения, в желании занять место лидера, оказывать влияние на других учеников, доминировать в коллективе и </a:t>
            </a:r>
            <a:r>
              <a:rPr lang="ru-RU" altLang="ru-RU" sz="2000" i="1" dirty="0" err="1">
                <a:solidFill>
                  <a:srgbClr val="002060"/>
                </a:solidFill>
              </a:rPr>
              <a:t>т.д</a:t>
            </a:r>
            <a:endParaRPr lang="ru-RU" alt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542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1223</TotalTime>
  <Words>748</Words>
  <Application>Microsoft Office PowerPoint</Application>
  <PresentationFormat>Произвольный</PresentationFormat>
  <Paragraphs>100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Грань</vt:lpstr>
      <vt:lpstr>департамент образования администрации Владимирской области Государственное бюджетное профессиональное  образовательное учреждение Владимирской области «Муромский педагогический колледж»</vt:lpstr>
      <vt:lpstr>Презентация PowerPoint</vt:lpstr>
      <vt:lpstr>Противоречие</vt:lpstr>
      <vt:lpstr>Проблема</vt:lpstr>
      <vt:lpstr>Презентация PowerPoint</vt:lpstr>
      <vt:lpstr>Задачи</vt:lpstr>
      <vt:lpstr>Методы исследования</vt:lpstr>
      <vt:lpstr>М О Т И 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компании Кирилл и Мефодий  http://nachalka.info/ </vt:lpstr>
      <vt:lpstr>сайт Единой коллекции электронных образовательных ресурсов российская электронная школа https://resh.edu.ru/class/1/</vt:lpstr>
      <vt:lpstr>Презентация PowerPoint</vt:lpstr>
      <vt:lpstr>Презентация PowerPoint</vt:lpstr>
      <vt:lpstr>Электронное пособие по математике Электронные тесты, задания для устного счета, тренажер-тесты и др.</vt:lpstr>
      <vt:lpstr>Электронные приложения к учебникам; мультимедийные презентации; учебные видеофильмы и др.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профессиональное образовательное учреждение   Саратовской области         «Энгельсский колледж профессиональных технологий»</dc:title>
  <dc:creator>Admin</dc:creator>
  <cp:lastModifiedBy>user</cp:lastModifiedBy>
  <cp:revision>97</cp:revision>
  <dcterms:created xsi:type="dcterms:W3CDTF">2017-06-12T20:29:08Z</dcterms:created>
  <dcterms:modified xsi:type="dcterms:W3CDTF">2020-05-11T13:54:50Z</dcterms:modified>
</cp:coreProperties>
</file>