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2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94660"/>
  </p:normalViewPr>
  <p:slideViewPr>
    <p:cSldViewPr>
      <p:cViewPr varScale="1">
        <p:scale>
          <a:sx n="83" d="100"/>
          <a:sy n="83" d="100"/>
        </p:scale>
        <p:origin x="137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customXml" Target="../customXml/item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H="1"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/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 flipH="1"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/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 flipH="1"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/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flipH="1"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/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 flipH="1"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/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 flipH="1"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/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57D537CD-A722-4609-B597-83966F4A2B53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defPPr/>
            <a:lvl1pPr>
              <a:defRPr/>
            </a:lvl1pPr>
          </a:lstStyle>
          <a:p>
            <a:pPr/>
            <a:fld id="{203DACA5-F7A9-40A6-94C6-3777A2BB87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071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/>
            <a:lvl1pPr>
              <a:defRPr/>
            </a:lvl1pPr>
          </a:lstStyle>
          <a:p>
            <a:pPr>
              <a:defRPr/>
            </a:pPr>
            <a:fld id="{DEFD40BB-635F-4426-A312-ADDE4B688A72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/>
            <a:fld id="{C00FEC5C-5A7A-47C1-BAF5-A91800DCE4D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/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1467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 flipH="1"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/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defPPr/>
            <a:lvl1pPr algn="r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3706D11-8326-49FF-9EEF-C5E0A4982C60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defPPr/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H="1"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/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flipH="1"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/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 flipH="1"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/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/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/>
            <a:fld id="{C413E7FD-FD8C-424E-826A-BE513160E3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ransition/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82A0B9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8D7E5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BC0B1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/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88" y="1428750"/>
            <a:ext cx="6172200" cy="3786188"/>
          </a:xfrm>
        </p:spPr>
        <p:txBody>
          <a:bodyPr>
            <a:normAutofit fontScale="90000"/>
          </a:bodyPr>
          <a:lstStyle>
            <a:defPPr/>
          </a:lstStyle>
          <a:p>
            <a:pPr algn="ctr" eaLnBrk="1" fontAlgn="auto" hangingPunct="1">
              <a:spcAft>
                <a:spcPct val="0"/>
              </a:spcAft>
              <a:defRPr/>
            </a:pPr>
            <a:r>
              <a:rPr lang="ru-RU" sz="6000" smtClean="0"/>
              <a:t>Зимние олимпийские виды </a:t>
            </a:r>
            <a:br>
              <a:rPr lang="ru-RU" sz="6000" smtClean="0"/>
            </a:br>
            <a:r>
              <a:rPr lang="ru-RU" sz="6000" smtClean="0"/>
              <a:t>спорта</a:t>
            </a:r>
            <a:br>
              <a:rPr lang="ru-RU" smtClean="0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63" y="5572125"/>
            <a:ext cx="5072062" cy="357188"/>
          </a:xfrm>
        </p:spPr>
        <p:txBody>
          <a:bodyPr/>
          <a:lstStyle>
            <a:defPPr/>
          </a:lstStyle>
          <a:p>
            <a:pPr algn="r" eaLnBrk="1" hangingPunct="1">
              <a:defRPr/>
            </a:pPr>
            <a:r>
              <a:rPr lang="ru-RU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Е.В. Михайлова, учитель физической культуры</a:t>
            </a:r>
          </a:p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6695" r="8585" b="63147"/>
          <a:stretch>
            <a:fillRect/>
          </a:stretch>
        </p:blipFill>
        <p:spPr bwMode="auto">
          <a:xfrm>
            <a:off x="142875" y="214313"/>
            <a:ext cx="88582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20663" r="88965" b="74028"/>
          <a:stretch>
            <a:fillRect/>
          </a:stretch>
        </p:blipFill>
        <p:spPr bwMode="auto">
          <a:xfrm>
            <a:off x="6929438" y="1428750"/>
            <a:ext cx="20002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29188" y="6143625"/>
            <a:ext cx="4071937" cy="276225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>
              <a:defRPr/>
            </a:pPr>
            <a:r>
              <a:rPr lang="en-US" sz="1200" b="1" u="sng">
                <a:solidFill>
                  <a:schemeClr val="tx2"/>
                </a:solidFill>
                <a:latin typeface="+mn-lt"/>
              </a:rPr>
              <a:t>https://olympics.com/ru/sports/winter-olympics</a:t>
            </a:r>
            <a:endParaRPr lang="ru-RU" sz="1200" b="1" u="sng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199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0" t="39688" r="63602" b="39917"/>
          <a:stretch>
            <a:fillRect/>
          </a:stretch>
        </p:blipFill>
        <p:spPr bwMode="auto">
          <a:xfrm>
            <a:off x="428625" y="1643063"/>
            <a:ext cx="15049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4572000" cy="1285875"/>
          </a:xfrm>
        </p:spPr>
        <p:txBody>
          <a:bodyPr>
            <a:noAutofit/>
          </a:bodyPr>
          <a:lstStyle>
            <a:defPPr/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4400" b="1" smtClean="0"/>
              <a:t>Санный</a:t>
            </a:r>
            <a:br>
              <a:rPr lang="ru-RU" sz="4400" b="1" smtClean="0"/>
            </a:br>
            <a:r>
              <a:rPr lang="ru-RU" sz="4400" b="1" smtClean="0"/>
              <a:t> спорт</a:t>
            </a: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785938"/>
            <a:ext cx="2928938" cy="3500437"/>
          </a:xfrm>
        </p:spPr>
        <p:txBody>
          <a:bodyPr/>
          <a:lstStyle>
            <a:defPPr/>
          </a:lstStyle>
          <a:p>
            <a:pPr eaLnBrk="1" hangingPunct="1">
              <a:buFont typeface="MS Reference Sans Serif" panose="020b0604030504040204" pitchFamily="34" charset="0"/>
              <a:buChar char="☞"/>
            </a:pPr>
            <a:r>
              <a:rPr lang="ru-RU" altLang="ru-RU" sz="1600" smtClean="0"/>
              <a:t>Санный спорт – один из самых сложных зимних олимпийских видов. На Олимпийских играх 2022 года в Пекине саночники разыграют 4 комплекта наград. </a:t>
            </a:r>
          </a:p>
        </p:txBody>
      </p:sp>
      <p:pic>
        <p:nvPicPr>
          <p:cNvPr id="1741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3" r="1390" b="15030"/>
          <a:stretch>
            <a:fillRect/>
          </a:stretch>
        </p:blipFill>
        <p:spPr bwMode="auto">
          <a:xfrm>
            <a:off x="2928938" y="214313"/>
            <a:ext cx="58578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24649" r="2834" b="10622"/>
          <a:stretch>
            <a:fillRect/>
          </a:stretch>
        </p:blipFill>
        <p:spPr bwMode="auto">
          <a:xfrm>
            <a:off x="2571750" y="3429000"/>
            <a:ext cx="56197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5143500" cy="857250"/>
          </a:xfrm>
        </p:spPr>
        <p:txBody>
          <a:bodyPr>
            <a:noAutofit/>
          </a:bodyPr>
          <a:lstStyle>
            <a:defPPr/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4400" b="1" smtClean="0"/>
              <a:t>Скелетон</a:t>
            </a: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071563"/>
            <a:ext cx="3429000" cy="3643312"/>
          </a:xfrm>
        </p:spPr>
        <p:txBody>
          <a:bodyPr/>
          <a:lstStyle>
            <a:defPPr/>
          </a:lstStyle>
          <a:p>
            <a:pPr eaLnBrk="1" hangingPunct="1">
              <a:buFont typeface="MS Reference Sans Serif" panose="020b0604030504040204" pitchFamily="34" charset="0"/>
              <a:buChar char="☞"/>
            </a:pPr>
            <a:r>
              <a:rPr lang="ru-RU" altLang="ru-RU" sz="1800" smtClean="0"/>
              <a:t>Скелетон — спуск по ледяному желобу на санях головой вперед в положении лежа на животе, экстремальный и очень зрелищный вид спорта, неизменно входивший в программу пяти последних зимних Олимпийских игр. </a:t>
            </a:r>
          </a:p>
        </p:txBody>
      </p:sp>
      <p:pic>
        <p:nvPicPr>
          <p:cNvPr id="1843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25253" r="3635" b="10808"/>
          <a:stretch>
            <a:fillRect/>
          </a:stretch>
        </p:blipFill>
        <p:spPr bwMode="auto">
          <a:xfrm>
            <a:off x="4071938" y="214313"/>
            <a:ext cx="46958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43764" r="53677" b="18610"/>
          <a:stretch>
            <a:fillRect/>
          </a:stretch>
        </p:blipFill>
        <p:spPr bwMode="auto">
          <a:xfrm>
            <a:off x="214313" y="4143375"/>
            <a:ext cx="30718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24048" r="3795" b="12425"/>
          <a:stretch>
            <a:fillRect/>
          </a:stretch>
        </p:blipFill>
        <p:spPr bwMode="auto">
          <a:xfrm>
            <a:off x="3500438" y="3500438"/>
            <a:ext cx="542925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7715250" cy="725488"/>
          </a:xfrm>
        </p:spPr>
        <p:txBody>
          <a:bodyPr>
            <a:noAutofit/>
          </a:bodyPr>
          <a:lstStyle>
            <a:defPPr/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4400" b="1" smtClean="0"/>
              <a:t>Сноуборд</a:t>
            </a: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143000"/>
            <a:ext cx="3643313" cy="3000375"/>
          </a:xfrm>
        </p:spPr>
        <p:txBody>
          <a:bodyPr/>
          <a:lstStyle>
            <a:defPPr/>
          </a:lstStyle>
          <a:p>
            <a:pPr eaLnBrk="1" hangingPunct="1">
              <a:buFont typeface="MS Reference Sans Serif" panose="020b0604030504040204" pitchFamily="34" charset="0"/>
              <a:buChar char="☞"/>
            </a:pPr>
            <a:r>
              <a:rPr lang="ru-RU" altLang="ru-RU" sz="1800" smtClean="0"/>
              <a:t>Сноуборд моложе большинства видов спорта, но это не помешало ему стать яркой частью программы Олимпийских игр. В 2022 году в Пекине сноубордисты разыграют 11 комплектов наград.</a:t>
            </a:r>
          </a:p>
        </p:txBody>
      </p:sp>
      <p:pic>
        <p:nvPicPr>
          <p:cNvPr id="1946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27255" r="20068" b="11824"/>
          <a:stretch>
            <a:fillRect/>
          </a:stretch>
        </p:blipFill>
        <p:spPr bwMode="auto">
          <a:xfrm>
            <a:off x="428625" y="3500438"/>
            <a:ext cx="50006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t="29665" r="19160" b="26239"/>
          <a:stretch>
            <a:fillRect/>
          </a:stretch>
        </p:blipFill>
        <p:spPr bwMode="auto">
          <a:xfrm>
            <a:off x="3714750" y="142875"/>
            <a:ext cx="533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15833" r="9567" b="17836"/>
          <a:stretch>
            <a:fillRect/>
          </a:stretch>
        </p:blipFill>
        <p:spPr bwMode="auto">
          <a:xfrm>
            <a:off x="3786188" y="3571875"/>
            <a:ext cx="49291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4786312" cy="1082675"/>
          </a:xfrm>
        </p:spPr>
        <p:txBody>
          <a:bodyPr>
            <a:noAutofit/>
          </a:bodyPr>
          <a:lstStyle>
            <a:defPPr/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4400" b="1" smtClean="0"/>
              <a:t>Фигурное </a:t>
            </a:r>
            <a:br>
              <a:rPr lang="ru-RU" sz="4400" b="1" smtClean="0"/>
            </a:br>
            <a:r>
              <a:rPr lang="ru-RU" sz="4400" b="1" smtClean="0"/>
              <a:t>катание</a:t>
            </a: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428750"/>
            <a:ext cx="4071938" cy="3000375"/>
          </a:xfrm>
        </p:spPr>
        <p:txBody>
          <a:bodyPr/>
          <a:lstStyle>
            <a:defPPr/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Женщины: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короткая программа,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произвольная программа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Мужчины: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короткая программа,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произвольная программа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Микст: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Танцы на льду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Парное катание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Командные соревнования</a:t>
            </a:r>
            <a:br>
              <a:rPr lang="ru-RU" altLang="ru-RU" sz="1600" smtClean="0"/>
            </a:br>
            <a:endParaRPr lang="ru-RU" altLang="ru-RU" sz="1600" smtClean="0"/>
          </a:p>
        </p:txBody>
      </p:sp>
      <p:pic>
        <p:nvPicPr>
          <p:cNvPr id="2048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29860" r="2834" b="3206"/>
          <a:stretch>
            <a:fillRect/>
          </a:stretch>
        </p:blipFill>
        <p:spPr bwMode="auto">
          <a:xfrm>
            <a:off x="3786188" y="3714750"/>
            <a:ext cx="515302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42892" r="28006" b="14215"/>
          <a:stretch>
            <a:fillRect/>
          </a:stretch>
        </p:blipFill>
        <p:spPr bwMode="auto">
          <a:xfrm>
            <a:off x="5214938" y="142875"/>
            <a:ext cx="36480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32465" r="48450" b="22446"/>
          <a:stretch>
            <a:fillRect/>
          </a:stretch>
        </p:blipFill>
        <p:spPr bwMode="auto">
          <a:xfrm>
            <a:off x="500063" y="4714875"/>
            <a:ext cx="29289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38477" r="53020" b="27455"/>
          <a:stretch>
            <a:fillRect/>
          </a:stretch>
        </p:blipFill>
        <p:spPr bwMode="auto">
          <a:xfrm>
            <a:off x="3429000" y="1857375"/>
            <a:ext cx="250031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  <p:cond evt="onBegin" delay="0">
                          <p:tn val="70"/>
                        </p:cond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  <p:cond evt="onBegin" delay="0">
                          <p:tn val="80"/>
                        </p:cond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  <p:cond evt="onBegin" delay="0">
                          <p:tn val="90"/>
                        </p:cond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  <p:cond evt="onBegin" delay="0">
                          <p:tn val="100"/>
                        </p:cond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4000500" cy="725488"/>
          </a:xfrm>
        </p:spPr>
        <p:txBody>
          <a:bodyPr>
            <a:noAutofit/>
          </a:bodyPr>
          <a:lstStyle>
            <a:defPPr/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4400" b="1" smtClean="0"/>
              <a:t>Фристайл</a:t>
            </a: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00125"/>
            <a:ext cx="4429125" cy="3000375"/>
          </a:xfrm>
        </p:spPr>
        <p:txBody>
          <a:bodyPr/>
          <a:lstStyle>
            <a:defPPr/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smtClean="0"/>
              <a:t>Женщины: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Женщины. Акробатика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Женщины. Могул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Женщины. Св. дисц. - слоупстайл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Женщины. Св. дисц. - биг-эйр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Женщины. Св. дисц. - хафпайп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Женщины. Ски-кросс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smtClean="0"/>
              <a:t>Мужчины:</a:t>
            </a:r>
            <a:endParaRPr lang="ru-RU" altLang="ru-RU" sz="16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Мужчины. Акробатика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Мужчины. Могул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Мужчин. Св. дисц. - слоупстайл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Мужчины. Св. дисц. - биг-эйр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Мужчины. Св. дисц. - хафпайп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Мужчины. Ски-кросс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smtClean="0"/>
              <a:t>Микст</a:t>
            </a:r>
            <a:endParaRPr lang="ru-RU" altLang="ru-RU" sz="16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Смешанная командная дисциплина. Акробатика</a:t>
            </a:r>
            <a:br>
              <a:rPr lang="ru-RU" altLang="ru-RU" sz="1600" smtClean="0"/>
            </a:br>
            <a:endParaRPr lang="ru-RU" altLang="ru-RU" sz="1600" smtClean="0"/>
          </a:p>
          <a:p>
            <a:pPr eaLnBrk="1" hangingPunct="1">
              <a:buFont typeface="MS Reference Sans Serif" panose="020b0604030504040204" pitchFamily="34" charset="0"/>
              <a:buChar char="☞"/>
            </a:pPr>
            <a:endParaRPr lang="ru-RU" altLang="ru-RU" sz="1400" smtClean="0"/>
          </a:p>
        </p:txBody>
      </p:sp>
      <p:pic>
        <p:nvPicPr>
          <p:cNvPr id="2150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t="15030" r="4276" b="21443"/>
          <a:stretch>
            <a:fillRect/>
          </a:stretch>
        </p:blipFill>
        <p:spPr bwMode="auto">
          <a:xfrm>
            <a:off x="4071938" y="142875"/>
            <a:ext cx="47910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t="33667" r="42918" b="25452"/>
          <a:stretch>
            <a:fillRect/>
          </a:stretch>
        </p:blipFill>
        <p:spPr bwMode="auto">
          <a:xfrm>
            <a:off x="3714750" y="2500313"/>
            <a:ext cx="32670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t="36874" r="48210" b="27655"/>
          <a:stretch>
            <a:fillRect/>
          </a:stretch>
        </p:blipFill>
        <p:spPr bwMode="auto">
          <a:xfrm>
            <a:off x="5572125" y="4429125"/>
            <a:ext cx="32146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  <p:cond evt="onBegin" delay="0">
                          <p:tn val="70"/>
                        </p:cond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  <p:cond evt="onBegin" delay="0">
                          <p:tn val="80"/>
                        </p:cond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  <p:cond evt="onBegin" delay="0">
                          <p:tn val="90"/>
                        </p:cond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  <p:cond evt="onBegin" delay="0">
                          <p:tn val="100"/>
                        </p:cond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  <p:cond evt="onBegin" delay="0">
                          <p:tn val="110"/>
                        </p:cond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  <p:cond evt="onBegin" delay="0">
                          <p:tn val="120"/>
                        </p:cond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  <p:cond evt="onBegin" delay="0">
                          <p:tn val="130"/>
                        </p:cond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  <p:cond evt="onBegin" delay="0">
                          <p:tn val="140"/>
                        </p:cond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  <p:cond evt="onBegin" delay="0">
                          <p:tn val="150"/>
                        </p:cond>
                      </p:stCondLst>
                      <p:childTnLst>
                        <p:par>
                          <p:cTn id="1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  <p:cond evt="onBegin" delay="0">
                          <p:tn val="160"/>
                        </p:cond>
                      </p:stCondLst>
                      <p:childTnLst>
                        <p:par>
                          <p:cTn id="1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t="23848" r="5559" b="12425"/>
          <a:stretch>
            <a:fillRect/>
          </a:stretch>
        </p:blipFill>
        <p:spPr bwMode="auto">
          <a:xfrm>
            <a:off x="142875" y="2786063"/>
            <a:ext cx="492918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4071937" cy="1154112"/>
          </a:xfrm>
        </p:spPr>
        <p:txBody>
          <a:bodyPr>
            <a:noAutofit/>
          </a:bodyPr>
          <a:lstStyle>
            <a:defPPr/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4400" b="1" smtClean="0"/>
              <a:t>Хоккей</a:t>
            </a:r>
            <a:br>
              <a:rPr lang="ru-RU" sz="4400" b="1" smtClean="0"/>
            </a:br>
            <a:r>
              <a:rPr lang="ru-RU" sz="4400" b="1" smtClean="0"/>
              <a:t> с шайбой</a:t>
            </a: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571625"/>
            <a:ext cx="3929062" cy="3000375"/>
          </a:xfrm>
        </p:spPr>
        <p:txBody>
          <a:bodyPr/>
          <a:lstStyle>
            <a:defPPr/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800" smtClean="0"/>
              <a:t>Сборная команда мужчин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800" smtClean="0"/>
              <a:t>Сборная команда женщин</a:t>
            </a:r>
          </a:p>
        </p:txBody>
      </p:sp>
      <p:pic>
        <p:nvPicPr>
          <p:cNvPr id="22533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17836" r="16702" b="17534"/>
          <a:stretch>
            <a:fillRect/>
          </a:stretch>
        </p:blipFill>
        <p:spPr bwMode="auto">
          <a:xfrm>
            <a:off x="4286250" y="0"/>
            <a:ext cx="46005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t="35075" r="29758" b="21629"/>
          <a:stretch>
            <a:fillRect/>
          </a:stretch>
        </p:blipFill>
        <p:spPr bwMode="auto">
          <a:xfrm>
            <a:off x="4643438" y="3429000"/>
            <a:ext cx="421481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715250" cy="725487"/>
          </a:xfrm>
        </p:spPr>
        <p:txBody>
          <a:bodyPr>
            <a:noAutofit/>
          </a:bodyPr>
          <a:lstStyle>
            <a:defPPr/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4400" b="1" smtClean="0"/>
              <a:t>Шорт – трек </a:t>
            </a: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285875"/>
            <a:ext cx="2786063" cy="3000375"/>
          </a:xfrm>
        </p:spPr>
        <p:txBody>
          <a:bodyPr/>
          <a:lstStyle>
            <a:defPPr/>
          </a:lstStyle>
          <a:p>
            <a:pPr eaLnBrk="1" hangingPunct="1"/>
            <a:r>
              <a:rPr lang="ru-RU" altLang="ru-RU" sz="1200" b="1" smtClean="0"/>
              <a:t>Женщины</a:t>
            </a:r>
            <a:endParaRPr lang="ru-RU" altLang="ru-RU" sz="12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Женщины. 500м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Женщины. 1000м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Женщины. 1500м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Женщины. 3000м. Эстафета</a:t>
            </a:r>
          </a:p>
          <a:p>
            <a:pPr eaLnBrk="1" hangingPunct="1"/>
            <a:r>
              <a:rPr lang="ru-RU" altLang="ru-RU" sz="1200" b="1" smtClean="0"/>
              <a:t>Мужчины</a:t>
            </a:r>
            <a:endParaRPr lang="ru-RU" altLang="ru-RU" sz="12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Мужчины. 500м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Мужчины.1000м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Мужчины. 1500м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Мужчины. 5000м. Эстафета</a:t>
            </a:r>
          </a:p>
          <a:p>
            <a:pPr eaLnBrk="1" hangingPunct="1"/>
            <a:r>
              <a:rPr lang="ru-RU" altLang="ru-RU" sz="1200" b="1" smtClean="0"/>
              <a:t>Микст</a:t>
            </a:r>
            <a:endParaRPr lang="ru-RU" altLang="ru-RU" sz="12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Смешанная командная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эстафета</a:t>
            </a:r>
            <a:br>
              <a:rPr lang="ru-RU" altLang="ru-RU" sz="1200" u="sng" smtClean="0"/>
            </a:br>
            <a:endParaRPr lang="ru-RU" altLang="ru-RU" sz="1200" smtClean="0"/>
          </a:p>
          <a:p>
            <a:pPr eaLnBrk="1" hangingPunct="1">
              <a:buFont typeface="MS Reference Sans Serif" panose="020b0604030504040204" pitchFamily="34" charset="0"/>
              <a:buChar char="☞"/>
            </a:pPr>
            <a:endParaRPr lang="ru-RU" altLang="ru-RU" sz="1200" smtClean="0"/>
          </a:p>
        </p:txBody>
      </p:sp>
      <p:pic>
        <p:nvPicPr>
          <p:cNvPr id="2355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t="31268" r="19669" b="25237"/>
          <a:stretch>
            <a:fillRect/>
          </a:stretch>
        </p:blipFill>
        <p:spPr bwMode="auto">
          <a:xfrm>
            <a:off x="4000500" y="928688"/>
            <a:ext cx="41100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21446" r="3635" b="12811"/>
          <a:stretch>
            <a:fillRect/>
          </a:stretch>
        </p:blipFill>
        <p:spPr bwMode="auto">
          <a:xfrm>
            <a:off x="2500313" y="3357563"/>
            <a:ext cx="55721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  <p:cond evt="onBegin" delay="0">
                          <p:tn val="70"/>
                        </p:cond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  <p:cond evt="onBegin" delay="0">
                          <p:tn val="80"/>
                        </p:cond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  <p:cond evt="onBegin" delay="0">
                          <p:tn val="90"/>
                        </p:cond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  <p:cond evt="onBegin" delay="0">
                          <p:tn val="100"/>
                        </p:cond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  <p:cond evt="onBegin" delay="0">
                          <p:tn val="110"/>
                        </p:cond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  <p:cond evt="onBegin" delay="0">
                          <p:tn val="120"/>
                        </p:cond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  <p:cond evt="onBegin" delay="0">
                          <p:tn val="130"/>
                        </p:cond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000250"/>
            <a:ext cx="7715250" cy="3225800"/>
          </a:xfrm>
        </p:spPr>
        <p:txBody>
          <a:bodyPr>
            <a:noAutofit/>
          </a:bodyPr>
          <a:lstStyle>
            <a:defPPr/>
          </a:lstStyle>
          <a:p>
            <a:pPr algn="ctr" eaLnBrk="1" fontAlgn="auto" hangingPunct="1">
              <a:spcAft>
                <a:spcPct val="0"/>
              </a:spcAft>
              <a:defRPr/>
            </a:pPr>
            <a:r>
              <a:rPr lang="ru-RU" sz="6000" b="1" smtClean="0"/>
              <a:t>Спасибо </a:t>
            </a:r>
            <a:br>
              <a:rPr lang="ru-RU" sz="6000" b="1" smtClean="0"/>
            </a:br>
            <a:r>
              <a:rPr lang="ru-RU" sz="6000" b="1" smtClean="0"/>
              <a:t>за </a:t>
            </a:r>
            <a:br>
              <a:rPr lang="ru-RU" sz="6000" b="1" smtClean="0"/>
            </a:br>
            <a:r>
              <a:rPr lang="ru-RU" sz="6000" b="1" smtClean="0"/>
              <a:t>внимание!</a:t>
            </a:r>
            <a:endParaRPr lang="ru-RU" sz="6000"/>
          </a:p>
        </p:txBody>
      </p:sp>
      <p:pic>
        <p:nvPicPr>
          <p:cNvPr id="24579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6695" r="8585" b="63147"/>
          <a:stretch>
            <a:fillRect/>
          </a:stretch>
        </p:blipFill>
        <p:spPr bwMode="auto">
          <a:xfrm>
            <a:off x="142875" y="571500"/>
            <a:ext cx="88582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0" t="39688" r="63602" b="39917"/>
          <a:stretch>
            <a:fillRect/>
          </a:stretch>
        </p:blipFill>
        <p:spPr bwMode="auto">
          <a:xfrm>
            <a:off x="285750" y="1785938"/>
            <a:ext cx="164306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7715250" cy="868363"/>
          </a:xfrm>
        </p:spPr>
        <p:txBody>
          <a:bodyPr>
            <a:noAutofit/>
          </a:bodyPr>
          <a:lstStyle>
            <a:defPPr/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4400" b="1" smtClean="0"/>
              <a:t>Биатлон </a:t>
            </a:r>
            <a:endParaRPr lang="ru-RU" sz="4400"/>
          </a:p>
        </p:txBody>
      </p:sp>
      <p:sp>
        <p:nvSpPr>
          <p:cNvPr id="9219" name="AutoShape 5" descr="Чемпионат Европы по биатлону-2022: Буртасова и Бабиков в индивидуальных гонках пробежали по-олимпий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220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t="22250" r="3259" b="10995"/>
          <a:stretch>
            <a:fillRect/>
          </a:stretch>
        </p:blipFill>
        <p:spPr bwMode="auto">
          <a:xfrm>
            <a:off x="3629356" y="577056"/>
            <a:ext cx="4921530" cy="27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24500" r="3265" b="8000"/>
          <a:stretch>
            <a:fillRect/>
          </a:stretch>
        </p:blipFill>
        <p:spPr bwMode="auto">
          <a:xfrm>
            <a:off x="3871121" y="3717032"/>
            <a:ext cx="4679765" cy="26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Содержимое 8"/>
          <p:cNvSpPr>
            <a:spLocks noGrp="1"/>
          </p:cNvSpPr>
          <p:nvPr>
            <p:ph sz="quarter" idx="1"/>
          </p:nvPr>
        </p:nvSpPr>
        <p:spPr>
          <a:xfrm>
            <a:off x="285750" y="1214438"/>
            <a:ext cx="3857625" cy="4873625"/>
          </a:xfrm>
        </p:spPr>
        <p:txBody>
          <a:bodyPr/>
          <a:lstStyle>
            <a:defPPr/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b="1" smtClean="0"/>
              <a:t>Женщины:</a:t>
            </a:r>
            <a:endParaRPr lang="ru-RU" altLang="ru-RU" sz="12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Женщины. 7,5км. Спринт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Женщины.10км. Гонка преследования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Женщины. 12,5км. Масс-старт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Женщины. 15км. Индивидуальная гонка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Женщины. 4х6км. Эстафета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b="1" smtClean="0"/>
              <a:t>Мужчины:</a:t>
            </a:r>
            <a:endParaRPr lang="ru-RU" altLang="ru-RU" sz="12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Мужчины. 10км. Спринт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Мужчины. 12км. Гонка преследования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Мужчины. 15км. Масс-старт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Мужчины. 20км. Индивидуальная гонка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Мужчины. 4х7,5км. Эстафета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b="1" smtClean="0"/>
              <a:t>Микст</a:t>
            </a:r>
            <a:endParaRPr lang="ru-RU" altLang="ru-RU" sz="12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Смешанная эстафета. 4х6км (муж. и жен.)</a:t>
            </a:r>
            <a:br>
              <a:rPr lang="ru-RU" altLang="ru-RU" sz="1200" smtClean="0"/>
            </a:br>
            <a:endParaRPr lang="ru-RU" altLang="ru-RU" sz="1200" smtClean="0"/>
          </a:p>
          <a:p>
            <a:pPr eaLnBrk="1" hangingPunct="1"/>
            <a:endParaRPr lang="ru-RU" altLang="ru-RU" sz="1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7715250" cy="857250"/>
          </a:xfrm>
        </p:spPr>
        <p:txBody>
          <a:bodyPr>
            <a:noAutofit/>
          </a:bodyPr>
          <a:lstStyle>
            <a:defPPr/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4400" b="1" smtClean="0"/>
              <a:t>Бобслей </a:t>
            </a: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357313"/>
            <a:ext cx="5143500" cy="3000375"/>
          </a:xfrm>
        </p:spPr>
        <p:txBody>
          <a:bodyPr/>
          <a:lstStyle>
            <a:defPPr/>
          </a:lstStyle>
          <a:p>
            <a:pPr eaLnBrk="1" hangingPunct="1"/>
            <a:r>
              <a:rPr lang="ru-RU" altLang="ru-RU" sz="1400" b="1" smtClean="0"/>
              <a:t>Женщины</a:t>
            </a:r>
            <a:endParaRPr lang="ru-RU" altLang="ru-RU" sz="1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Женщины. Монобоб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Женщины. Двойки</a:t>
            </a:r>
          </a:p>
          <a:p>
            <a:pPr eaLnBrk="1" hangingPunct="1"/>
            <a:r>
              <a:rPr lang="ru-RU" altLang="ru-RU" sz="1400" b="1" smtClean="0"/>
              <a:t>Мужчины</a:t>
            </a:r>
            <a:endParaRPr lang="ru-RU" altLang="ru-RU" sz="1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Мужчины. Двойки</a:t>
            </a:r>
          </a:p>
          <a:p>
            <a:pPr eaLnBrk="1" hangingPunct="1"/>
            <a:r>
              <a:rPr lang="ru-RU" altLang="ru-RU" sz="1400" b="1" smtClean="0"/>
              <a:t>Открытые дисциплины</a:t>
            </a:r>
            <a:endParaRPr lang="ru-RU" altLang="ru-RU" sz="1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Мужчины. Четверки</a:t>
            </a:r>
            <a:br>
              <a:rPr lang="ru-RU" altLang="ru-RU" sz="1400" smtClean="0"/>
            </a:br>
            <a:endParaRPr lang="ru-RU" altLang="ru-RU" sz="1400" smtClean="0"/>
          </a:p>
        </p:txBody>
      </p:sp>
      <p:pic>
        <p:nvPicPr>
          <p:cNvPr id="1024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18637" r="2992" b="15631"/>
          <a:stretch>
            <a:fillRect/>
          </a:stretch>
        </p:blipFill>
        <p:spPr bwMode="auto">
          <a:xfrm>
            <a:off x="3682756" y="543047"/>
            <a:ext cx="4899592" cy="271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21844" r="5078" b="14227"/>
          <a:stretch>
            <a:fillRect/>
          </a:stretch>
        </p:blipFill>
        <p:spPr bwMode="auto">
          <a:xfrm>
            <a:off x="1259632" y="3717032"/>
            <a:ext cx="4846249" cy="26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  <p:cond evt="onBegin" delay="0">
                          <p:tn val="70"/>
                        </p:cond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6143625" cy="1428750"/>
          </a:xfrm>
        </p:spPr>
        <p:txBody>
          <a:bodyPr>
            <a:noAutofit/>
          </a:bodyPr>
          <a:lstStyle>
            <a:defPPr/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4400" b="1" smtClean="0"/>
              <a:t>Горнолыжный</a:t>
            </a:r>
            <a:br>
              <a:rPr lang="ru-RU" sz="4400" b="1" smtClean="0"/>
            </a:br>
            <a:r>
              <a:rPr lang="ru-RU" sz="4400" b="1" smtClean="0"/>
              <a:t> спорт</a:t>
            </a:r>
            <a:endParaRPr lang="ru-RU" sz="4400"/>
          </a:p>
        </p:txBody>
      </p:sp>
      <p:pic>
        <p:nvPicPr>
          <p:cNvPr id="11267" name="Содержимое 4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t="21046" r="19188" b="35658"/>
          <a:stretch>
            <a:fillRect/>
          </a:stretch>
        </p:blipFill>
        <p:spPr>
          <a:xfrm>
            <a:off x="3707904" y="692696"/>
            <a:ext cx="4811067" cy="2714055"/>
          </a:xfrm>
        </p:spPr>
      </p:pic>
      <p:pic>
        <p:nvPicPr>
          <p:cNvPr id="11268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26453" r="3793" b="8617"/>
          <a:stretch>
            <a:fillRect/>
          </a:stretch>
        </p:blipFill>
        <p:spPr bwMode="auto">
          <a:xfrm>
            <a:off x="3039553" y="3789040"/>
            <a:ext cx="4605065" cy="265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/>
          <p:nvPr/>
        </p:nvSpPr>
        <p:spPr bwMode="auto">
          <a:xfrm>
            <a:off x="198586" y="1571626"/>
            <a:ext cx="5143500" cy="300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/>
          </a:lstStyle>
          <a:p>
            <a:pPr>
              <a:defRPr/>
            </a:pPr>
            <a:r>
              <a:rPr lang="ru-RU" sz="1400" b="1">
                <a:latin typeface="+mn-lt"/>
              </a:rPr>
              <a:t>Женщины:</a:t>
            </a:r>
            <a:endParaRPr lang="ru-RU" sz="1400">
              <a:latin typeface="+mn-lt"/>
            </a:endParaRPr>
          </a:p>
          <a:p>
            <a:pPr>
              <a:defRPr/>
            </a:pPr>
            <a:r>
              <a:rPr lang="ru-RU" sz="1400">
                <a:latin typeface="+mn-lt"/>
              </a:rPr>
              <a:t>Гигантский слалом</a:t>
            </a:r>
          </a:p>
          <a:p>
            <a:pPr>
              <a:defRPr/>
            </a:pPr>
            <a:r>
              <a:rPr lang="ru-RU" sz="1400">
                <a:latin typeface="+mn-lt"/>
              </a:rPr>
              <a:t>Горнолыжная комбинация</a:t>
            </a:r>
          </a:p>
          <a:p>
            <a:pPr>
              <a:defRPr/>
            </a:pPr>
            <a:r>
              <a:rPr lang="ru-RU" sz="1400">
                <a:latin typeface="+mn-lt"/>
              </a:rPr>
              <a:t>Скоростной спуск</a:t>
            </a:r>
          </a:p>
          <a:p>
            <a:pPr>
              <a:defRPr/>
            </a:pPr>
            <a:r>
              <a:rPr lang="ru-RU" sz="1400">
                <a:latin typeface="+mn-lt"/>
              </a:rPr>
              <a:t>Слалом</a:t>
            </a:r>
          </a:p>
          <a:p>
            <a:pPr>
              <a:defRPr/>
            </a:pPr>
            <a:r>
              <a:rPr lang="ru-RU" sz="1400" err="1">
                <a:latin typeface="+mn-lt"/>
              </a:rPr>
              <a:t>Супер-гигант</a:t>
            </a:r>
            <a:endParaRPr lang="ru-RU" sz="1400">
              <a:latin typeface="+mn-lt"/>
            </a:endParaRPr>
          </a:p>
          <a:p>
            <a:pPr>
              <a:defRPr/>
            </a:pPr>
            <a:r>
              <a:rPr lang="ru-RU" sz="1400" b="1">
                <a:latin typeface="+mn-lt"/>
              </a:rPr>
              <a:t>Мужчины:</a:t>
            </a:r>
            <a:endParaRPr lang="ru-RU" sz="1400">
              <a:latin typeface="+mn-lt"/>
            </a:endParaRPr>
          </a:p>
          <a:p>
            <a:pPr>
              <a:defRPr/>
            </a:pPr>
            <a:r>
              <a:rPr lang="ru-RU" sz="1400">
                <a:latin typeface="+mn-lt"/>
              </a:rPr>
              <a:t>Гигантский слалом</a:t>
            </a:r>
          </a:p>
          <a:p>
            <a:pPr>
              <a:defRPr/>
            </a:pPr>
            <a:r>
              <a:rPr lang="ru-RU" sz="1400">
                <a:latin typeface="+mn-lt"/>
              </a:rPr>
              <a:t>Скоростной спуск</a:t>
            </a:r>
          </a:p>
          <a:p>
            <a:pPr>
              <a:defRPr/>
            </a:pPr>
            <a:r>
              <a:rPr lang="ru-RU" sz="1400">
                <a:latin typeface="+mn-lt"/>
              </a:rPr>
              <a:t>Слалом</a:t>
            </a:r>
          </a:p>
          <a:p>
            <a:pPr>
              <a:defRPr/>
            </a:pPr>
            <a:r>
              <a:rPr lang="ru-RU" sz="1400">
                <a:latin typeface="+mn-lt"/>
              </a:rPr>
              <a:t>Горнолыжная комбинация</a:t>
            </a:r>
          </a:p>
          <a:p>
            <a:pPr>
              <a:defRPr/>
            </a:pPr>
            <a:r>
              <a:rPr lang="ru-RU" sz="1400" err="1">
                <a:latin typeface="+mn-lt"/>
              </a:rPr>
              <a:t>Супер-гигант</a:t>
            </a:r>
            <a:endParaRPr lang="ru-RU" sz="1400">
              <a:latin typeface="+mn-lt"/>
            </a:endParaRPr>
          </a:p>
          <a:p>
            <a:pPr>
              <a:defRPr/>
            </a:pPr>
            <a:r>
              <a:rPr lang="ru-RU" sz="1400" b="1">
                <a:latin typeface="+mn-lt"/>
              </a:rPr>
              <a:t>Микст</a:t>
            </a:r>
            <a:endParaRPr lang="ru-RU" sz="1400">
              <a:latin typeface="+mn-lt"/>
            </a:endParaRPr>
          </a:p>
          <a:p>
            <a:pPr>
              <a:defRPr/>
            </a:pPr>
            <a:r>
              <a:rPr lang="ru-RU" sz="1400" err="1">
                <a:latin typeface="+mn-lt"/>
              </a:rPr>
              <a:t>Смеш. дисциплина. </a:t>
            </a:r>
          </a:p>
          <a:p>
            <a:pPr>
              <a:defRPr/>
            </a:pPr>
            <a:r>
              <a:rPr lang="ru-RU" sz="1400">
                <a:latin typeface="+mn-lt"/>
              </a:rPr>
              <a:t>Параллельный слалом</a:t>
            </a:r>
            <a:br>
              <a:rPr lang="ru-RU" sz="1400">
                <a:latin typeface="+mn-lt"/>
              </a:rPr>
            </a:br>
            <a:r>
              <a:rPr lang="ru-RU" sz="1400">
                <a:latin typeface="+mn-lt"/>
              </a:rPr>
              <a:t> </a:t>
            </a:r>
            <a:br>
              <a:rPr lang="ru-RU" sz="1400">
                <a:latin typeface="+mn-lt"/>
              </a:rPr>
            </a:br>
            <a:endParaRPr lang="ru-RU" sz="140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  <p:cond evt="onBegin" delay="0">
                          <p:tn val="70"/>
                        </p:cond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  <p:cond evt="onBegin" delay="0">
                          <p:tn val="80"/>
                        </p:cond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  <p:cond evt="onBegin" delay="0">
                          <p:tn val="90"/>
                        </p:cond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  <p:cond evt="onBegin" delay="0">
                          <p:tn val="100"/>
                        </p:cond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  <p:cond evt="onBegin" delay="0">
                          <p:tn val="110"/>
                        </p:cond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  <p:cond evt="onBegin" delay="0">
                          <p:tn val="120"/>
                        </p:cond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  <p:cond evt="onBegin" delay="0">
                          <p:tn val="130"/>
                        </p:cond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  <p:cond evt="onBegin" delay="0">
                          <p:tn val="140"/>
                        </p:cond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  <p:cond evt="onBegin" delay="0">
                          <p:tn val="150"/>
                        </p:cond>
                      </p:stCondLst>
                      <p:childTnLst>
                        <p:par>
                          <p:cTn id="1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7715250" cy="939800"/>
          </a:xfrm>
        </p:spPr>
        <p:txBody>
          <a:bodyPr>
            <a:noAutofit/>
          </a:bodyPr>
          <a:lstStyle>
            <a:defPPr/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4400" b="1" smtClean="0"/>
              <a:t>Керлинг </a:t>
            </a: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143000"/>
            <a:ext cx="3357562" cy="1857375"/>
          </a:xfrm>
        </p:spPr>
        <p:txBody>
          <a:bodyPr/>
          <a:lstStyle>
            <a:defPPr/>
          </a:lstStyle>
          <a:p>
            <a:pPr eaLnBrk="1" hangingPunct="1">
              <a:buFont typeface="MS Reference Sans Serif" panose="020b0604030504040204" pitchFamily="34" charset="0"/>
              <a:buChar char="☞"/>
            </a:pPr>
            <a:r>
              <a:rPr lang="ru-RU" altLang="ru-RU" sz="1400" smtClean="0"/>
              <a:t>Женщины</a:t>
            </a:r>
          </a:p>
          <a:p>
            <a:pPr eaLnBrk="1" hangingPunct="1">
              <a:buFont typeface="MS Reference Sans Serif" panose="020b0604030504040204" pitchFamily="34" charset="0"/>
              <a:buChar char="☞"/>
            </a:pPr>
            <a:r>
              <a:rPr lang="ru-RU" altLang="ru-RU" sz="1400" smtClean="0"/>
              <a:t>Мужчины</a:t>
            </a:r>
          </a:p>
          <a:p>
            <a:pPr eaLnBrk="1" hangingPunct="1">
              <a:buFont typeface="MS Reference Sans Serif" panose="020b0604030504040204" pitchFamily="34" charset="0"/>
              <a:buChar char="☞"/>
            </a:pPr>
            <a:r>
              <a:rPr lang="ru-RU" altLang="ru-RU" sz="1400" smtClean="0"/>
              <a:t>Смешанные пары</a:t>
            </a:r>
          </a:p>
          <a:p>
            <a:pPr eaLnBrk="1" hangingPunct="1">
              <a:buFont typeface="MS Reference Sans Serif" panose="020b0604030504040204" pitchFamily="34" charset="0"/>
              <a:buChar char="☞"/>
            </a:pPr>
            <a:endParaRPr lang="ru-RU" altLang="ru-RU" sz="1400" smtClean="0"/>
          </a:p>
        </p:txBody>
      </p:sp>
      <p:pic>
        <p:nvPicPr>
          <p:cNvPr id="1229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 t="15833" r="3474" b="18437"/>
          <a:stretch>
            <a:fillRect/>
          </a:stretch>
        </p:blipFill>
        <p:spPr bwMode="auto">
          <a:xfrm>
            <a:off x="4288578" y="214313"/>
            <a:ext cx="449533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28458" r="4594" b="6212"/>
          <a:stretch>
            <a:fillRect/>
          </a:stretch>
        </p:blipFill>
        <p:spPr bwMode="auto">
          <a:xfrm>
            <a:off x="4427984" y="4221088"/>
            <a:ext cx="4216524" cy="230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t="25656" r="27365" b="31049"/>
          <a:stretch>
            <a:fillRect/>
          </a:stretch>
        </p:blipFill>
        <p:spPr bwMode="auto">
          <a:xfrm>
            <a:off x="611560" y="2780928"/>
            <a:ext cx="4067944" cy="241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5429250" cy="1296987"/>
          </a:xfrm>
        </p:spPr>
        <p:txBody>
          <a:bodyPr>
            <a:noAutofit/>
          </a:bodyPr>
          <a:lstStyle>
            <a:defPPr/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4400" b="1" smtClean="0"/>
              <a:t>Конькобежный</a:t>
            </a:r>
            <a:br>
              <a:rPr lang="ru-RU" sz="4400" b="1" smtClean="0"/>
            </a:br>
            <a:r>
              <a:rPr lang="ru-RU" sz="4400" b="1" smtClean="0"/>
              <a:t> спорт </a:t>
            </a: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500188"/>
            <a:ext cx="2571750" cy="3357562"/>
          </a:xfrm>
        </p:spPr>
        <p:txBody>
          <a:bodyPr/>
          <a:lstStyle>
            <a:defPPr/>
          </a:lstStyle>
          <a:p>
            <a:pPr eaLnBrk="1" hangingPunct="1">
              <a:buFont typeface="MS Reference Sans Serif" panose="020b0604030504040204" pitchFamily="34" charset="0"/>
              <a:buChar char="☞"/>
            </a:pPr>
            <a:r>
              <a:rPr lang="ru-RU" altLang="ru-RU" sz="1400" smtClean="0"/>
              <a:t>Женщины, мужчины:</a:t>
            </a:r>
          </a:p>
          <a:p>
            <a:pPr eaLnBrk="1" hangingPunct="1">
              <a:buFont typeface="MS Reference Sans Serif" panose="020b0604030504040204" pitchFamily="34" charset="0"/>
              <a:buChar char="☞"/>
            </a:pPr>
            <a:r>
              <a:rPr lang="ru-RU" altLang="ru-RU" sz="1400" smtClean="0"/>
              <a:t>500м</a:t>
            </a:r>
          </a:p>
          <a:p>
            <a:pPr eaLnBrk="1" hangingPunct="1">
              <a:buFont typeface="MS Reference Sans Serif" panose="020b0604030504040204" pitchFamily="34" charset="0"/>
              <a:buChar char="☞"/>
            </a:pPr>
            <a:r>
              <a:rPr lang="ru-RU" altLang="ru-RU" sz="1400" smtClean="0"/>
              <a:t>1000м</a:t>
            </a:r>
          </a:p>
          <a:p>
            <a:pPr eaLnBrk="1" hangingPunct="1">
              <a:buFont typeface="MS Reference Sans Serif" panose="020b0604030504040204" pitchFamily="34" charset="0"/>
              <a:buChar char="☞"/>
            </a:pPr>
            <a:r>
              <a:rPr lang="ru-RU" altLang="ru-RU" sz="1400" smtClean="0"/>
              <a:t>1500м</a:t>
            </a:r>
          </a:p>
          <a:p>
            <a:pPr eaLnBrk="1" hangingPunct="1">
              <a:buFont typeface="MS Reference Sans Serif" panose="020b0604030504040204" pitchFamily="34" charset="0"/>
              <a:buChar char="☞"/>
            </a:pPr>
            <a:r>
              <a:rPr lang="ru-RU" altLang="ru-RU" sz="1400" smtClean="0"/>
              <a:t>3000м</a:t>
            </a:r>
          </a:p>
          <a:p>
            <a:pPr eaLnBrk="1" hangingPunct="1">
              <a:buFont typeface="MS Reference Sans Serif" panose="020b0604030504040204" pitchFamily="34" charset="0"/>
              <a:buChar char="☞"/>
            </a:pPr>
            <a:r>
              <a:rPr lang="ru-RU" altLang="ru-RU" sz="1400" smtClean="0"/>
              <a:t>Масс – старт</a:t>
            </a:r>
          </a:p>
          <a:p>
            <a:pPr eaLnBrk="1" hangingPunct="1">
              <a:buFont typeface="MS Reference Sans Serif" panose="020b0604030504040204" pitchFamily="34" charset="0"/>
              <a:buChar char="☞"/>
            </a:pPr>
            <a:r>
              <a:rPr lang="ru-RU" altLang="ru-RU" sz="1400" smtClean="0"/>
              <a:t>Командная гонка преследования</a:t>
            </a:r>
          </a:p>
        </p:txBody>
      </p:sp>
      <p:pic>
        <p:nvPicPr>
          <p:cNvPr id="13316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17435" r="3795" b="17033"/>
          <a:stretch>
            <a:fillRect/>
          </a:stretch>
        </p:blipFill>
        <p:spPr bwMode="auto">
          <a:xfrm>
            <a:off x="3491880" y="785814"/>
            <a:ext cx="5018708" cy="280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32069" r="42558" b="21629"/>
          <a:stretch>
            <a:fillRect/>
          </a:stretch>
        </p:blipFill>
        <p:spPr bwMode="auto">
          <a:xfrm>
            <a:off x="285750" y="4071938"/>
            <a:ext cx="3714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31464" r="43079" b="20641"/>
          <a:stretch>
            <a:fillRect/>
          </a:stretch>
        </p:blipFill>
        <p:spPr bwMode="auto">
          <a:xfrm>
            <a:off x="4572000" y="4071938"/>
            <a:ext cx="3786188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  <p:cond evt="onBegin" delay="0">
                          <p:tn val="70"/>
                        </p:cond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4286250" cy="1571625"/>
          </a:xfrm>
        </p:spPr>
        <p:txBody>
          <a:bodyPr>
            <a:noAutofit/>
          </a:bodyPr>
          <a:lstStyle>
            <a:defPPr/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4400" b="1" smtClean="0"/>
              <a:t>Лыжное </a:t>
            </a:r>
            <a:br>
              <a:rPr lang="ru-RU" sz="4400" b="1" smtClean="0"/>
            </a:br>
            <a:r>
              <a:rPr lang="ru-RU" sz="4400" b="1" smtClean="0"/>
              <a:t>двоеборье</a:t>
            </a: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928813"/>
            <a:ext cx="2571750" cy="4357687"/>
          </a:xfrm>
        </p:spPr>
        <p:txBody>
          <a:bodyPr/>
          <a:lstStyle>
            <a:defPPr/>
          </a:lstStyle>
          <a:p>
            <a:pPr eaLnBrk="1" hangingPunct="1">
              <a:buFont typeface="MS Reference Sans Serif" panose="020b0604030504040204" pitchFamily="34" charset="0"/>
              <a:buChar char="☞"/>
            </a:pPr>
            <a:r>
              <a:rPr lang="ru-RU" altLang="ru-RU" sz="1400" smtClean="0"/>
              <a:t>Лыжное двоеборье‎ (не путать с биатлоном) — один из шести видов спорта, входивших в программу всех зимних Олимпийских игр. Двоеборье (также иногда называемое северной комбинацией) сочетает в себе прыжки на лыжах с трамплина и лыжные гонки. </a:t>
            </a:r>
          </a:p>
          <a:p>
            <a:pPr eaLnBrk="1" hangingPunct="1">
              <a:buFont typeface="MS Reference Sans Serif" panose="020b0604030504040204" pitchFamily="34" charset="0"/>
              <a:buChar char="☞"/>
            </a:pPr>
            <a:endParaRPr lang="ru-RU" altLang="ru-RU" sz="4300" smtClean="0"/>
          </a:p>
        </p:txBody>
      </p:sp>
      <p:pic>
        <p:nvPicPr>
          <p:cNvPr id="1434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 t="25452" r="6680" b="14227"/>
          <a:stretch>
            <a:fillRect/>
          </a:stretch>
        </p:blipFill>
        <p:spPr bwMode="auto">
          <a:xfrm>
            <a:off x="3923928" y="228098"/>
            <a:ext cx="4669641" cy="292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4" t="33667" r="20950" b="23647"/>
          <a:stretch>
            <a:fillRect/>
          </a:stretch>
        </p:blipFill>
        <p:spPr bwMode="auto">
          <a:xfrm>
            <a:off x="2714625" y="3571875"/>
            <a:ext cx="535781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4214812" cy="1428750"/>
          </a:xfrm>
        </p:spPr>
        <p:txBody>
          <a:bodyPr>
            <a:noAutofit/>
          </a:bodyPr>
          <a:lstStyle>
            <a:defPPr/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4400" b="1" smtClean="0"/>
              <a:t>Лыжные </a:t>
            </a:r>
            <a:br>
              <a:rPr lang="ru-RU" sz="4400" b="1" smtClean="0"/>
            </a:br>
            <a:r>
              <a:rPr lang="ru-RU" sz="4400" b="1" smtClean="0"/>
              <a:t>гонки</a:t>
            </a: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643063"/>
            <a:ext cx="3429000" cy="3000375"/>
          </a:xfrm>
        </p:spPr>
        <p:txBody>
          <a:bodyPr/>
          <a:lstStyle>
            <a:defPPr/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b="1" smtClean="0"/>
              <a:t>Женщины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Женщины. 10км. Класс. стилем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Женщины. 7,5км + 7,5км. Скиатлон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Женщины. 30км. Масс-старт св. стилем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Женщины. Спринт св. стилем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Женщины. Командный спринт класс. стилем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Женщины. 4x5км. Эстафета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2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b="1" smtClean="0"/>
              <a:t>Мужчины</a:t>
            </a:r>
            <a:endParaRPr lang="ru-RU" altLang="ru-RU" sz="12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Мужчины. 15км класс. стилем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Мужчины. 15км + 15км. Скиатлон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Муж. 50км. Масс-старт св. стилем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Мужчины. Спринт св. стилем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Мужчины. Командный спринт класс. стилем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200" smtClean="0"/>
              <a:t>Мужчины. 4 х 10км. Эстафета</a:t>
            </a:r>
            <a:br>
              <a:rPr lang="ru-RU" altLang="ru-RU" sz="1400" smtClean="0"/>
            </a:br>
            <a:endParaRPr lang="ru-RU" altLang="ru-RU" sz="1400" smtClean="0"/>
          </a:p>
        </p:txBody>
      </p:sp>
      <p:pic>
        <p:nvPicPr>
          <p:cNvPr id="1536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24248" r="4276" b="12625"/>
          <a:stretch>
            <a:fillRect/>
          </a:stretch>
        </p:blipFill>
        <p:spPr bwMode="auto">
          <a:xfrm>
            <a:off x="3429000" y="214313"/>
            <a:ext cx="53911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19839" r="3152" b="14027"/>
          <a:stretch>
            <a:fillRect/>
          </a:stretch>
        </p:blipFill>
        <p:spPr bwMode="auto">
          <a:xfrm>
            <a:off x="3500438" y="3500438"/>
            <a:ext cx="50673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  <p:cond evt="onBegin" delay="0">
                          <p:tn val="70"/>
                        </p:cond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  <p:cond evt="onBegin" delay="0">
                          <p:tn val="80"/>
                        </p:cond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  <p:cond evt="onBegin" delay="0">
                          <p:tn val="90"/>
                        </p:cond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  <p:cond evt="onBegin" delay="0">
                          <p:tn val="100"/>
                        </p:cond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  <p:cond evt="onBegin" delay="0">
                          <p:tn val="110"/>
                        </p:cond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  <p:cond evt="onBegin" delay="0">
                          <p:tn val="120"/>
                        </p:cond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  <p:cond evt="onBegin" delay="0">
                          <p:tn val="130"/>
                        </p:cond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  <p:cond evt="onBegin" delay="0">
                          <p:tn val="140"/>
                        </p:cond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1439863"/>
          </a:xfrm>
        </p:spPr>
        <p:txBody>
          <a:bodyPr>
            <a:noAutofit/>
          </a:bodyPr>
          <a:lstStyle>
            <a:defPPr/>
          </a:lstStyle>
          <a:p>
            <a:pPr eaLnBrk="1" fontAlgn="auto" hangingPunct="1">
              <a:spcAft>
                <a:spcPct val="0"/>
              </a:spcAft>
              <a:defRPr/>
            </a:pPr>
            <a:r>
              <a:rPr lang="ru-RU" sz="4400" b="1" smtClean="0"/>
              <a:t>Прыжки</a:t>
            </a:r>
            <a:br>
              <a:rPr lang="ru-RU" sz="4400" b="1" smtClean="0"/>
            </a:br>
            <a:r>
              <a:rPr lang="ru-RU" sz="4400" b="1" smtClean="0"/>
              <a:t> с трамплина</a:t>
            </a:r>
            <a:endParaRPr lang="ru-RU" sz="44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571625"/>
            <a:ext cx="4286250" cy="3429000"/>
          </a:xfrm>
        </p:spPr>
        <p:txBody>
          <a:bodyPr/>
          <a:lstStyle>
            <a:defPPr/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Прыжки с трамплина – олимпийский вид спорта, представляющий собой соревнования по прыжкам на лыжах со специально оборудованных </a:t>
            </a:r>
            <a:r>
              <a:rPr lang="ru-RU" altLang="ru-RU" sz="1400" b="1" smtClean="0"/>
              <a:t>трамплинов двух размеров </a:t>
            </a:r>
            <a:r>
              <a:rPr lang="ru-RU" altLang="ru-RU" sz="1400" smtClean="0"/>
              <a:t>- </a:t>
            </a:r>
            <a:r>
              <a:rPr lang="ru-RU" altLang="ru-RU" sz="1400" b="1" smtClean="0"/>
              <a:t>нормальном</a:t>
            </a:r>
            <a:r>
              <a:rPr lang="ru-RU" altLang="ru-RU" sz="1400" smtClean="0"/>
              <a:t> и </a:t>
            </a:r>
            <a:r>
              <a:rPr lang="ru-RU" altLang="ru-RU" sz="1400" b="1" smtClean="0"/>
              <a:t>большом</a:t>
            </a:r>
            <a:r>
              <a:rPr lang="ru-RU" altLang="ru-RU" sz="1400" smtClean="0"/>
              <a:t>. Во время соревнований оцениваются длина и техника выполнения прыжка. С 2010 года в правила были добавлены поправочные коэффициенты к сумме баллов, учитывающие силу и направление ветра в момент исполнения прыжка, а также расположение стартовых ворот на горе разгона.</a:t>
            </a:r>
          </a:p>
          <a:p>
            <a:pPr eaLnBrk="1" hangingPunct="1">
              <a:buFont typeface="MS Reference Sans Serif" panose="020b0604030504040204" pitchFamily="34" charset="0"/>
              <a:buChar char="☞"/>
            </a:pPr>
            <a:endParaRPr lang="ru-RU" altLang="ru-RU" sz="900" smtClean="0"/>
          </a:p>
        </p:txBody>
      </p:sp>
      <p:pic>
        <p:nvPicPr>
          <p:cNvPr id="16388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21045" r="10529" b="14616"/>
          <a:stretch>
            <a:fillRect/>
          </a:stretch>
        </p:blipFill>
        <p:spPr bwMode="auto">
          <a:xfrm>
            <a:off x="500063" y="4357688"/>
            <a:ext cx="392906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4714875" y="3429000"/>
            <a:ext cx="44291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entury Schoolbook" panose="02040604050505020304" pitchFamily="18" charset="0"/>
                <a:cs typeface="Times New Roman" panose="02020603050405020304" pitchFamily="18" charset="0"/>
              </a:rPr>
              <a:t>Женщины</a:t>
            </a:r>
            <a:endParaRPr lang="ru-RU" altLang="ru-RU" sz="900">
              <a:latin typeface="Century Schoolbook" pitchFamily="18" charset="0"/>
            </a:endParaRPr>
          </a:p>
          <a:p>
            <a:pPr/>
            <a:r>
              <a:rPr lang="ru-RU" altLang="ru-RU" sz="1500">
                <a:latin typeface="Century Schoolbook" panose="02040604050505020304" pitchFamily="18" charset="0"/>
                <a:cs typeface="Times New Roman" panose="02020603050405020304" pitchFamily="18" charset="0"/>
              </a:rPr>
              <a:t>Женщины. Инд. первенство об. трампл.</a:t>
            </a:r>
            <a:endParaRPr lang="ru-RU" altLang="ru-RU" sz="900">
              <a:latin typeface="Century Schoolbook" panose="02040604050505020304" pitchFamily="18" charset="0"/>
            </a:endParaRPr>
          </a:p>
          <a:p>
            <a:pPr/>
            <a:r>
              <a:rPr lang="ru-RU" altLang="ru-RU" b="1">
                <a:latin typeface="Century Schoolbook" panose="02040604050505020304" pitchFamily="18" charset="0"/>
                <a:cs typeface="Times New Roman" panose="02020603050405020304" pitchFamily="18" charset="0"/>
              </a:rPr>
              <a:t>Мужчины</a:t>
            </a:r>
            <a:endParaRPr lang="ru-RU" altLang="ru-RU" sz="900">
              <a:latin typeface="Century Schoolbook" panose="02040604050505020304" pitchFamily="18" charset="0"/>
            </a:endParaRPr>
          </a:p>
          <a:p>
            <a:pPr/>
            <a:r>
              <a:rPr lang="ru-RU" altLang="ru-RU" sz="1500">
                <a:latin typeface="Century Schoolbook" panose="02040604050505020304" pitchFamily="18" charset="0"/>
                <a:cs typeface="Times New Roman" panose="02020603050405020304" pitchFamily="18" charset="0"/>
              </a:rPr>
              <a:t>Мужчины. Инд. первенство бол. трамплин</a:t>
            </a:r>
            <a:endParaRPr lang="ru-RU" altLang="ru-RU" sz="900">
              <a:latin typeface="Century Schoolbook" panose="02040604050505020304" pitchFamily="18" charset="0"/>
            </a:endParaRPr>
          </a:p>
          <a:p>
            <a:pPr/>
            <a:r>
              <a:rPr lang="ru-RU" altLang="ru-RU" sz="1500">
                <a:latin typeface="Century Schoolbook" panose="02040604050505020304" pitchFamily="18" charset="0"/>
                <a:cs typeface="Times New Roman" panose="02020603050405020304" pitchFamily="18" charset="0"/>
              </a:rPr>
              <a:t>Мужчины. Инд. первенство об. трампл.</a:t>
            </a:r>
            <a:endParaRPr lang="ru-RU" altLang="ru-RU" sz="900">
              <a:latin typeface="Century Schoolbook" panose="02040604050505020304" pitchFamily="18" charset="0"/>
            </a:endParaRPr>
          </a:p>
          <a:p>
            <a:pPr/>
            <a:r>
              <a:rPr lang="ru-RU" altLang="ru-RU" sz="1500">
                <a:latin typeface="Century Schoolbook" panose="02040604050505020304" pitchFamily="18" charset="0"/>
                <a:cs typeface="Times New Roman" panose="02020603050405020304" pitchFamily="18" charset="0"/>
              </a:rPr>
              <a:t>Мужская команда</a:t>
            </a:r>
            <a:endParaRPr lang="ru-RU" altLang="ru-RU" sz="900">
              <a:latin typeface="Century Schoolbook" panose="02040604050505020304" pitchFamily="18" charset="0"/>
            </a:endParaRPr>
          </a:p>
          <a:p>
            <a:pPr/>
            <a:r>
              <a:rPr lang="ru-RU" altLang="ru-RU" b="1">
                <a:latin typeface="Century Schoolbook" panose="02040604050505020304" pitchFamily="18" charset="0"/>
                <a:cs typeface="Times New Roman" panose="02020603050405020304" pitchFamily="18" charset="0"/>
              </a:rPr>
              <a:t>Микст</a:t>
            </a:r>
            <a:endParaRPr lang="ru-RU" altLang="ru-RU" sz="1500">
              <a:latin typeface="Century Schoolbook" pitchFamily="18" charset="0"/>
              <a:cs typeface="Times New Roman" panose="02020603050405020304" pitchFamily="18" charset="0"/>
            </a:endParaRPr>
          </a:p>
          <a:p>
            <a:pPr/>
            <a:r>
              <a:rPr lang="ru-RU" altLang="ru-RU" sz="1500">
                <a:latin typeface="Century Schoolbook" panose="02040604050505020304" pitchFamily="18" charset="0"/>
                <a:cs typeface="Times New Roman" panose="02020603050405020304" pitchFamily="18" charset="0"/>
              </a:rPr>
              <a:t>Смешанная команда</a:t>
            </a:r>
            <a:br>
              <a:rPr lang="ru-RU" altLang="ru-RU" sz="1500"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br>
              <a:rPr lang="ru-RU" altLang="ru-RU" sz="1500"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endParaRPr lang="ru-RU" altLang="ru-RU">
              <a:latin typeface="Century Schoolbook" pitchFamily="18" charset="0"/>
            </a:endParaRPr>
          </a:p>
        </p:txBody>
      </p:sp>
      <p:pic>
        <p:nvPicPr>
          <p:cNvPr id="16390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33667" r="42574" b="24048"/>
          <a:stretch>
            <a:fillRect/>
          </a:stretch>
        </p:blipFill>
        <p:spPr bwMode="auto">
          <a:xfrm>
            <a:off x="4500563" y="214313"/>
            <a:ext cx="4429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Эрке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Arial"/>
        <a:cs typeface="Arial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Arial"/>
        <a:cs typeface="Arial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565B0C9405E3C4BA2DB4BA83BA5A615" ma:contentTypeVersion="0" ma:contentTypeDescription="Создание документа." ma:contentTypeScope="" ma:versionID="f7e55537797e3777275dce7b6a1c2a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092c53c41ebcaed16a7ceff08f01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0E7EC9-6BFB-4F52-BF6B-CA123D8171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996D3F-0A38-4BF2-A0ED-78586E3C6F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F5B275-8672-408A-8E8D-6BC177CA80B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Oriel</Template>
  <Company>Microsoft</Company>
  <PresentationFormat>On-screen Show (4:3)</PresentationFormat>
  <Paragraphs>133</Paragraphs>
  <Slides>17</Slides>
  <Notes>0</Notes>
  <TotalTime>298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4">
      <vt:lpstr>Arial</vt:lpstr>
      <vt:lpstr>Century Schoolbook</vt:lpstr>
      <vt:lpstr>Wingdings</vt:lpstr>
      <vt:lpstr>Wingdings 2</vt:lpstr>
      <vt:lpstr>MS Reference Sans Serif</vt:lpstr>
      <vt:lpstr>Times New Roman</vt:lpstr>
      <vt:lpstr>Эркер</vt:lpstr>
      <vt:lpstr>Зимние олимпийские виды спорта</vt:lpstr>
      <vt:lpstr>Биатлон </vt:lpstr>
      <vt:lpstr>Бобслей </vt:lpstr>
      <vt:lpstr>Горнолыжный спорт</vt:lpstr>
      <vt:lpstr>Керлинг </vt:lpstr>
      <vt:lpstr>Конькобежный спорт </vt:lpstr>
      <vt:lpstr>Лыжное двоеборье</vt:lpstr>
      <vt:lpstr>Лыжные гонки</vt:lpstr>
      <vt:lpstr>Прыжки с трамплина</vt:lpstr>
      <vt:lpstr>Санный спорт</vt:lpstr>
      <vt:lpstr>Скелетон</vt:lpstr>
      <vt:lpstr>Сноуборд</vt:lpstr>
      <vt:lpstr>Фигурное катание</vt:lpstr>
      <vt:lpstr>Фристайл</vt:lpstr>
      <vt:lpstr>Хоккей с шайбой</vt:lpstr>
      <vt:lpstr>Шорт – трек 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Михайлова</dc:creator>
  <cp:lastModifiedBy>МихайловаЕВ</cp:lastModifiedBy>
  <cp:revision>70</cp:revision>
  <dcterms:created xsi:type="dcterms:W3CDTF">2019-11-25T08:59:06Z</dcterms:created>
  <dcterms:modified xsi:type="dcterms:W3CDTF">2023-11-22T07:21:45Z</dcterms:modified>
</cp:coreProperties>
</file>