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7" r:id="rId4"/>
    <p:sldId id="281" r:id="rId5"/>
    <p:sldId id="258" r:id="rId6"/>
    <p:sldId id="259" r:id="rId7"/>
    <p:sldId id="273" r:id="rId8"/>
    <p:sldId id="260" r:id="rId9"/>
    <p:sldId id="280" r:id="rId10"/>
    <p:sldId id="271" r:id="rId11"/>
    <p:sldId id="261" r:id="rId12"/>
    <p:sldId id="262" r:id="rId13"/>
    <p:sldId id="263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E9A"/>
    <a:srgbClr val="C139A7"/>
    <a:srgbClr val="B30516"/>
    <a:srgbClr val="333399"/>
    <a:srgbClr val="800080"/>
    <a:srgbClr val="990033"/>
    <a:srgbClr val="754080"/>
    <a:srgbClr val="CC54B5"/>
    <a:srgbClr val="5B1B4F"/>
    <a:srgbClr val="641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3314" autoAdjust="0"/>
  </p:normalViewPr>
  <p:slideViewPr>
    <p:cSldViewPr>
      <p:cViewPr varScale="1">
        <p:scale>
          <a:sx n="104" d="100"/>
          <a:sy n="104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3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8F563-7A88-47AA-93C4-8C0BD406376D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87E3D-6C4D-4DB3-B5D5-DF7926681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87E3D-6C4D-4DB3-B5D5-DF7926681B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и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67608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714375" y="3643313"/>
            <a:ext cx="857250" cy="71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1857375" y="3643313"/>
            <a:ext cx="928688" cy="785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3071813" y="3643313"/>
            <a:ext cx="1143000" cy="85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4429125" y="3714750"/>
            <a:ext cx="1000125" cy="785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5643563" y="3714750"/>
            <a:ext cx="928687" cy="785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5"/>
          </p:nvPr>
        </p:nvSpPr>
        <p:spPr>
          <a:xfrm>
            <a:off x="6858000" y="3714750"/>
            <a:ext cx="1285875" cy="785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6"/>
          </p:nvPr>
        </p:nvSpPr>
        <p:spPr>
          <a:xfrm>
            <a:off x="714375" y="5000625"/>
            <a:ext cx="71438" cy="285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7"/>
          </p:nvPr>
        </p:nvSpPr>
        <p:spPr>
          <a:xfrm>
            <a:off x="571500" y="4929188"/>
            <a:ext cx="857228" cy="85726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8"/>
          </p:nvPr>
        </p:nvSpPr>
        <p:spPr>
          <a:xfrm>
            <a:off x="1643043" y="4929188"/>
            <a:ext cx="1571646" cy="7858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9"/>
          </p:nvPr>
        </p:nvSpPr>
        <p:spPr>
          <a:xfrm>
            <a:off x="3429000" y="4929188"/>
            <a:ext cx="1071563" cy="785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0"/>
          </p:nvPr>
        </p:nvSpPr>
        <p:spPr>
          <a:xfrm>
            <a:off x="4714875" y="4929188"/>
            <a:ext cx="1071563" cy="85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21"/>
          </p:nvPr>
        </p:nvSpPr>
        <p:spPr>
          <a:xfrm>
            <a:off x="6000750" y="4929188"/>
            <a:ext cx="1071563" cy="85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22"/>
          </p:nvPr>
        </p:nvSpPr>
        <p:spPr>
          <a:xfrm>
            <a:off x="7358063" y="4929188"/>
            <a:ext cx="1785937" cy="92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3143250" cy="685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143240" y="0"/>
            <a:ext cx="3143260" cy="685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6286500" y="0"/>
            <a:ext cx="2857500" cy="685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714500" y="928688"/>
            <a:ext cx="1857375" cy="71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286000" y="2714625"/>
            <a:ext cx="2000250" cy="85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071813" y="4500563"/>
            <a:ext cx="2143125" cy="1000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072188" y="3643313"/>
            <a:ext cx="2071687" cy="85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5643563" y="1428750"/>
            <a:ext cx="2286000" cy="1000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3200408"/>
          </a:xfrm>
        </p:spPr>
        <p:txBody>
          <a:bodyPr anchor="ctr">
            <a:normAutofit/>
          </a:bodyPr>
          <a:lstStyle/>
          <a:p>
            <a:r>
              <a:rPr lang="ru-RU" sz="4800" dirty="0" smtClean="0">
                <a:solidFill>
                  <a:srgbClr val="C41AAC"/>
                </a:solidFill>
              </a:rPr>
              <a:t>Урок математики в 4 классе</a:t>
            </a:r>
            <a:endParaRPr lang="ru-RU" sz="4800" dirty="0">
              <a:solidFill>
                <a:srgbClr val="C41AA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200026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splas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73016"/>
            <a:ext cx="2826918" cy="2215694"/>
          </a:xfrm>
          <a:prstGeom prst="foldedCorner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89346_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73016"/>
            <a:ext cx="371474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-6186066" y="-649932"/>
            <a:ext cx="1077499" cy="4571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14348" y="171448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право 32">
            <a:hlinkClick r:id="rId2" action="ppaction://hlinksldjump"/>
          </p:cNvPr>
          <p:cNvSpPr/>
          <p:nvPr/>
        </p:nvSpPr>
        <p:spPr>
          <a:xfrm>
            <a:off x="8215338" y="6215082"/>
            <a:ext cx="785818" cy="48463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072462" y="24346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https://fikiwiki.com/uploads/posts/2022-02/1645022775_2-fikiwiki-com-p-kartinki-dinya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34" y="2652830"/>
            <a:ext cx="2556573" cy="21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like.net/uploads/posts/2023-01/1674882931_3-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23" y="2537718"/>
            <a:ext cx="2575470" cy="2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like.net/uploads/posts/2022-08/1660883412_3-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5435"/>
            <a:ext cx="2907780" cy="20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59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 descr="tikz-pgf - tikzの短い中括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474620"/>
            <a:ext cx="7988859" cy="857250"/>
          </a:xfrm>
          <a:prstGeom prst="rect">
            <a:avLst/>
          </a:prstGeom>
        </p:spPr>
      </p:pic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4046428" y="1000113"/>
            <a:ext cx="1857375" cy="714375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1</a:t>
            </a:r>
            <a:r>
              <a:rPr lang="ru-RU" b="1" dirty="0" smtClean="0">
                <a:latin typeface="Arial Black" panose="020B0A04020102020204" pitchFamily="34" charset="0"/>
              </a:rPr>
              <a:t>6 кг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 descr="tikz-pgf - tikzの短い中括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4795884"/>
            <a:ext cx="3456384" cy="857250"/>
          </a:xfrm>
          <a:prstGeom prst="rect">
            <a:avLst/>
          </a:prstGeom>
        </p:spPr>
      </p:pic>
      <p:pic>
        <p:nvPicPr>
          <p:cNvPr id="49" name="Рисунок 48" descr="tikz-pgf - tikzの短い中括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72089" y="4874445"/>
            <a:ext cx="3456384" cy="8572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4032" y="5653135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13 кг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6927" y="575341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8 кг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48" y="587311"/>
            <a:ext cx="464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Стр. 66 ,задача 306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areslide.ru/img/thumbs/8346102d117410e0bab0f5f9e3bb677b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20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02998" y="1977184"/>
            <a:ext cx="7226636" cy="4275977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28596" y="6072206"/>
            <a:ext cx="978408" cy="48463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sopranoclub.ru/images/geometricheskie-figury-55-dlya-detej/file623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95093"/>
            <a:ext cx="7892571" cy="59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r74.ru/upload/resize_cache/iblock/822/1280_768_0/stend_dlya_shkoly_korichnevyy_perimetr_i_ploshchad_0_6_0_5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64"/>
          <a:stretch/>
        </p:blipFill>
        <p:spPr bwMode="auto">
          <a:xfrm>
            <a:off x="179512" y="1628800"/>
            <a:ext cx="878205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58" y="1142984"/>
            <a:ext cx="8101042" cy="2857520"/>
          </a:xfrm>
        </p:spPr>
        <p:txBody>
          <a:bodyPr/>
          <a:lstStyle/>
          <a:p>
            <a:r>
              <a:rPr lang="ru-RU" sz="7200" b="1" dirty="0" smtClean="0"/>
              <a:t>Спасибо за работу!</a:t>
            </a:r>
            <a:br>
              <a:rPr lang="ru-RU" sz="7200" b="1" dirty="0" smtClean="0"/>
            </a:br>
            <a:r>
              <a:rPr lang="ru-RU" sz="7200" b="1" dirty="0" smtClean="0"/>
              <a:t>             Удачи!</a:t>
            </a:r>
            <a:endParaRPr lang="ru-RU" sz="7200" b="1" dirty="0"/>
          </a:p>
        </p:txBody>
      </p:sp>
      <p:pic>
        <p:nvPicPr>
          <p:cNvPr id="1027" name="Picture 3" descr="J:\Флеш_Марина\для журнала\анимация\солнц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9180" y="0"/>
            <a:ext cx="2364819" cy="2285992"/>
          </a:xfrm>
          <a:prstGeom prst="rect">
            <a:avLst/>
          </a:prstGeom>
          <a:noFill/>
        </p:spPr>
      </p:pic>
      <p:pic>
        <p:nvPicPr>
          <p:cNvPr id="1029" name="Picture 5" descr="J:\Флеш_Марина\для журнала\анимация\корзина с кото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224"/>
            <a:ext cx="3500462" cy="4419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05992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Домашнее задание: </a:t>
            </a:r>
            <a:endParaRPr lang="ru-RU" sz="2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Страница </a:t>
            </a:r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66, задание №311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2008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Организационный момент.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Кто </a:t>
            </a:r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сказал, что математика скучна,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Что она сложна, суха, тосклива?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В этом вы не правы, господа,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Знайте: математика – красива!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Вам приятно жить в опрятном доме,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Где у каждой вещи место есть?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Математика создать порядок может,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И за это ей хвала и честь!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Сколько в ней самой изящных линий,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Мощных формул, строгих теорем,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Тот не назовет её красивой,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кто с наукой не знаком совсем!</a:t>
            </a:r>
            <a:endParaRPr lang="ru-RU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45719" cy="71438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en-US" smtClean="0"/>
          </a:p>
          <a:p>
            <a:endParaRPr lang="en-US" smtClean="0"/>
          </a:p>
          <a:p>
            <a:endParaRPr lang="ru-RU" b="1" smtClean="0"/>
          </a:p>
          <a:p>
            <a:endParaRPr lang="en-US" b="1" dirty="0" smtClean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6"/>
          </p:nvPr>
        </p:nvSpPr>
        <p:spPr>
          <a:xfrm flipH="1">
            <a:off x="1071538" y="6000768"/>
            <a:ext cx="5715040" cy="500066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5716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i="1" dirty="0" smtClean="0">
                <a:solidFill>
                  <a:srgbClr val="B30516"/>
                </a:solidFill>
                <a:latin typeface="+mj-lt"/>
              </a:rPr>
              <a:t>Решив  правильно  примеры,  вы  прочитаете  фразу  известного  писателя  </a:t>
            </a:r>
            <a:r>
              <a:rPr lang="ru-RU" sz="2400" b="1" i="1" dirty="0" err="1" smtClean="0">
                <a:solidFill>
                  <a:srgbClr val="B30516"/>
                </a:solidFill>
                <a:latin typeface="+mj-lt"/>
              </a:rPr>
              <a:t>Жюля</a:t>
            </a:r>
            <a:r>
              <a:rPr lang="ru-RU" sz="2400" b="1" i="1" dirty="0" smtClean="0">
                <a:solidFill>
                  <a:srgbClr val="B30516"/>
                </a:solidFill>
                <a:latin typeface="+mj-lt"/>
              </a:rPr>
              <a:t>  Верна  и узнаете,  почему   наш  урок  будет  необычным</a:t>
            </a:r>
            <a:r>
              <a:rPr lang="ru-RU" sz="2400" dirty="0" smtClean="0">
                <a:solidFill>
                  <a:srgbClr val="B30516"/>
                </a:solidFill>
                <a:latin typeface="+mj-lt"/>
              </a:rPr>
              <a:t>.</a:t>
            </a:r>
            <a:endParaRPr lang="ru-RU" sz="2400" dirty="0">
              <a:solidFill>
                <a:srgbClr val="B30516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8344229" cy="289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69х21=1449;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26х32=832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60х30=1800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55х12=660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88х15=1320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42х18=756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51х23=1173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39х12=468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15х51=765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57х7=399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45719" cy="71438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en-US" smtClean="0"/>
          </a:p>
          <a:p>
            <a:endParaRPr lang="en-US" smtClean="0"/>
          </a:p>
          <a:p>
            <a:endParaRPr lang="ru-RU" b="1" smtClean="0"/>
          </a:p>
          <a:p>
            <a:endParaRPr lang="en-US" b="1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214281" y="2357430"/>
            <a:ext cx="1643073" cy="785818"/>
          </a:xfrm>
          <a:noFill/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57х7=399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2149779" y="2202736"/>
            <a:ext cx="2357454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39х12=468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/>
          </p:nvPr>
        </p:nvSpPr>
        <p:spPr>
          <a:xfrm>
            <a:off x="4714876" y="2357430"/>
            <a:ext cx="1801340" cy="8572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55х12=660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3"/>
          </p:nvPr>
        </p:nvSpPr>
        <p:spPr>
          <a:xfrm>
            <a:off x="7000892" y="2357431"/>
            <a:ext cx="2143108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42х18=756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545753" y="4815075"/>
            <a:ext cx="2357454" cy="10001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15х51=765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5"/>
          </p:nvPr>
        </p:nvSpPr>
        <p:spPr>
          <a:xfrm>
            <a:off x="4444981" y="4960176"/>
            <a:ext cx="2286016" cy="9286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26х32=832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6"/>
          </p:nvPr>
        </p:nvSpPr>
        <p:spPr>
          <a:xfrm flipH="1">
            <a:off x="1071538" y="6000768"/>
            <a:ext cx="5715040" cy="500066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7"/>
          </p:nvPr>
        </p:nvSpPr>
        <p:spPr>
          <a:xfrm>
            <a:off x="214282" y="2843377"/>
            <a:ext cx="178595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n w="10541" cmpd="sng">
                  <a:solidFill>
                    <a:srgbClr val="6C2E9A"/>
                  </a:solidFill>
                  <a:prstDash val="solid"/>
                </a:ln>
                <a:solidFill>
                  <a:srgbClr val="C139A7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800" b="1" dirty="0">
              <a:ln w="10541" cmpd="sng">
                <a:solidFill>
                  <a:srgbClr val="6C2E9A"/>
                </a:solidFill>
                <a:prstDash val="solid"/>
              </a:ln>
              <a:solidFill>
                <a:srgbClr val="C13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8"/>
          </p:nvPr>
        </p:nvSpPr>
        <p:spPr>
          <a:xfrm>
            <a:off x="2475372" y="2876713"/>
            <a:ext cx="1754828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139A7"/>
                </a:solidFill>
                <a:latin typeface="Times New Roman" pitchFamily="18" charset="0"/>
                <a:cs typeface="Times New Roman" pitchFamily="18" charset="0"/>
              </a:rPr>
              <a:t>свете</a:t>
            </a:r>
            <a:endParaRPr lang="ru-RU" sz="4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13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9"/>
          </p:nvPr>
        </p:nvSpPr>
        <p:spPr>
          <a:xfrm>
            <a:off x="4744963" y="2821777"/>
            <a:ext cx="1500197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139A7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4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13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0"/>
          </p:nvPr>
        </p:nvSpPr>
        <p:spPr>
          <a:xfrm>
            <a:off x="7000892" y="2771757"/>
            <a:ext cx="1928826" cy="857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139A7"/>
                </a:solidFill>
                <a:latin typeface="Times New Roman" pitchFamily="18" charset="0"/>
                <a:cs typeface="Times New Roman" pitchFamily="18" charset="0"/>
              </a:rPr>
              <a:t>ничего</a:t>
            </a:r>
            <a:endParaRPr lang="ru-RU" sz="4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13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21"/>
          </p:nvPr>
        </p:nvSpPr>
        <p:spPr>
          <a:xfrm>
            <a:off x="865534" y="3788489"/>
            <a:ext cx="1857388" cy="857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139A7"/>
                </a:solidFill>
                <a:latin typeface="Times New Roman" pitchFamily="18" charset="0"/>
                <a:cs typeface="Times New Roman" pitchFamily="18" charset="0"/>
              </a:rPr>
              <a:t>лучше</a:t>
            </a:r>
            <a:endParaRPr lang="ru-RU" sz="4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13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/>
          </p:nvPr>
        </p:nvSpPr>
        <p:spPr>
          <a:xfrm>
            <a:off x="4179091" y="3866910"/>
            <a:ext cx="3786214" cy="9286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139A7"/>
                </a:solidFill>
                <a:latin typeface="Times New Roman" pitchFamily="18" charset="0"/>
                <a:cs typeface="Times New Roman" pitchFamily="18" charset="0"/>
              </a:rPr>
              <a:t>путешествий!</a:t>
            </a:r>
            <a:endParaRPr lang="ru-RU" sz="4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13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5716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i="1" dirty="0" smtClean="0">
                <a:solidFill>
                  <a:srgbClr val="B30516"/>
                </a:solidFill>
                <a:latin typeface="+mj-lt"/>
              </a:rPr>
              <a:t>Решив  правильно  примеры,  вы  прочитаете  фразу  известного  писателя  </a:t>
            </a:r>
            <a:r>
              <a:rPr lang="ru-RU" sz="2400" b="1" i="1" dirty="0" err="1" smtClean="0">
                <a:solidFill>
                  <a:srgbClr val="B30516"/>
                </a:solidFill>
                <a:latin typeface="+mj-lt"/>
              </a:rPr>
              <a:t>Жюля</a:t>
            </a:r>
            <a:r>
              <a:rPr lang="ru-RU" sz="2400" b="1" i="1" dirty="0" smtClean="0">
                <a:solidFill>
                  <a:srgbClr val="B30516"/>
                </a:solidFill>
                <a:latin typeface="+mj-lt"/>
              </a:rPr>
              <a:t>  Верна  и узнаете,  почему   наш  урок  будет  необычным</a:t>
            </a:r>
            <a:r>
              <a:rPr lang="ru-RU" sz="2400" dirty="0" smtClean="0">
                <a:solidFill>
                  <a:srgbClr val="B30516"/>
                </a:solidFill>
                <a:latin typeface="+mj-lt"/>
              </a:rPr>
              <a:t>.</a:t>
            </a:r>
            <a:endParaRPr lang="ru-RU" sz="2400" dirty="0">
              <a:solidFill>
                <a:srgbClr val="B3051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62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8" grpId="1" build="p"/>
      <p:bldP spid="19" grpId="0" build="p"/>
      <p:bldP spid="19" grpId="1" build="p"/>
      <p:bldP spid="20" grpId="0" build="p"/>
      <p:bldP spid="20" grpId="1" build="p"/>
      <p:bldP spid="21" grpId="0" build="p"/>
      <p:bldP spid="21" grpId="1" build="p"/>
      <p:bldP spid="22" grpId="0" build="p"/>
      <p:bldP spid="22" grpId="1" build="p"/>
      <p:bldP spid="23" grpId="0" build="p"/>
      <p:bldP spid="23" grpId="1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transport_0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5812" y="1745960"/>
            <a:ext cx="3286148" cy="1000132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значений выражений</a:t>
            </a:r>
            <a:r>
              <a:rPr lang="ru-RU" sz="2000" dirty="0" smtClean="0"/>
              <a:t>	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5125156"/>
            <a:ext cx="2643174" cy="732736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единиц массы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  <a:hlinkClick r:id="rId3" action="ppaction://hlinksldjump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86049" y="5857892"/>
            <a:ext cx="3000397" cy="857232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задач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215074" y="5000636"/>
            <a:ext cx="2571768" cy="1070776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измерения площади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  <a:hlinkClick r:id="rId4" action="ppaction://hlinksldjump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398484" y="1724958"/>
            <a:ext cx="2816721" cy="1347646"/>
          </a:xfrm>
          <a:solidFill>
            <a:srgbClr val="FFFF00"/>
          </a:solidFill>
          <a:ln w="15875"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" action="ppaction://noaction"/>
              </a:rPr>
              <a:t>многозначных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чисел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post-280998-12323306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286256"/>
            <a:ext cx="2928958" cy="2000264"/>
          </a:xfrm>
          <a:prstGeom prst="rect">
            <a:avLst/>
          </a:prstGeom>
        </p:spPr>
      </p:pic>
      <p:pic>
        <p:nvPicPr>
          <p:cNvPr id="18" name="Рисунок 17" descr="post-280998-12323306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714620"/>
            <a:ext cx="2539683" cy="2539683"/>
          </a:xfrm>
          <a:prstGeom prst="rect">
            <a:avLst/>
          </a:prstGeom>
        </p:spPr>
      </p:pic>
      <p:pic>
        <p:nvPicPr>
          <p:cNvPr id="20" name="Рисунок 19" descr="остров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0"/>
            <a:ext cx="2857500" cy="1905000"/>
          </a:xfrm>
          <a:prstGeom prst="rect">
            <a:avLst/>
          </a:prstGeom>
        </p:spPr>
      </p:pic>
      <p:pic>
        <p:nvPicPr>
          <p:cNvPr id="21" name="Рисунок 20" descr="остров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0"/>
            <a:ext cx="2857500" cy="1905000"/>
          </a:xfrm>
          <a:prstGeom prst="rect">
            <a:avLst/>
          </a:prstGeom>
        </p:spPr>
      </p:pic>
      <p:pic>
        <p:nvPicPr>
          <p:cNvPr id="22" name="Рисунок 21" descr="post-280998-12323306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4317" y="2500306"/>
            <a:ext cx="2539683" cy="2539683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rot="5400000" flipH="1" flipV="1">
            <a:off x="714348" y="128586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5400000">
            <a:off x="-250065" y="2178835"/>
            <a:ext cx="1857388" cy="214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>
            <a:off x="2214546" y="4714884"/>
            <a:ext cx="1143008" cy="285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flipV="1">
            <a:off x="5214942" y="3857628"/>
            <a:ext cx="2000264" cy="157163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5400000">
            <a:off x="7000892" y="3143248"/>
            <a:ext cx="142876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6200000" flipV="1">
            <a:off x="7000892" y="1428736"/>
            <a:ext cx="1643074" cy="135732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4" y="1196752"/>
            <a:ext cx="3018032" cy="1800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1196752"/>
            <a:ext cx="2546795" cy="1800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971" y="1196752"/>
            <a:ext cx="3051689" cy="18001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356992"/>
            <a:ext cx="3016696" cy="18722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7" y="3356992"/>
            <a:ext cx="2546794" cy="18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114" y="3284985"/>
            <a:ext cx="3082546" cy="18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858148" y="6072206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rgbClr val="884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585200" cy="5199062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						</a:t>
            </a:r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2" y="5063149"/>
            <a:ext cx="8230313" cy="3901778"/>
          </a:xfrm>
          <a:prstGeom prst="rect">
            <a:avLst/>
          </a:prstGeom>
        </p:spPr>
      </p:pic>
      <p:pic>
        <p:nvPicPr>
          <p:cNvPr id="1026" name="Picture 2" descr="https://theslide.ru/img/thumbs/f39383df087cd502e3938e9e3f336b41-8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18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5812" y="1745960"/>
            <a:ext cx="3286148" cy="1000132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значений выражений</a:t>
            </a:r>
            <a:r>
              <a:rPr lang="ru-RU" sz="2000" dirty="0" smtClean="0"/>
              <a:t>	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5125156"/>
            <a:ext cx="2643174" cy="732736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единиц массы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  <a:hlinkClick r:id="rId3" action="ppaction://hlinksldjump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86049" y="5857892"/>
            <a:ext cx="3000397" cy="857232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задач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215074" y="5000636"/>
            <a:ext cx="2571768" cy="1070776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измерения площади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  <a:hlinkClick r:id="rId4" action="ppaction://hlinksldjump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398484" y="1724958"/>
            <a:ext cx="2816721" cy="1347646"/>
          </a:xfrm>
          <a:solidFill>
            <a:srgbClr val="FFFF00"/>
          </a:solidFill>
          <a:ln w="15875"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Остров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" action="ppaction://noaction"/>
              </a:rPr>
              <a:t>многозначных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чисел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post-280998-12323306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286256"/>
            <a:ext cx="2928958" cy="2000264"/>
          </a:xfrm>
          <a:prstGeom prst="rect">
            <a:avLst/>
          </a:prstGeom>
        </p:spPr>
      </p:pic>
      <p:pic>
        <p:nvPicPr>
          <p:cNvPr id="18" name="Рисунок 17" descr="post-280998-12323306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714620"/>
            <a:ext cx="2539683" cy="2539683"/>
          </a:xfrm>
          <a:prstGeom prst="rect">
            <a:avLst/>
          </a:prstGeom>
        </p:spPr>
      </p:pic>
      <p:pic>
        <p:nvPicPr>
          <p:cNvPr id="20" name="Рисунок 19" descr="остров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0"/>
            <a:ext cx="2857500" cy="1905000"/>
          </a:xfrm>
          <a:prstGeom prst="rect">
            <a:avLst/>
          </a:prstGeom>
        </p:spPr>
      </p:pic>
      <p:pic>
        <p:nvPicPr>
          <p:cNvPr id="21" name="Рисунок 20" descr="остров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0"/>
            <a:ext cx="2857500" cy="1905000"/>
          </a:xfrm>
          <a:prstGeom prst="rect">
            <a:avLst/>
          </a:prstGeom>
        </p:spPr>
      </p:pic>
      <p:pic>
        <p:nvPicPr>
          <p:cNvPr id="22" name="Рисунок 21" descr="post-280998-12323306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4317" y="2500306"/>
            <a:ext cx="2539683" cy="2539683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rot="5400000" flipH="1" flipV="1">
            <a:off x="714348" y="128586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5400000">
            <a:off x="-250065" y="2178835"/>
            <a:ext cx="1857388" cy="214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>
            <a:off x="2214546" y="4714884"/>
            <a:ext cx="1143008" cy="285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flipV="1">
            <a:off x="5214942" y="3857628"/>
            <a:ext cx="2000264" cy="157163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5400000">
            <a:off x="7000892" y="3143248"/>
            <a:ext cx="142876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6200000" flipV="1">
            <a:off x="7000892" y="1428736"/>
            <a:ext cx="1643074" cy="135732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7030A0"/>
      </a:hlink>
      <a:folHlink>
        <a:srgbClr val="7030A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1800</TotalTime>
  <Words>216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Урок математики в 4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              Удачи!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4 классе</dc:title>
  <dc:creator>ПОЛЬЗОВАТЕЛЬ</dc:creator>
  <cp:lastModifiedBy>А</cp:lastModifiedBy>
  <cp:revision>241</cp:revision>
  <dcterms:modified xsi:type="dcterms:W3CDTF">2023-11-24T08:38:22Z</dcterms:modified>
</cp:coreProperties>
</file>